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61"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2" autoAdjust="0"/>
    <p:restoredTop sz="94710" autoAdjust="0"/>
  </p:normalViewPr>
  <p:slideViewPr>
    <p:cSldViewPr snapToGrid="0">
      <p:cViewPr>
        <p:scale>
          <a:sx n="100" d="100"/>
          <a:sy n="100" d="100"/>
        </p:scale>
        <p:origin x="448" y="-174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92EE1-3073-45B9-8D7F-1F299C2CA8CF}" type="datetimeFigureOut">
              <a:rPr lang="en-GB" smtClean="0"/>
              <a:t>12/06/2022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EEDC6-8799-4C88-8E41-49DD4126D6CB}" type="slidenum">
              <a:rPr lang="en-GB" smtClean="0"/>
              <a:t>‹#›</a:t>
            </a:fld>
            <a:endParaRPr lang="en-GB"/>
          </a:p>
        </p:txBody>
      </p:sp>
    </p:spTree>
    <p:extLst>
      <p:ext uri="{BB962C8B-B14F-4D97-AF65-F5344CB8AC3E}">
        <p14:creationId xmlns:p14="http://schemas.microsoft.com/office/powerpoint/2010/main" val="201809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5A2ED8-13E3-4C0C-9F0B-C7A65019C021}"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227372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A2ED8-13E3-4C0C-9F0B-C7A65019C021}"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91940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A2ED8-13E3-4C0C-9F0B-C7A65019C021}"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212845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A2ED8-13E3-4C0C-9F0B-C7A65019C021}"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44327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A2ED8-13E3-4C0C-9F0B-C7A65019C021}" type="datetimeFigureOut">
              <a:rPr lang="en-GB" smtClean="0"/>
              <a:t>12/06/2022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424980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A2ED8-13E3-4C0C-9F0B-C7A65019C021}"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296294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A2ED8-13E3-4C0C-9F0B-C7A65019C021}" type="datetimeFigureOut">
              <a:rPr lang="en-GB" smtClean="0"/>
              <a:t>12/06/2022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401837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5A2ED8-13E3-4C0C-9F0B-C7A65019C021}" type="datetimeFigureOut">
              <a:rPr lang="en-GB" smtClean="0"/>
              <a:t>12/06/2022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394501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A2ED8-13E3-4C0C-9F0B-C7A65019C021}" type="datetimeFigureOut">
              <a:rPr lang="en-GB" smtClean="0"/>
              <a:t>12/06/2022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268619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5A2ED8-13E3-4C0C-9F0B-C7A65019C021}"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396724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5A2ED8-13E3-4C0C-9F0B-C7A65019C021}" type="datetimeFigureOut">
              <a:rPr lang="en-GB" smtClean="0"/>
              <a:t>12/06/2022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07B25-0590-4F27-9122-366D29B0A921}" type="slidenum">
              <a:rPr lang="en-GB" smtClean="0"/>
              <a:t>‹#›</a:t>
            </a:fld>
            <a:endParaRPr lang="en-GB"/>
          </a:p>
        </p:txBody>
      </p:sp>
    </p:spTree>
    <p:extLst>
      <p:ext uri="{BB962C8B-B14F-4D97-AF65-F5344CB8AC3E}">
        <p14:creationId xmlns:p14="http://schemas.microsoft.com/office/powerpoint/2010/main" val="125185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A2ED8-13E3-4C0C-9F0B-C7A65019C021}" type="datetimeFigureOut">
              <a:rPr lang="en-GB" smtClean="0"/>
              <a:t>12/06/2022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07B25-0590-4F27-9122-366D29B0A921}" type="slidenum">
              <a:rPr lang="en-GB" smtClean="0"/>
              <a:t>‹#›</a:t>
            </a:fld>
            <a:endParaRPr lang="en-GB"/>
          </a:p>
        </p:txBody>
      </p:sp>
    </p:spTree>
    <p:extLst>
      <p:ext uri="{BB962C8B-B14F-4D97-AF65-F5344CB8AC3E}">
        <p14:creationId xmlns:p14="http://schemas.microsoft.com/office/powerpoint/2010/main" val="90578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DE1DF-9C8E-48A4-A617-A774228AADC7}"/>
              </a:ext>
            </a:extLst>
          </p:cNvPr>
          <p:cNvSpPr txBox="1"/>
          <p:nvPr/>
        </p:nvSpPr>
        <p:spPr>
          <a:xfrm>
            <a:off x="148303" y="3272707"/>
            <a:ext cx="4760247" cy="3462486"/>
          </a:xfrm>
          <a:prstGeom prst="rect">
            <a:avLst/>
          </a:prstGeom>
          <a:solidFill>
            <a:schemeClr val="bg1"/>
          </a:solidFill>
          <a:ln>
            <a:solidFill>
              <a:schemeClr val="tx1"/>
            </a:solidFill>
          </a:ln>
        </p:spPr>
        <p:txBody>
          <a:bodyPr wrap="square" rtlCol="0">
            <a:spAutoFit/>
          </a:bodyPr>
          <a:lstStyle/>
          <a:p>
            <a:r>
              <a:rPr lang="en-GB" sz="1000" b="1" u="sng" dirty="0"/>
              <a:t>English</a:t>
            </a:r>
          </a:p>
          <a:p>
            <a:r>
              <a:rPr lang="en-GB" sz="1000" b="1" dirty="0"/>
              <a:t>Core texts</a:t>
            </a:r>
            <a:br>
              <a:rPr lang="en-GB" sz="900" b="1" dirty="0"/>
            </a:br>
            <a:r>
              <a:rPr lang="en-GB" sz="900" dirty="0"/>
              <a:t>“Big Cats” by DK (Non-fiction)</a:t>
            </a:r>
          </a:p>
          <a:p>
            <a:r>
              <a:rPr lang="en-GB" sz="900" dirty="0"/>
              <a:t>“Mama </a:t>
            </a:r>
            <a:r>
              <a:rPr lang="en-GB" sz="900" dirty="0" err="1"/>
              <a:t>Panya’s</a:t>
            </a:r>
            <a:r>
              <a:rPr lang="en-GB" sz="900" dirty="0"/>
              <a:t> Pancakes -  A Village Tale from Kenya” by Mary and Rich Chamberlin</a:t>
            </a:r>
          </a:p>
          <a:p>
            <a:r>
              <a:rPr lang="en-GB" sz="900" dirty="0"/>
              <a:t>“We’re going on a Lion Hunt” by David Axtell</a:t>
            </a:r>
          </a:p>
          <a:p>
            <a:r>
              <a:rPr lang="en-GB" sz="900" dirty="0"/>
              <a:t>“Rumble in the Jungle” by Giles </a:t>
            </a:r>
            <a:r>
              <a:rPr lang="en-GB" sz="900" dirty="0" err="1"/>
              <a:t>Andreae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77800"/>
            <a:r>
              <a:rPr lang="en-GB" sz="1000" b="1" dirty="0"/>
              <a:t>Reading</a:t>
            </a:r>
          </a:p>
          <a:p>
            <a:pPr marL="177800" indent="-177800"/>
            <a:r>
              <a:rPr lang="en-GB" sz="900" dirty="0">
                <a:cs typeface="Times New Roman" panose="02020603050405020304" pitchFamily="18" charset="0"/>
              </a:rPr>
              <a:t>-Show understanding of vocabulary by discussing favourite words and phrases.</a:t>
            </a:r>
          </a:p>
          <a:p>
            <a:pPr marL="177800" indent="-177800"/>
            <a:r>
              <a:rPr lang="en-GB" sz="900" dirty="0">
                <a:cs typeface="Times New Roman" panose="02020603050405020304" pitchFamily="18" charset="0"/>
              </a:rPr>
              <a:t>-Recognise and predict rhyming words in a rhyming text.</a:t>
            </a:r>
          </a:p>
          <a:p>
            <a:pPr marL="177800" indent="-177800"/>
            <a:r>
              <a:rPr lang="en-GB" sz="900" dirty="0">
                <a:cs typeface="Times New Roman" panose="02020603050405020304" pitchFamily="18" charset="0"/>
              </a:rPr>
              <a:t>-Re-read phonically decodable books to build up fluency and confidence in word reading.</a:t>
            </a:r>
          </a:p>
          <a:p>
            <a:pPr marL="177800" indent="-177800"/>
            <a:r>
              <a:rPr lang="en-GB" sz="900" dirty="0">
                <a:cs typeface="Times New Roman" panose="02020603050405020304" pitchFamily="18" charset="0"/>
              </a:rPr>
              <a:t>-Predict what might happen on the basis of what has been read so far.</a:t>
            </a:r>
          </a:p>
          <a:p>
            <a:pPr marL="177800" indent="-177800"/>
            <a:r>
              <a:rPr lang="en-GB" sz="900" dirty="0">
                <a:cs typeface="Times New Roman" panose="02020603050405020304" pitchFamily="18" charset="0"/>
              </a:rPr>
              <a:t>-Answer questions in discussion with the teacher and make simple inferences.</a:t>
            </a:r>
          </a:p>
          <a:p>
            <a:pPr marL="177800" indent="-177800"/>
            <a:r>
              <a:rPr lang="en-GB" sz="900" dirty="0">
                <a:cs typeface="Times New Roman" panose="02020603050405020304" pitchFamily="18" charset="0"/>
              </a:rPr>
              <a:t>-Know the key plots of the stories they read.</a:t>
            </a:r>
          </a:p>
          <a:p>
            <a:pPr marL="177800" indent="-177800"/>
            <a:r>
              <a:rPr lang="en-GB" sz="900" dirty="0">
                <a:cs typeface="Times New Roman" panose="02020603050405020304" pitchFamily="18" charset="0"/>
              </a:rPr>
              <a:t>-Understand the layout and features of a nonfiction book.</a:t>
            </a:r>
          </a:p>
          <a:p>
            <a:pPr marL="177800" indent="-177800"/>
            <a:r>
              <a:rPr lang="en-GB" sz="900" dirty="0">
                <a:cs typeface="Times New Roman" panose="02020603050405020304" pitchFamily="18" charset="0"/>
              </a:rPr>
              <a:t>-Understand that Non-fiction books do not always need to be read from start to finish.</a:t>
            </a:r>
          </a:p>
          <a:p>
            <a:pPr marL="177800" indent="-177800"/>
            <a:r>
              <a:rPr lang="en-GB" sz="900" dirty="0">
                <a:cs typeface="Times New Roman" panose="02020603050405020304" pitchFamily="18" charset="0"/>
              </a:rPr>
              <a:t>-Use a contents page and glossary to find information.</a:t>
            </a:r>
          </a:p>
          <a:p>
            <a:pPr marL="177800" indent="-177800"/>
            <a:r>
              <a:rPr lang="en-GB" sz="900" dirty="0">
                <a:cs typeface="Times New Roman" panose="02020603050405020304" pitchFamily="18" charset="0"/>
              </a:rPr>
              <a:t>-Understand and use alphabetical order (to retrieve information).</a:t>
            </a:r>
          </a:p>
          <a:p>
            <a:pPr marL="177800" indent="-177800"/>
            <a:r>
              <a:rPr lang="en-GB" sz="900" dirty="0">
                <a:cs typeface="Times New Roman" panose="02020603050405020304" pitchFamily="18" charset="0"/>
              </a:rPr>
              <a:t>-Retrieve information from a nonfiction text.</a:t>
            </a:r>
          </a:p>
          <a:p>
            <a:pPr marL="177800" indent="-177800"/>
            <a:r>
              <a:rPr lang="en-GB" sz="900" dirty="0">
                <a:cs typeface="Times New Roman" panose="02020603050405020304" pitchFamily="18" charset="0"/>
              </a:rPr>
              <a:t>-Skim and scan for key words in a text.</a:t>
            </a:r>
          </a:p>
          <a:p>
            <a:pPr marL="177800" indent="-177800"/>
            <a:r>
              <a:rPr lang="en-GB" sz="900" dirty="0">
                <a:cs typeface="Times New Roman" panose="02020603050405020304" pitchFamily="18" charset="0"/>
              </a:rPr>
              <a:t>-Talk about events in what is read or heard read and link them to his/her own experiences.</a:t>
            </a:r>
          </a:p>
          <a:p>
            <a:pPr marL="177800" indent="-177800"/>
            <a:r>
              <a:rPr lang="en-GB" sz="900" dirty="0">
                <a:cs typeface="Times New Roman" panose="02020603050405020304" pitchFamily="18" charset="0"/>
              </a:rPr>
              <a:t>-Apply phonic knowledge to decode words until automatic decoding is embedded.</a:t>
            </a:r>
          </a:p>
          <a:p>
            <a:pPr marL="177800" indent="-177800"/>
            <a:r>
              <a:rPr lang="en-GB" sz="900" dirty="0">
                <a:cs typeface="Times New Roman" panose="02020603050405020304" pitchFamily="18" charset="0"/>
              </a:rPr>
              <a:t>-Recognise alternative sounds for graphemes.</a:t>
            </a:r>
          </a:p>
          <a:p>
            <a:pPr marL="177800" indent="-177800"/>
            <a:r>
              <a:rPr lang="en-GB" sz="900" dirty="0">
                <a:cs typeface="Times New Roman" panose="02020603050405020304" pitchFamily="18" charset="0"/>
              </a:rPr>
              <a:t>-Draw on what they already know including background information and vocabulary.</a:t>
            </a:r>
          </a:p>
          <a:p>
            <a:pPr marL="177800" indent="-177800"/>
            <a:r>
              <a:rPr lang="en-GB" sz="900" dirty="0">
                <a:cs typeface="Times New Roman" panose="02020603050405020304" pitchFamily="18" charset="0"/>
              </a:rPr>
              <a:t>-Check that the text makes sense, correcting inaccurate reading.</a:t>
            </a:r>
          </a:p>
        </p:txBody>
      </p:sp>
      <p:sp>
        <p:nvSpPr>
          <p:cNvPr id="16" name="TextBox 15">
            <a:extLst>
              <a:ext uri="{FF2B5EF4-FFF2-40B4-BE49-F238E27FC236}">
                <a16:creationId xmlns:a16="http://schemas.microsoft.com/office/drawing/2014/main" id="{2D5E794B-6FF0-4E8C-9757-2EA28EC73E4E}"/>
              </a:ext>
            </a:extLst>
          </p:cNvPr>
          <p:cNvSpPr txBox="1"/>
          <p:nvPr/>
        </p:nvSpPr>
        <p:spPr>
          <a:xfrm>
            <a:off x="148304" y="239725"/>
            <a:ext cx="3132172" cy="2908489"/>
          </a:xfrm>
          <a:prstGeom prst="rect">
            <a:avLst/>
          </a:prstGeom>
          <a:solidFill>
            <a:schemeClr val="bg1"/>
          </a:solidFill>
          <a:ln>
            <a:solidFill>
              <a:schemeClr val="tx1"/>
            </a:solidFill>
          </a:ln>
        </p:spPr>
        <p:txBody>
          <a:bodyPr wrap="square" rtlCol="0">
            <a:spAutoFit/>
          </a:bodyPr>
          <a:lstStyle/>
          <a:p>
            <a:r>
              <a:rPr lang="en-GB" sz="1000" b="1" u="sng" dirty="0"/>
              <a:t>Maths – Year 1</a:t>
            </a:r>
            <a:endParaRPr lang="en-GB" sz="1000" b="1" dirty="0"/>
          </a:p>
          <a:p>
            <a:r>
              <a:rPr lang="en-GB" sz="1000" b="1" dirty="0"/>
              <a:t>Time</a:t>
            </a:r>
          </a:p>
          <a:p>
            <a:r>
              <a:rPr lang="en-GB" sz="900" dirty="0"/>
              <a:t>-Compare, describe and solve practical problems for time e.g. quicker, slower, earlier, later.</a:t>
            </a:r>
          </a:p>
          <a:p>
            <a:r>
              <a:rPr lang="en-GB" sz="900" dirty="0"/>
              <a:t>-Measure and begin to record time (hours, minutes, seconds).</a:t>
            </a:r>
          </a:p>
          <a:p>
            <a:r>
              <a:rPr lang="en-GB" sz="900" dirty="0"/>
              <a:t>-Sequence events in chronological order using language e.g. before and after, next, first, today, yesterday, tomorrow, morning, afternoon and evening.</a:t>
            </a:r>
          </a:p>
          <a:p>
            <a:r>
              <a:rPr lang="en-GB" sz="900" dirty="0"/>
              <a:t>-Recognise and use language relating to dates, including days of the week, weeks, months and years.</a:t>
            </a:r>
          </a:p>
          <a:p>
            <a:r>
              <a:rPr lang="en-GB" sz="900" dirty="0"/>
              <a:t>-Tell the time to the hour and half past the hour and draw the hands on a clock face to show these times.</a:t>
            </a:r>
          </a:p>
          <a:p>
            <a:r>
              <a:rPr lang="en-GB" sz="1000" b="1" dirty="0"/>
              <a:t>Weight Mass and Capacity</a:t>
            </a:r>
          </a:p>
          <a:p>
            <a:r>
              <a:rPr lang="en-GB" sz="900" dirty="0"/>
              <a:t>Compare, describe and solve practical problems for mass/weight e.g. heavy/light, heavier than, lighter than.</a:t>
            </a:r>
          </a:p>
          <a:p>
            <a:r>
              <a:rPr lang="en-GB" sz="900" dirty="0"/>
              <a:t>Measure and begin to record mass/weight.</a:t>
            </a:r>
          </a:p>
          <a:p>
            <a:r>
              <a:rPr lang="en-GB" sz="900" dirty="0"/>
              <a:t>Compare, describe and solve practical problems for capacity and volume e.g. full/empty, more than, less than, half, half full, quarter.</a:t>
            </a:r>
          </a:p>
          <a:p>
            <a:r>
              <a:rPr lang="en-GB" sz="900" dirty="0"/>
              <a:t>Measure and begin to record capacity and volume.</a:t>
            </a:r>
          </a:p>
        </p:txBody>
      </p:sp>
      <p:sp>
        <p:nvSpPr>
          <p:cNvPr id="19" name="TextBox 18">
            <a:extLst>
              <a:ext uri="{FF2B5EF4-FFF2-40B4-BE49-F238E27FC236}">
                <a16:creationId xmlns:a16="http://schemas.microsoft.com/office/drawing/2014/main" id="{35DB1BC4-6706-4D5C-99BF-50E53B92AEFC}"/>
              </a:ext>
            </a:extLst>
          </p:cNvPr>
          <p:cNvSpPr txBox="1"/>
          <p:nvPr/>
        </p:nvSpPr>
        <p:spPr>
          <a:xfrm>
            <a:off x="5111750" y="2988013"/>
            <a:ext cx="4594071" cy="3747180"/>
          </a:xfrm>
          <a:prstGeom prst="rect">
            <a:avLst/>
          </a:prstGeom>
          <a:solidFill>
            <a:schemeClr val="bg1"/>
          </a:solidFill>
          <a:ln>
            <a:solidFill>
              <a:schemeClr val="tx1"/>
            </a:solidFill>
          </a:ln>
        </p:spPr>
        <p:txBody>
          <a:bodyPr wrap="square" rtlCol="0">
            <a:spAutoFit/>
          </a:bodyPr>
          <a:lstStyle/>
          <a:p>
            <a:r>
              <a:rPr lang="en-GB" sz="1050" b="1" dirty="0"/>
              <a:t>Writing</a:t>
            </a:r>
          </a:p>
          <a:p>
            <a:r>
              <a:rPr lang="en-GB" sz="900" dirty="0"/>
              <a:t>-Compose and write sentences independently to convey ideas.</a:t>
            </a:r>
            <a:endParaRPr lang="en-GB" sz="900" b="1" dirty="0"/>
          </a:p>
          <a:p>
            <a:r>
              <a:rPr lang="en-GB" sz="900" dirty="0"/>
              <a:t>-Write sentences, sequencing them to form short narratives (real or fictional).</a:t>
            </a:r>
          </a:p>
          <a:p>
            <a:r>
              <a:rPr lang="en-GB" sz="900" dirty="0"/>
              <a:t>-Write sentences by re-reading what he/she has written to check that it makes sense.</a:t>
            </a:r>
          </a:p>
          <a:p>
            <a:r>
              <a:rPr lang="en-GB" sz="900" dirty="0"/>
              <a:t>-Write effectively and coherently for different purposes, drawing on his/her reading to inform the vocabulary and grammar of his/her writing.</a:t>
            </a:r>
          </a:p>
          <a:p>
            <a:r>
              <a:rPr lang="en-GB" sz="900" dirty="0"/>
              <a:t>-Consider what he/she is going to write before beginning by writing down ideas and/or key words, including new vocabulary.</a:t>
            </a:r>
          </a:p>
          <a:p>
            <a:r>
              <a:rPr lang="en-GB" sz="900" dirty="0"/>
              <a:t>-Make simple additions, revisions and corrections to his/her own writing by proof-reading e.g. check for errors in spelling, grammar and punctuation or add/improve words and phrases independently or following  a conversation with the teacher</a:t>
            </a:r>
            <a:endParaRPr lang="en-GB" sz="900" b="1" u="sng" dirty="0"/>
          </a:p>
          <a:p>
            <a:r>
              <a:rPr lang="en-GB" sz="1000" b="1" u="sng" dirty="0"/>
              <a:t>Grammar, punctuation and spelling   </a:t>
            </a:r>
            <a:endParaRPr lang="en-GB" sz="900" dirty="0"/>
          </a:p>
          <a:p>
            <a:r>
              <a:rPr lang="en-GB" sz="900" dirty="0"/>
              <a:t>Use capital letters and full stops to demarcate sentences in some of his/her writing</a:t>
            </a:r>
          </a:p>
          <a:p>
            <a:r>
              <a:rPr lang="en-GB" sz="900" dirty="0"/>
              <a:t>Use co-ordination (using or, and, but) and some subordination (using when, if, that, because) to join clauses</a:t>
            </a:r>
          </a:p>
          <a:p>
            <a:r>
              <a:rPr lang="en-GB" sz="900" dirty="0"/>
              <a:t>Use expanded noun phrases for description and specification e.g. the blue butterfly, plain flour, the man in the moon</a:t>
            </a:r>
          </a:p>
          <a:p>
            <a:r>
              <a:rPr lang="en-GB" sz="900" dirty="0"/>
              <a:t>Begin to punctuate work using question marks and exclamation marks</a:t>
            </a:r>
          </a:p>
          <a:p>
            <a:r>
              <a:rPr lang="en-GB" sz="900" dirty="0"/>
              <a:t>Segment spoken words into phonemes and represent them with graphemes, spelling some correctly and making phonically-plausible attempts at others.</a:t>
            </a:r>
            <a:endParaRPr lang="en-GB" sz="1000" b="1" u="sng" dirty="0"/>
          </a:p>
          <a:p>
            <a:r>
              <a:rPr lang="en-GB" sz="1000" b="1" u="sng" dirty="0"/>
              <a:t>Handwriting</a:t>
            </a:r>
          </a:p>
          <a:p>
            <a:r>
              <a:rPr lang="en-GB" sz="900" dirty="0"/>
              <a:t>-Form lower-case letters in the correct direction, starting and finishing in the right place.</a:t>
            </a:r>
          </a:p>
          <a:p>
            <a:r>
              <a:rPr lang="en-GB" sz="900" dirty="0"/>
              <a:t>-Form capital letters.</a:t>
            </a:r>
          </a:p>
          <a:p>
            <a:r>
              <a:rPr lang="en-GB" sz="900" dirty="0"/>
              <a:t>-Use the diagonal and horizontal strokes needed to join letters.</a:t>
            </a:r>
          </a:p>
          <a:p>
            <a:r>
              <a:rPr lang="en-GB" sz="900" dirty="0"/>
              <a:t>-Write capital letters and digits of the correct size, orientation and relationship to one another and to lower case letters.</a:t>
            </a:r>
          </a:p>
        </p:txBody>
      </p:sp>
      <p:sp>
        <p:nvSpPr>
          <p:cNvPr id="20" name="TextBox 19">
            <a:extLst>
              <a:ext uri="{FF2B5EF4-FFF2-40B4-BE49-F238E27FC236}">
                <a16:creationId xmlns:a16="http://schemas.microsoft.com/office/drawing/2014/main" id="{C201C870-5CB8-4F6F-B1BC-9ABDAEB89610}"/>
              </a:ext>
            </a:extLst>
          </p:cNvPr>
          <p:cNvSpPr txBox="1"/>
          <p:nvPr/>
        </p:nvSpPr>
        <p:spPr>
          <a:xfrm>
            <a:off x="3080576" y="303969"/>
            <a:ext cx="3132172" cy="1046440"/>
          </a:xfrm>
          <a:prstGeom prst="rect">
            <a:avLst/>
          </a:prstGeom>
          <a:noFill/>
        </p:spPr>
        <p:txBody>
          <a:bodyPr wrap="square" rtlCol="0">
            <a:spAutoFit/>
          </a:bodyPr>
          <a:lstStyle/>
          <a:p>
            <a:pPr algn="ctr"/>
            <a:r>
              <a:rPr lang="en-GB" sz="1600" b="1" dirty="0">
                <a:latin typeface="XCCW Joined 1a" panose="03050602040000000000" pitchFamily="66" charset="0"/>
              </a:rPr>
              <a:t>  </a:t>
            </a:r>
            <a:r>
              <a:rPr lang="en-GB" sz="1600" b="1" u="sng" dirty="0">
                <a:latin typeface="XCCW Joined 1a" panose="03050602040000000000" pitchFamily="66" charset="0"/>
              </a:rPr>
              <a:t>Years 1 &amp; 2</a:t>
            </a:r>
          </a:p>
          <a:p>
            <a:pPr algn="ctr"/>
            <a:r>
              <a:rPr lang="en-GB" sz="1600" b="1" dirty="0">
                <a:latin typeface="XCCW Joined 1a" panose="03050602040000000000" pitchFamily="66" charset="0"/>
              </a:rPr>
              <a:t>   </a:t>
            </a:r>
            <a:r>
              <a:rPr lang="en-GB" sz="1600" b="1" u="sng" dirty="0">
                <a:latin typeface="XCCW Joined 1a" panose="03050602040000000000" pitchFamily="66" charset="0"/>
              </a:rPr>
              <a:t>Term 6</a:t>
            </a:r>
          </a:p>
          <a:p>
            <a:pPr algn="ctr"/>
            <a:r>
              <a:rPr lang="en-GB" sz="1400" b="1" dirty="0">
                <a:latin typeface="XCCW Joined 1a" panose="03050602040000000000" pitchFamily="66" charset="0"/>
              </a:rPr>
              <a:t> </a:t>
            </a:r>
          </a:p>
          <a:p>
            <a:pPr algn="ctr"/>
            <a:r>
              <a:rPr lang="en-GB" sz="1600" b="1" dirty="0">
                <a:solidFill>
                  <a:srgbClr val="7030A0"/>
                </a:solidFill>
                <a:latin typeface="XCCW Joined 1a" panose="03050602040000000000" pitchFamily="66" charset="0"/>
              </a:rPr>
              <a:t>   On Safari</a:t>
            </a:r>
            <a:endParaRPr lang="en-GB" sz="1600" b="1" dirty="0">
              <a:latin typeface="XCCW Joined 1a" panose="03050602040000000000" pitchFamily="66" charset="0"/>
            </a:endParaRPr>
          </a:p>
        </p:txBody>
      </p:sp>
      <p:sp>
        <p:nvSpPr>
          <p:cNvPr id="7" name="TextBox 6">
            <a:extLst>
              <a:ext uri="{FF2B5EF4-FFF2-40B4-BE49-F238E27FC236}">
                <a16:creationId xmlns:a16="http://schemas.microsoft.com/office/drawing/2014/main" id="{5D6E1967-9518-4FE1-BAD4-941427BD130F}"/>
              </a:ext>
            </a:extLst>
          </p:cNvPr>
          <p:cNvSpPr txBox="1"/>
          <p:nvPr/>
        </p:nvSpPr>
        <p:spPr>
          <a:xfrm>
            <a:off x="6212748" y="239725"/>
            <a:ext cx="3493073" cy="2646878"/>
          </a:xfrm>
          <a:prstGeom prst="rect">
            <a:avLst/>
          </a:prstGeom>
          <a:solidFill>
            <a:schemeClr val="bg1"/>
          </a:solidFill>
          <a:ln>
            <a:solidFill>
              <a:schemeClr val="tx1"/>
            </a:solidFill>
          </a:ln>
        </p:spPr>
        <p:txBody>
          <a:bodyPr wrap="square" rtlCol="0">
            <a:spAutoFit/>
          </a:bodyPr>
          <a:lstStyle/>
          <a:p>
            <a:r>
              <a:rPr lang="en-GB" sz="1000" b="1" u="sng" dirty="0"/>
              <a:t>Maths – Year 2</a:t>
            </a:r>
          </a:p>
          <a:p>
            <a:r>
              <a:rPr lang="en-GB" sz="1000" b="1" dirty="0"/>
              <a:t>Time</a:t>
            </a:r>
            <a:endParaRPr lang="en-GB" sz="1000" dirty="0"/>
          </a:p>
          <a:p>
            <a:r>
              <a:rPr lang="en-GB" sz="1000" dirty="0"/>
              <a:t>-</a:t>
            </a:r>
            <a:r>
              <a:rPr lang="en-GB" sz="900" dirty="0"/>
              <a:t>Compare and sequence intervals of time.</a:t>
            </a:r>
            <a:endParaRPr lang="en-GB" sz="900" b="1" dirty="0"/>
          </a:p>
          <a:p>
            <a:r>
              <a:rPr lang="en-GB" sz="900" b="1" dirty="0"/>
              <a:t>-</a:t>
            </a:r>
            <a:r>
              <a:rPr lang="en-GB" sz="900" dirty="0"/>
              <a:t>Tell and write the time to five minutes, including quarter past/to the hour and draw the hands on a clock face to show these times.</a:t>
            </a:r>
          </a:p>
          <a:p>
            <a:r>
              <a:rPr lang="en-GB" sz="900" dirty="0"/>
              <a:t>-Remember the number of minutes in an hour and the number of hours in a day.  </a:t>
            </a:r>
          </a:p>
          <a:p>
            <a:r>
              <a:rPr lang="en-GB" sz="900" dirty="0"/>
              <a:t>-Read the time on a clock to the nearest 15 minutes.</a:t>
            </a:r>
          </a:p>
          <a:p>
            <a:r>
              <a:rPr lang="en-GB" sz="1000" b="1" dirty="0"/>
              <a:t>Weight Mass and Capacity</a:t>
            </a:r>
          </a:p>
          <a:p>
            <a:r>
              <a:rPr lang="en-GB" sz="900" dirty="0"/>
              <a:t>-Choose and use appropriate standard units to estimate and measure length/height in any direction (m/cm); mass (kg/g); temperature (°C); capacity (litres/ml) to the nearest appropriate unit, using rulers, scales, thermometers and measuring vessels.</a:t>
            </a:r>
          </a:p>
          <a:p>
            <a:r>
              <a:rPr lang="en-GB" sz="900" dirty="0"/>
              <a:t>-Compare and order lengths, mass, volume/capacity and record the results using &gt;, &lt; and =.</a:t>
            </a:r>
          </a:p>
          <a:p>
            <a:r>
              <a:rPr lang="en-GB" sz="900" dirty="0"/>
              <a:t>-Read scales in divisions of ones, twos, fives and tens.</a:t>
            </a:r>
          </a:p>
          <a:p>
            <a:r>
              <a:rPr lang="en-GB" sz="900" dirty="0"/>
              <a:t>-Read scales where not all numbers on the scale are given and estimate points in between </a:t>
            </a:r>
            <a:r>
              <a:rPr lang="en-GB" sz="1000" dirty="0"/>
              <a:t>.</a:t>
            </a:r>
            <a:endParaRPr lang="en-GB" sz="900" dirty="0"/>
          </a:p>
        </p:txBody>
      </p:sp>
      <p:pic>
        <p:nvPicPr>
          <p:cNvPr id="9" name="Picture 8" descr="A picture containing text, sign, mammal, big cat&#10;&#10;Description automatically generated">
            <a:extLst>
              <a:ext uri="{FF2B5EF4-FFF2-40B4-BE49-F238E27FC236}">
                <a16:creationId xmlns:a16="http://schemas.microsoft.com/office/drawing/2014/main" id="{482785BD-65D7-F3A3-3364-9F63A4FF5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783" y="367469"/>
            <a:ext cx="802135" cy="984885"/>
          </a:xfrm>
          <a:prstGeom prst="rect">
            <a:avLst/>
          </a:prstGeom>
        </p:spPr>
      </p:pic>
      <p:pic>
        <p:nvPicPr>
          <p:cNvPr id="10" name="Picture 9" descr="A picture containing text, tree&#10;&#10;Description automatically generated">
            <a:extLst>
              <a:ext uri="{FF2B5EF4-FFF2-40B4-BE49-F238E27FC236}">
                <a16:creationId xmlns:a16="http://schemas.microsoft.com/office/drawing/2014/main" id="{A92BFAB5-599D-6DBD-A556-C7A1603BD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171" y="302064"/>
            <a:ext cx="797643" cy="1046440"/>
          </a:xfrm>
          <a:prstGeom prst="rect">
            <a:avLst/>
          </a:prstGeom>
        </p:spPr>
      </p:pic>
      <p:pic>
        <p:nvPicPr>
          <p:cNvPr id="11" name="Picture 10">
            <a:extLst>
              <a:ext uri="{FF2B5EF4-FFF2-40B4-BE49-F238E27FC236}">
                <a16:creationId xmlns:a16="http://schemas.microsoft.com/office/drawing/2014/main" id="{7DB1AA8B-1E00-2A8B-EE4F-58CCFB125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577" y="1492412"/>
            <a:ext cx="1052237" cy="1264888"/>
          </a:xfrm>
          <a:prstGeom prst="rect">
            <a:avLst/>
          </a:prstGeom>
        </p:spPr>
      </p:pic>
      <p:pic>
        <p:nvPicPr>
          <p:cNvPr id="12" name="Picture 11" descr="Calendar&#10;&#10;Description automatically generated with low confidence">
            <a:extLst>
              <a:ext uri="{FF2B5EF4-FFF2-40B4-BE49-F238E27FC236}">
                <a16:creationId xmlns:a16="http://schemas.microsoft.com/office/drawing/2014/main" id="{A028D12A-C0E4-886C-2813-F5AE60174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783" y="1492412"/>
            <a:ext cx="1244266" cy="1264888"/>
          </a:xfrm>
          <a:prstGeom prst="rect">
            <a:avLst/>
          </a:prstGeom>
        </p:spPr>
      </p:pic>
    </p:spTree>
    <p:extLst>
      <p:ext uri="{BB962C8B-B14F-4D97-AF65-F5344CB8AC3E}">
        <p14:creationId xmlns:p14="http://schemas.microsoft.com/office/powerpoint/2010/main" val="417070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2738BC-33DD-4E83-B0C5-4439A2351D72}"/>
              </a:ext>
            </a:extLst>
          </p:cNvPr>
          <p:cNvSpPr txBox="1"/>
          <p:nvPr/>
        </p:nvSpPr>
        <p:spPr>
          <a:xfrm>
            <a:off x="7224761" y="178640"/>
            <a:ext cx="2552177" cy="4278094"/>
          </a:xfrm>
          <a:prstGeom prst="rect">
            <a:avLst/>
          </a:prstGeom>
          <a:solidFill>
            <a:schemeClr val="bg1"/>
          </a:solidFill>
          <a:ln>
            <a:solidFill>
              <a:schemeClr val="tx1"/>
            </a:solidFill>
          </a:ln>
        </p:spPr>
        <p:txBody>
          <a:bodyPr wrap="square" lIns="91440" tIns="45720" rIns="91440" bIns="45720" rtlCol="0" anchor="t">
            <a:spAutoFit/>
          </a:bodyPr>
          <a:lstStyle/>
          <a:p>
            <a:r>
              <a:rPr lang="en-GB" sz="1000" b="1" u="sng" dirty="0"/>
              <a:t>PSHE</a:t>
            </a:r>
            <a:r>
              <a:rPr lang="en-GB" sz="1000" b="1" dirty="0"/>
              <a:t> –  Changing Me</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start to understand the life cycles of animals</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and humans.</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understand that changes happen as we grow and that this is OK.</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know that changes are OK and that sometimes they will happen whether I want</a:t>
            </a:r>
            <a:r>
              <a:rPr lang="en-GB" sz="900" dirty="0">
                <a:latin typeface="Times New Roman" panose="02020603050405020304" pitchFamily="18" charset="0"/>
                <a:ea typeface="Times New Roman" panose="02020603050405020304" pitchFamily="18" charset="0"/>
              </a:rPr>
              <a:t> t</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hem to or not.</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know how my body has changed since I was</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a baby. </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understand that growing up is natural and</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that everybody grows at different rates.</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identify the parts of the body that make boys</a:t>
            </a:r>
            <a:r>
              <a:rPr lang="en-GB" sz="900" dirty="0">
                <a:latin typeface="Times New Roman" panose="02020603050405020304" pitchFamily="18" charset="0"/>
                <a:ea typeface="Times New Roman" panose="02020603050405020304" pitchFamily="18" charset="0"/>
              </a:rPr>
              <a:t> </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different to girls and use the correct names for these.</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respect my body and understand which parts are private.</a:t>
            </a:r>
            <a:endParaRPr lang="en-GB" sz="900" b="1" dirty="0"/>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know some ways to cope with changes.</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tell you about changes that have happened</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in my life. </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know some ways to cope with changes.</a:t>
            </a:r>
          </a:p>
          <a:p>
            <a:r>
              <a:rPr lang="en-GB" sz="1000" b="1" u="sng" dirty="0"/>
              <a:t>RSHE</a:t>
            </a:r>
            <a:r>
              <a:rPr lang="en-GB" sz="1000" b="1" dirty="0"/>
              <a:t> – Asking for Help</a:t>
            </a:r>
          </a:p>
          <a:p>
            <a:r>
              <a:rPr lang="en-GB" sz="900" b="1" dirty="0"/>
              <a:t>Year 1:</a:t>
            </a:r>
          </a:p>
          <a:p>
            <a:r>
              <a:rPr lang="en-GB" sz="900" dirty="0"/>
              <a:t>-I can identify the people who look after me.</a:t>
            </a:r>
          </a:p>
          <a:p>
            <a:r>
              <a:rPr lang="en-GB" sz="900" dirty="0"/>
              <a:t>-I know how to attract their attention if needed.</a:t>
            </a:r>
          </a:p>
          <a:p>
            <a:r>
              <a:rPr lang="en-GB" sz="900" b="1" dirty="0"/>
              <a:t>Year 2:</a:t>
            </a:r>
            <a:r>
              <a:rPr lang="en-GB" sz="900" dirty="0"/>
              <a:t> </a:t>
            </a:r>
          </a:p>
          <a:p>
            <a:r>
              <a:rPr lang="en-GB" sz="900" dirty="0"/>
              <a:t>-I know the difference between a secret and a surprise.</a:t>
            </a:r>
          </a:p>
          <a:p>
            <a:r>
              <a:rPr lang="en-GB" sz="900" dirty="0"/>
              <a:t>-I understand the importance of not keeping a secret if it is causing me to feel worried, uncomfortable or afraid.</a:t>
            </a:r>
          </a:p>
        </p:txBody>
      </p:sp>
      <p:sp>
        <p:nvSpPr>
          <p:cNvPr id="8" name="TextBox 7">
            <a:extLst>
              <a:ext uri="{FF2B5EF4-FFF2-40B4-BE49-F238E27FC236}">
                <a16:creationId xmlns:a16="http://schemas.microsoft.com/office/drawing/2014/main" id="{194C6088-44CB-4484-9855-5B9FD45BD91A}"/>
              </a:ext>
            </a:extLst>
          </p:cNvPr>
          <p:cNvSpPr txBox="1"/>
          <p:nvPr/>
        </p:nvSpPr>
        <p:spPr>
          <a:xfrm>
            <a:off x="114553" y="184570"/>
            <a:ext cx="2658980" cy="2185214"/>
          </a:xfrm>
          <a:prstGeom prst="rect">
            <a:avLst/>
          </a:prstGeom>
          <a:solidFill>
            <a:schemeClr val="bg1"/>
          </a:solidFill>
          <a:ln>
            <a:solidFill>
              <a:schemeClr val="tx1"/>
            </a:solidFill>
          </a:ln>
        </p:spPr>
        <p:txBody>
          <a:bodyPr wrap="square" lIns="91440" tIns="45720" rIns="91440" bIns="45720" rtlCol="0" anchor="t">
            <a:spAutoFit/>
          </a:bodyPr>
          <a:lstStyle/>
          <a:p>
            <a:r>
              <a:rPr lang="en-GB" sz="1000" b="1" u="sng" dirty="0"/>
              <a:t>Geography </a:t>
            </a:r>
            <a:r>
              <a:rPr lang="en-GB" sz="1000" b="1" dirty="0"/>
              <a:t>– The Animal Kingdom</a:t>
            </a:r>
          </a:p>
          <a:p>
            <a:r>
              <a:rPr lang="en-GB" sz="900" dirty="0"/>
              <a:t>- </a:t>
            </a:r>
            <a:r>
              <a:rPr lang="en-GB" sz="900" dirty="0">
                <a:latin typeface="Calibri" panose="020F0502020204030204" pitchFamily="34" charset="0"/>
                <a:cs typeface="Times New Roman" panose="02020603050405020304" pitchFamily="18" charset="0"/>
              </a:rPr>
              <a:t>N</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ame and locate the world's seven continents and five oceans.</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-I</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dentify seasonal and daily weather patterns in the United Kingdom and the location of hot and cold areas of the world in relation to the Equator and the North and South Poles.</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-U</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se basic geographical vocabulary to refer to key physical features, including: beach, cliff, coast, forest, hill, mountain, sea, ocean, river, soil, valley, vegetation, season and weather.</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-U</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se world maps, atlases and globes to identify the United Kingdom and its countries, as well as the countries, continents and oceans studied at this key stage.</a:t>
            </a:r>
          </a:p>
        </p:txBody>
      </p:sp>
      <p:sp>
        <p:nvSpPr>
          <p:cNvPr id="10" name="TextBox 9">
            <a:extLst>
              <a:ext uri="{FF2B5EF4-FFF2-40B4-BE49-F238E27FC236}">
                <a16:creationId xmlns:a16="http://schemas.microsoft.com/office/drawing/2014/main" id="{6FF1AB19-13E5-49C2-B1CF-51CD91751998}"/>
              </a:ext>
            </a:extLst>
          </p:cNvPr>
          <p:cNvSpPr txBox="1"/>
          <p:nvPr/>
        </p:nvSpPr>
        <p:spPr>
          <a:xfrm>
            <a:off x="2876871" y="4121843"/>
            <a:ext cx="4253870" cy="2477601"/>
          </a:xfrm>
          <a:prstGeom prst="rect">
            <a:avLst/>
          </a:prstGeom>
          <a:solidFill>
            <a:schemeClr val="bg1"/>
          </a:solidFill>
          <a:ln>
            <a:solidFill>
              <a:schemeClr val="tx1"/>
            </a:solidFill>
          </a:ln>
        </p:spPr>
        <p:txBody>
          <a:bodyPr wrap="square" rtlCol="0">
            <a:spAutoFit/>
          </a:bodyPr>
          <a:lstStyle/>
          <a:p>
            <a:r>
              <a:rPr lang="en-GB" sz="1000" b="1" u="sng" dirty="0"/>
              <a:t>Science - </a:t>
            </a:r>
            <a:r>
              <a:rPr lang="en-GB" sz="1000" b="1" dirty="0"/>
              <a:t>Living Things and Their Habitats</a:t>
            </a:r>
          </a:p>
          <a:p>
            <a:r>
              <a:rPr lang="en-GB" sz="900" dirty="0"/>
              <a:t>-</a:t>
            </a:r>
            <a:r>
              <a:rPr lang="en-GB" sz="900" dirty="0">
                <a:latin typeface="Calibri" panose="020F0502020204030204" pitchFamily="34" charset="0"/>
                <a:cs typeface="Times New Roman" panose="02020603050405020304" pitchFamily="18" charset="0"/>
              </a:rPr>
              <a:t>E</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xplore and compare the differences between things that are living, dead, and things that have never been alive.</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-Identify that most living things live in habitats to which they are suited and describe how different habitats provide for the basic needs of different kinds of animals and plants, and how they depend on each other.</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-Identify and name a variety of plants and animals in their habitats, including microhabitats.</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-D</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escribe how animals obtain their food from plants and other animals, using the idea of a simple food chain, and identify and name different sources of food.</a:t>
            </a:r>
            <a:endParaRPr lang="en-GB" sz="900" b="1" dirty="0"/>
          </a:p>
          <a:p>
            <a:r>
              <a:rPr lang="en-GB" sz="1000" b="1" dirty="0"/>
              <a:t>Working Scientifically</a:t>
            </a:r>
            <a:endParaRPr lang="en-GB" sz="1000" dirty="0"/>
          </a:p>
          <a:p>
            <a:pPr lvl="0"/>
            <a:r>
              <a:rPr lang="en-GB" sz="900" dirty="0"/>
              <a:t>-Asking simple questions and recognising that they can be answered in different ways.</a:t>
            </a:r>
          </a:p>
          <a:p>
            <a:pPr lvl="0"/>
            <a:r>
              <a:rPr lang="en-GB" sz="900" dirty="0"/>
              <a:t>-Observing closely, using simple equipment.</a:t>
            </a:r>
          </a:p>
          <a:p>
            <a:pPr lvl="0"/>
            <a:r>
              <a:rPr lang="en-GB" sz="900" dirty="0"/>
              <a:t>-Performing simple tests.</a:t>
            </a:r>
          </a:p>
          <a:p>
            <a:pPr lvl="0"/>
            <a:r>
              <a:rPr lang="en-GB" sz="900" dirty="0"/>
              <a:t>-Identifying and classifying.</a:t>
            </a:r>
          </a:p>
          <a:p>
            <a:pPr lvl="0"/>
            <a:r>
              <a:rPr lang="en-GB" sz="900" dirty="0"/>
              <a:t>-Using their observations and ideas to suggest answers to questions.</a:t>
            </a:r>
          </a:p>
          <a:p>
            <a:pPr lvl="0"/>
            <a:r>
              <a:rPr lang="en-GB" sz="900" dirty="0"/>
              <a:t>-Gathering and recording data to help in answering questions.</a:t>
            </a:r>
          </a:p>
        </p:txBody>
      </p:sp>
      <p:sp>
        <p:nvSpPr>
          <p:cNvPr id="11" name="TextBox 10">
            <a:extLst>
              <a:ext uri="{FF2B5EF4-FFF2-40B4-BE49-F238E27FC236}">
                <a16:creationId xmlns:a16="http://schemas.microsoft.com/office/drawing/2014/main" id="{26B5B870-9396-43E8-8746-DC5AAC090A85}"/>
              </a:ext>
            </a:extLst>
          </p:cNvPr>
          <p:cNvSpPr txBox="1"/>
          <p:nvPr/>
        </p:nvSpPr>
        <p:spPr>
          <a:xfrm>
            <a:off x="129062" y="2527828"/>
            <a:ext cx="2660777" cy="1631216"/>
          </a:xfrm>
          <a:prstGeom prst="rect">
            <a:avLst/>
          </a:prstGeom>
          <a:solidFill>
            <a:schemeClr val="bg1"/>
          </a:solidFill>
          <a:ln>
            <a:solidFill>
              <a:schemeClr val="tx1"/>
            </a:solidFill>
          </a:ln>
        </p:spPr>
        <p:txBody>
          <a:bodyPr wrap="square" rtlCol="0">
            <a:spAutoFit/>
          </a:bodyPr>
          <a:lstStyle/>
          <a:p>
            <a:r>
              <a:rPr lang="en-GB" sz="1000" b="1" u="sng" dirty="0"/>
              <a:t>Art and Design</a:t>
            </a:r>
          </a:p>
          <a:p>
            <a:r>
              <a:rPr lang="en-GB" sz="900" b="1" dirty="0"/>
              <a:t>Exploring Africa – Patterns, sunsets and water jars</a:t>
            </a:r>
            <a:endParaRPr lang="en-GB" sz="900" dirty="0"/>
          </a:p>
          <a:p>
            <a:pPr lvl="0"/>
            <a:r>
              <a:rPr lang="en-GB" sz="900" dirty="0"/>
              <a:t>-To use a range of materials creatively to design and make products.</a:t>
            </a:r>
          </a:p>
          <a:p>
            <a:r>
              <a:rPr lang="en-GB" sz="900" dirty="0">
                <a:latin typeface="Calibri" panose="020F0502020204030204" pitchFamily="34" charset="0"/>
                <a:ea typeface="Times New Roman" panose="02020603050405020304" pitchFamily="18" charset="0"/>
                <a:cs typeface="Times New Roman" panose="02020603050405020304" pitchFamily="18" charset="0"/>
              </a:rPr>
              <a:t>-T</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o use drawing to develop and share their ideas, experiences and imagination</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-T</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o use painting to develop and share their ideas, experiences and imagination</a:t>
            </a:r>
            <a:endParaRPr lang="en-GB" sz="900" dirty="0">
              <a:effectLst/>
              <a:latin typeface="Times New Roman" panose="02020603050405020304" pitchFamily="18" charset="0"/>
              <a:ea typeface="Times New Roman" panose="02020603050405020304" pitchFamily="18" charset="0"/>
            </a:endParaRPr>
          </a:p>
          <a:p>
            <a:r>
              <a:rPr lang="en-GB" sz="900" dirty="0">
                <a:latin typeface="Calibri" panose="020F0502020204030204" pitchFamily="34" charset="0"/>
                <a:ea typeface="Times New Roman" panose="02020603050405020304" pitchFamily="18" charset="0"/>
                <a:cs typeface="Times New Roman" panose="02020603050405020304" pitchFamily="18" charset="0"/>
              </a:rPr>
              <a:t>-T</a:t>
            </a:r>
            <a:r>
              <a:rPr lang="en-GB" sz="900" dirty="0">
                <a:effectLst/>
                <a:latin typeface="Calibri" panose="020F0502020204030204" pitchFamily="34" charset="0"/>
                <a:ea typeface="Times New Roman" panose="02020603050405020304" pitchFamily="18" charset="0"/>
                <a:cs typeface="Times New Roman" panose="02020603050405020304" pitchFamily="18" charset="0"/>
              </a:rPr>
              <a:t>o develop a wide range of art and design techniques in using colour, pattern, texture, line, shape, form and space</a:t>
            </a:r>
            <a:endParaRPr lang="en-GB" sz="900" dirty="0"/>
          </a:p>
        </p:txBody>
      </p:sp>
      <p:sp>
        <p:nvSpPr>
          <p:cNvPr id="12" name="TextBox 11">
            <a:extLst>
              <a:ext uri="{FF2B5EF4-FFF2-40B4-BE49-F238E27FC236}">
                <a16:creationId xmlns:a16="http://schemas.microsoft.com/office/drawing/2014/main" id="{53427064-EA5A-4F1B-88EB-691EFD2EE2A3}"/>
              </a:ext>
            </a:extLst>
          </p:cNvPr>
          <p:cNvSpPr txBox="1"/>
          <p:nvPr/>
        </p:nvSpPr>
        <p:spPr>
          <a:xfrm>
            <a:off x="7237461" y="4636243"/>
            <a:ext cx="2542858" cy="1908215"/>
          </a:xfrm>
          <a:prstGeom prst="rect">
            <a:avLst/>
          </a:prstGeom>
          <a:solidFill>
            <a:schemeClr val="bg1"/>
          </a:solidFill>
          <a:ln>
            <a:solidFill>
              <a:schemeClr val="tx1"/>
            </a:solidFill>
          </a:ln>
        </p:spPr>
        <p:txBody>
          <a:bodyPr wrap="square" rtlCol="0" anchor="t">
            <a:spAutoFit/>
          </a:bodyPr>
          <a:lstStyle/>
          <a:p>
            <a:r>
              <a:rPr lang="en-GB" sz="1000" b="1" u="sng" dirty="0"/>
              <a:t>RE - </a:t>
            </a:r>
            <a:r>
              <a:rPr lang="en-GB" sz="1000" b="1" dirty="0"/>
              <a:t>Prayer and Worship</a:t>
            </a: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explain that prayer takes place at any place or any time.</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discuss why Christians pray</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say why the Lord‘s Prayer is an important prayer for Christians.</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identify some aids to prayer e.g. a rosary/bible/candle.</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identify that there are many different prayers and that they can make up their own.</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discuss their own experiences of prayer.</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understand that prayer is a means of talking to God.</a:t>
            </a:r>
            <a:endParaRPr lang="en-GB" sz="9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9543B879-2D8B-4C7C-ACF8-9C68C297BEBF}"/>
              </a:ext>
            </a:extLst>
          </p:cNvPr>
          <p:cNvSpPr txBox="1"/>
          <p:nvPr/>
        </p:nvSpPr>
        <p:spPr>
          <a:xfrm>
            <a:off x="2860750" y="179848"/>
            <a:ext cx="2117506" cy="1923604"/>
          </a:xfrm>
          <a:prstGeom prst="rect">
            <a:avLst/>
          </a:prstGeom>
          <a:solidFill>
            <a:schemeClr val="bg1"/>
          </a:solidFill>
          <a:ln>
            <a:solidFill>
              <a:schemeClr val="tx1"/>
            </a:solidFill>
          </a:ln>
        </p:spPr>
        <p:txBody>
          <a:bodyPr wrap="square" rtlCol="0">
            <a:spAutoFit/>
          </a:bodyPr>
          <a:lstStyle/>
          <a:p>
            <a:r>
              <a:rPr lang="en-GB" sz="1000" b="1" u="sng" dirty="0"/>
              <a:t>Computing</a:t>
            </a:r>
            <a:r>
              <a:rPr lang="en-GB" sz="1000" b="1" dirty="0"/>
              <a:t> – An Introduction to Quizzes (Scratch Jr)</a:t>
            </a:r>
          </a:p>
          <a:p>
            <a:r>
              <a:rPr lang="en-GB" sz="900" dirty="0">
                <a:effectLst/>
                <a:latin typeface="Calibri" panose="020F0502020204030204" pitchFamily="34" charset="0"/>
                <a:ea typeface="Times New Roman" panose="02020603050405020304" pitchFamily="18" charset="0"/>
              </a:rPr>
              <a:t>-I can explain that a sequence of commands has a start.</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rPr>
              <a:t>-I can explain that a sequence of commands has an outcome.</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rPr>
              <a:t>-I can create a program using a given design.</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change a given design.</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create a program using my own design.</a:t>
            </a:r>
            <a:endParaRPr lang="en-GB" sz="900" dirty="0">
              <a:effectLst/>
              <a:latin typeface="Times New Roman" panose="02020603050405020304" pitchFamily="18" charset="0"/>
              <a:ea typeface="Times New Roman" panose="02020603050405020304" pitchFamily="18" charset="0"/>
            </a:endParaRPr>
          </a:p>
          <a:p>
            <a:r>
              <a:rPr lang="en-GB" sz="900" dirty="0">
                <a:effectLst/>
                <a:latin typeface="Calibri" panose="020F0502020204030204" pitchFamily="34" charset="0"/>
                <a:ea typeface="Times New Roman" panose="02020603050405020304" pitchFamily="18" charset="0"/>
                <a:cs typeface="Times New Roman" panose="02020603050405020304" pitchFamily="18" charset="0"/>
              </a:rPr>
              <a:t>-I can decide how my project can be improved.</a:t>
            </a:r>
            <a:endParaRPr lang="en-GB" sz="9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2BFC912-A0BE-4A0C-870A-078419A12C51}"/>
              </a:ext>
            </a:extLst>
          </p:cNvPr>
          <p:cNvSpPr txBox="1"/>
          <p:nvPr/>
        </p:nvSpPr>
        <p:spPr>
          <a:xfrm>
            <a:off x="125681" y="4321596"/>
            <a:ext cx="2627862" cy="1277273"/>
          </a:xfrm>
          <a:prstGeom prst="rect">
            <a:avLst/>
          </a:prstGeom>
          <a:solidFill>
            <a:schemeClr val="bg1"/>
          </a:solidFill>
          <a:ln>
            <a:solidFill>
              <a:schemeClr val="tx1"/>
            </a:solidFill>
          </a:ln>
        </p:spPr>
        <p:txBody>
          <a:bodyPr wrap="square" rtlCol="0" anchor="t">
            <a:spAutoFit/>
          </a:bodyPr>
          <a:lstStyle/>
          <a:p>
            <a:r>
              <a:rPr lang="en-GB" sz="1000" b="1" u="sng" dirty="0"/>
              <a:t>Music </a:t>
            </a:r>
            <a:r>
              <a:rPr lang="en-GB" sz="1400" b="1" u="sng" dirty="0"/>
              <a:t>- </a:t>
            </a:r>
            <a:r>
              <a:rPr lang="en-GB" sz="1000" b="1" dirty="0"/>
              <a:t>Reflect, Rewind and Replay</a:t>
            </a:r>
          </a:p>
          <a:p>
            <a:r>
              <a:rPr lang="en-GB" sz="900" dirty="0"/>
              <a:t>-Using the voice expressively and creatively by singing songs and speaking chants and rhymes.</a:t>
            </a:r>
          </a:p>
          <a:p>
            <a:r>
              <a:rPr lang="en-GB" sz="900" dirty="0"/>
              <a:t>-Play tuned and untuned instruments musically.</a:t>
            </a:r>
          </a:p>
          <a:p>
            <a:r>
              <a:rPr lang="en-GB" sz="900" dirty="0"/>
              <a:t>-Listen with concentration and understanding to a range of high-quality live and recorded music.</a:t>
            </a:r>
          </a:p>
          <a:p>
            <a:r>
              <a:rPr lang="en-GB" sz="900" dirty="0"/>
              <a:t>-Experiment with, create select and combine sounds using the inter-related dimensions of music.</a:t>
            </a:r>
          </a:p>
        </p:txBody>
      </p:sp>
      <p:sp>
        <p:nvSpPr>
          <p:cNvPr id="17" name="TextBox 16">
            <a:extLst>
              <a:ext uri="{FF2B5EF4-FFF2-40B4-BE49-F238E27FC236}">
                <a16:creationId xmlns:a16="http://schemas.microsoft.com/office/drawing/2014/main" id="{4548220F-B1DE-45A2-39A3-EA6AE3EA31C5}"/>
              </a:ext>
            </a:extLst>
          </p:cNvPr>
          <p:cNvSpPr txBox="1"/>
          <p:nvPr/>
        </p:nvSpPr>
        <p:spPr>
          <a:xfrm>
            <a:off x="3334576" y="2168595"/>
            <a:ext cx="3132172" cy="1046440"/>
          </a:xfrm>
          <a:prstGeom prst="rect">
            <a:avLst/>
          </a:prstGeom>
          <a:noFill/>
        </p:spPr>
        <p:txBody>
          <a:bodyPr wrap="square" rtlCol="0">
            <a:spAutoFit/>
          </a:bodyPr>
          <a:lstStyle/>
          <a:p>
            <a:pPr algn="ctr"/>
            <a:r>
              <a:rPr lang="en-GB" sz="1600" b="1" dirty="0">
                <a:latin typeface="XCCW Joined 1a" panose="03050602040000000000" pitchFamily="66" charset="0"/>
              </a:rPr>
              <a:t>  </a:t>
            </a:r>
            <a:r>
              <a:rPr lang="en-GB" sz="1600" b="1" u="sng" dirty="0">
                <a:latin typeface="XCCW Joined 1a" panose="03050602040000000000" pitchFamily="66" charset="0"/>
              </a:rPr>
              <a:t>Years 1 &amp; 2</a:t>
            </a:r>
          </a:p>
          <a:p>
            <a:pPr algn="ctr"/>
            <a:r>
              <a:rPr lang="en-GB" sz="1600" b="1" dirty="0">
                <a:latin typeface="XCCW Joined 1a" panose="03050602040000000000" pitchFamily="66" charset="0"/>
              </a:rPr>
              <a:t>   </a:t>
            </a:r>
            <a:r>
              <a:rPr lang="en-GB" sz="1600" b="1" u="sng" dirty="0">
                <a:latin typeface="XCCW Joined 1a" panose="03050602040000000000" pitchFamily="66" charset="0"/>
              </a:rPr>
              <a:t>Term 6</a:t>
            </a:r>
          </a:p>
          <a:p>
            <a:pPr algn="ctr"/>
            <a:r>
              <a:rPr lang="en-GB" sz="1400" b="1" dirty="0">
                <a:latin typeface="XCCW Joined 1a" panose="03050602040000000000" pitchFamily="66" charset="0"/>
              </a:rPr>
              <a:t> </a:t>
            </a:r>
          </a:p>
          <a:p>
            <a:pPr algn="ctr"/>
            <a:r>
              <a:rPr lang="en-GB" sz="1600" b="1" dirty="0">
                <a:solidFill>
                  <a:srgbClr val="7030A0"/>
                </a:solidFill>
                <a:latin typeface="XCCW Joined 1a" panose="03050602040000000000" pitchFamily="66" charset="0"/>
              </a:rPr>
              <a:t>   On Safari</a:t>
            </a:r>
            <a:endParaRPr lang="en-GB" sz="1600" b="1" dirty="0">
              <a:latin typeface="XCCW Joined 1a" panose="03050602040000000000" pitchFamily="66" charset="0"/>
            </a:endParaRPr>
          </a:p>
        </p:txBody>
      </p:sp>
      <p:pic>
        <p:nvPicPr>
          <p:cNvPr id="6" name="Picture 5">
            <a:extLst>
              <a:ext uri="{FF2B5EF4-FFF2-40B4-BE49-F238E27FC236}">
                <a16:creationId xmlns:a16="http://schemas.microsoft.com/office/drawing/2014/main" id="{75ACCE1B-6551-5B7E-2E08-02CDA5482CAD}"/>
              </a:ext>
            </a:extLst>
          </p:cNvPr>
          <p:cNvPicPr>
            <a:picLocks noChangeAspect="1"/>
          </p:cNvPicPr>
          <p:nvPr/>
        </p:nvPicPr>
        <p:blipFill>
          <a:blip r:embed="rId2"/>
          <a:stretch>
            <a:fillRect/>
          </a:stretch>
        </p:blipFill>
        <p:spPr>
          <a:xfrm>
            <a:off x="2891227" y="2515713"/>
            <a:ext cx="1508196" cy="1193868"/>
          </a:xfrm>
          <a:prstGeom prst="rect">
            <a:avLst/>
          </a:prstGeom>
        </p:spPr>
      </p:pic>
      <p:pic>
        <p:nvPicPr>
          <p:cNvPr id="14" name="Picture 13">
            <a:extLst>
              <a:ext uri="{FF2B5EF4-FFF2-40B4-BE49-F238E27FC236}">
                <a16:creationId xmlns:a16="http://schemas.microsoft.com/office/drawing/2014/main" id="{2A68D698-3C52-9D07-F04C-41D79F552372}"/>
              </a:ext>
            </a:extLst>
          </p:cNvPr>
          <p:cNvPicPr>
            <a:picLocks noChangeAspect="1"/>
          </p:cNvPicPr>
          <p:nvPr/>
        </p:nvPicPr>
        <p:blipFill>
          <a:blip r:embed="rId3"/>
          <a:stretch>
            <a:fillRect/>
          </a:stretch>
        </p:blipFill>
        <p:spPr>
          <a:xfrm>
            <a:off x="5681053" y="1640358"/>
            <a:ext cx="1291295" cy="991331"/>
          </a:xfrm>
          <a:prstGeom prst="rect">
            <a:avLst/>
          </a:prstGeom>
        </p:spPr>
      </p:pic>
      <p:pic>
        <p:nvPicPr>
          <p:cNvPr id="20" name="Picture 19">
            <a:extLst>
              <a:ext uri="{FF2B5EF4-FFF2-40B4-BE49-F238E27FC236}">
                <a16:creationId xmlns:a16="http://schemas.microsoft.com/office/drawing/2014/main" id="{57BEB63A-DD96-A1BF-A28A-A1A85D9B880D}"/>
              </a:ext>
            </a:extLst>
          </p:cNvPr>
          <p:cNvPicPr>
            <a:picLocks noChangeAspect="1"/>
          </p:cNvPicPr>
          <p:nvPr/>
        </p:nvPicPr>
        <p:blipFill>
          <a:blip r:embed="rId4"/>
          <a:stretch>
            <a:fillRect/>
          </a:stretch>
        </p:blipFill>
        <p:spPr>
          <a:xfrm>
            <a:off x="834173" y="5761421"/>
            <a:ext cx="935898" cy="969579"/>
          </a:xfrm>
          <a:prstGeom prst="rect">
            <a:avLst/>
          </a:prstGeom>
        </p:spPr>
      </p:pic>
      <p:pic>
        <p:nvPicPr>
          <p:cNvPr id="23" name="Picture 22">
            <a:extLst>
              <a:ext uri="{FF2B5EF4-FFF2-40B4-BE49-F238E27FC236}">
                <a16:creationId xmlns:a16="http://schemas.microsoft.com/office/drawing/2014/main" id="{50A1AF7F-4E4B-04D8-C398-BAF7AB1F7557}"/>
              </a:ext>
            </a:extLst>
          </p:cNvPr>
          <p:cNvPicPr>
            <a:picLocks noChangeAspect="1"/>
          </p:cNvPicPr>
          <p:nvPr/>
        </p:nvPicPr>
        <p:blipFill>
          <a:blip r:embed="rId5"/>
          <a:stretch>
            <a:fillRect/>
          </a:stretch>
        </p:blipFill>
        <p:spPr>
          <a:xfrm>
            <a:off x="5546335" y="2752652"/>
            <a:ext cx="1560732" cy="1305768"/>
          </a:xfrm>
          <a:prstGeom prst="rect">
            <a:avLst/>
          </a:prstGeom>
        </p:spPr>
      </p:pic>
      <p:sp>
        <p:nvSpPr>
          <p:cNvPr id="24" name="TextBox 23">
            <a:extLst>
              <a:ext uri="{FF2B5EF4-FFF2-40B4-BE49-F238E27FC236}">
                <a16:creationId xmlns:a16="http://schemas.microsoft.com/office/drawing/2014/main" id="{0054C766-6B10-E17C-0DAC-FE12D4D5C7CB}"/>
              </a:ext>
            </a:extLst>
          </p:cNvPr>
          <p:cNvSpPr txBox="1"/>
          <p:nvPr/>
        </p:nvSpPr>
        <p:spPr>
          <a:xfrm>
            <a:off x="5078626" y="173078"/>
            <a:ext cx="2071315" cy="1354217"/>
          </a:xfrm>
          <a:prstGeom prst="rect">
            <a:avLst/>
          </a:prstGeom>
          <a:solidFill>
            <a:schemeClr val="bg1"/>
          </a:solidFill>
          <a:ln>
            <a:solidFill>
              <a:schemeClr val="tx1"/>
            </a:solidFill>
          </a:ln>
        </p:spPr>
        <p:txBody>
          <a:bodyPr wrap="square" rtlCol="0" anchor="t">
            <a:spAutoFit/>
          </a:bodyPr>
          <a:lstStyle/>
          <a:p>
            <a:r>
              <a:rPr lang="en-GB" sz="1000" b="1" u="sng" dirty="0"/>
              <a:t>PE - </a:t>
            </a:r>
            <a:r>
              <a:rPr lang="en-GB" sz="1000" b="1" dirty="0"/>
              <a:t>Athletics and Swimming</a:t>
            </a:r>
          </a:p>
          <a:p>
            <a:r>
              <a:rPr lang="en-GB" sz="900" dirty="0"/>
              <a:t>-Master basic movements including running, jumping, throwing and catching, as well as developing balance, agility and co-ordination, and begin to apply these in a range of activities.</a:t>
            </a:r>
          </a:p>
          <a:p>
            <a:r>
              <a:rPr lang="en-GB" sz="900" dirty="0"/>
              <a:t>-Swim competently, confidently and proficiently. </a:t>
            </a:r>
          </a:p>
          <a:p>
            <a:r>
              <a:rPr lang="en-GB" sz="900" dirty="0"/>
              <a:t>-Use a range of strokes effectively.</a:t>
            </a:r>
          </a:p>
        </p:txBody>
      </p:sp>
    </p:spTree>
    <p:extLst>
      <p:ext uri="{BB962C8B-B14F-4D97-AF65-F5344CB8AC3E}">
        <p14:creationId xmlns:p14="http://schemas.microsoft.com/office/powerpoint/2010/main" val="3641957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1875</Words>
  <Application>Microsoft Office PowerPoint</Application>
  <PresentationFormat>A4 Paper (210x297 mm)</PresentationFormat>
  <Paragraphs>141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Times New Roman</vt:lpstr>
      <vt:lpstr>XCCW Joined 1a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RSmout</dc:creator>
  <cp:lastModifiedBy>Anna Birkby</cp:lastModifiedBy>
  <cp:revision>190</cp:revision>
  <dcterms:created xsi:type="dcterms:W3CDTF">2019-08-20T16:45:42Z</dcterms:created>
  <dcterms:modified xsi:type="dcterms:W3CDTF">2022-06-12T20:31:18Z</dcterms:modified>
</cp:coreProperties>
</file>