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sldIdLst>
    <p:sldId id="256" r:id="rId2"/>
    <p:sldId id="302" r:id="rId3"/>
    <p:sldId id="295" r:id="rId4"/>
    <p:sldId id="306" r:id="rId5"/>
    <p:sldId id="308" r:id="rId6"/>
    <p:sldId id="307" r:id="rId7"/>
    <p:sldId id="309" r:id="rId8"/>
    <p:sldId id="310" r:id="rId9"/>
    <p:sldId id="311" r:id="rId10"/>
    <p:sldId id="313" r:id="rId11"/>
    <p:sldId id="315" r:id="rId12"/>
    <p:sldId id="314" r:id="rId13"/>
    <p:sldId id="312" r:id="rId14"/>
    <p:sldId id="316" r:id="rId15"/>
    <p:sldId id="317" r:id="rId16"/>
    <p:sldId id="318" r:id="rId17"/>
    <p:sldId id="31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415"/>
    <a:srgbClr val="FE67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64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58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9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0">
                <a:srgbClr val="FF7415"/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127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89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656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947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0">
                <a:srgbClr val="FF7415"/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40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4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520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36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A7D1F-84CD-4681-A9AA-97BF2D131544}" type="datetimeFigureOut">
              <a:rPr lang="en-GB" smtClean="0"/>
              <a:t>03/05/2021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13DBF-8885-4EC8-8C1C-C3B5AA3417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60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37A8-6B52-4F9F-B618-82344B362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>
            <a:normAutofit/>
          </a:bodyPr>
          <a:lstStyle/>
          <a:p>
            <a:r>
              <a:rPr lang="en-GB" dirty="0"/>
              <a:t>The Littlest Viking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6FBFE-A9B2-4DAB-9F22-324377456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Wednesday 5 May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BA70E-C03B-412A-848F-A817175D2B8D}"/>
              </a:ext>
            </a:extLst>
          </p:cNvPr>
          <p:cNvSpPr txBox="1"/>
          <p:nvPr/>
        </p:nvSpPr>
        <p:spPr>
          <a:xfrm>
            <a:off x="866440" y="678416"/>
            <a:ext cx="5562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Stories with different points of view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E269D6-A88B-40D3-AA2A-0E44D30463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97" b="96918" l="1779" r="96085">
                        <a14:foregroundMark x1="4982" y1="9589" x2="4982" y2="9589"/>
                        <a14:foregroundMark x1="14123" y1="73288" x2="15302" y2="81507"/>
                        <a14:foregroundMark x1="13975" y1="72260" x2="14123" y2="73288"/>
                        <a14:foregroundMark x1="13828" y1="71233" x2="13975" y2="72260"/>
                        <a14:foregroundMark x1="13680" y1="70205" x2="13828" y2="71233"/>
                        <a14:foregroundMark x1="13572" y1="69452" x2="13680" y2="70205"/>
                        <a14:foregroundMark x1="13385" y1="68151" x2="13412" y2="68336"/>
                        <a14:foregroundMark x1="13291" y1="67495" x2="13385" y2="68151"/>
                        <a14:foregroundMark x1="12452" y1="61644" x2="12535" y2="62220"/>
                        <a14:foregroundMark x1="12403" y1="61301" x2="12452" y2="61644"/>
                        <a14:foregroundMark x1="12255" y1="60274" x2="12403" y2="61301"/>
                        <a14:foregroundMark x1="12157" y1="59589" x2="12255" y2="60274"/>
                        <a14:foregroundMark x1="11666" y1="56164" x2="12157" y2="59589"/>
                        <a14:foregroundMark x1="11564" y1="55456" x2="11666" y2="56164"/>
                        <a14:foregroundMark x1="9258" y1="39384" x2="9451" y2="40727"/>
                        <a14:foregroundMark x1="9160" y1="38699" x2="9258" y2="39384"/>
                        <a14:foregroundMark x1="9012" y1="37671" x2="9160" y2="38699"/>
                        <a14:foregroundMark x1="4982" y1="9589" x2="9012" y2="37671"/>
                        <a14:foregroundMark x1="15302" y1="81507" x2="28114" y2="92123"/>
                        <a14:foregroundMark x1="21708" y1="9589" x2="21708" y2="9589"/>
                        <a14:foregroundMark x1="33096" y1="6164" x2="33096" y2="6164"/>
                        <a14:foregroundMark x1="66904" y1="91781" x2="66904" y2="91781"/>
                        <a14:foregroundMark x1="70819" y1="96918" x2="70819" y2="96918"/>
                        <a14:foregroundMark x1="96797" y1="96233" x2="96797" y2="96233"/>
                        <a14:foregroundMark x1="12811" y1="90753" x2="12811" y2="90753"/>
                        <a14:foregroundMark x1="9609" y1="85616" x2="2135" y2="82877"/>
                        <a14:foregroundMark x1="5694" y1="2397" x2="5694" y2="2397"/>
                        <a14:foregroundMark x1="43772" y1="42466" x2="43772" y2="42466"/>
                        <a14:foregroundMark x1="46263" y1="42466" x2="46263" y2="42466"/>
                        <a14:foregroundMark x1="17438" y1="45548" x2="17438" y2="45548"/>
                        <a14:foregroundMark x1="13879" y1="46575" x2="13879" y2="46575"/>
                        <a14:foregroundMark x1="42349" y1="83562" x2="42349" y2="83562"/>
                        <a14:foregroundMark x1="47331" y1="83219" x2="47331" y2="83219"/>
                        <a14:foregroundMark x1="47331" y1="86986" x2="47331" y2="86986"/>
                        <a14:foregroundMark x1="47331" y1="84932" x2="47331" y2="84932"/>
                        <a14:foregroundMark x1="50890" y1="88356" x2="50890" y2="88356"/>
                        <a14:backgroundMark x1="9964" y1="47260" x2="9964" y2="47260"/>
                        <a14:backgroundMark x1="9964" y1="50685" x2="9964" y2="50685"/>
                        <a14:backgroundMark x1="9964" y1="45548" x2="9964" y2="42466"/>
                        <a14:backgroundMark x1="9964" y1="46575" x2="9964" y2="45548"/>
                        <a14:backgroundMark x1="9964" y1="50685" x2="9964" y2="46575"/>
                        <a14:backgroundMark x1="11693" y1="45548" x2="11744" y2="45205"/>
                        <a14:backgroundMark x1="11541" y1="46575" x2="11693" y2="45548"/>
                        <a14:backgroundMark x1="10676" y1="52397" x2="11541" y2="46575"/>
                        <a14:backgroundMark x1="10097" y1="46575" x2="11388" y2="55479"/>
                        <a14:backgroundMark x1="9948" y1="45548" x2="10097" y2="46575"/>
                        <a14:backgroundMark x1="9253" y1="40753" x2="9948" y2="45548"/>
                        <a14:backgroundMark x1="14591" y1="71233" x2="13879" y2="70205"/>
                        <a14:backgroundMark x1="13879" y1="69178" x2="12811" y2="63014"/>
                        <a14:backgroundMark x1="14235" y1="71918" x2="13523" y2="68836"/>
                        <a14:backgroundMark x1="12456" y1="61301" x2="12456" y2="61301"/>
                        <a14:backgroundMark x1="12456" y1="61301" x2="12456" y2="61301"/>
                        <a14:backgroundMark x1="12100" y1="61301" x2="12100" y2="61301"/>
                        <a14:backgroundMark x1="12811" y1="62329" x2="12811" y2="62329"/>
                        <a14:backgroundMark x1="9253" y1="39384" x2="9253" y2="39384"/>
                        <a14:backgroundMark x1="9253" y1="37671" x2="9253" y2="37671"/>
                        <a14:backgroundMark x1="9253" y1="38699" x2="9253" y2="38699"/>
                        <a14:backgroundMark x1="11388" y1="56164" x2="11388" y2="56164"/>
                        <a14:backgroundMark x1="12100" y1="59589" x2="12100" y2="59589"/>
                        <a14:backgroundMark x1="12100" y1="60274" x2="12100" y2="60274"/>
                        <a14:backgroundMark x1="12811" y1="61644" x2="12811" y2="61644"/>
                        <a14:backgroundMark x1="11388" y1="61644" x2="11388" y2="61644"/>
                        <a14:backgroundMark x1="13167" y1="68151" x2="13167" y2="68151"/>
                        <a14:backgroundMark x1="13167" y1="70205" x2="13167" y2="70205"/>
                        <a14:backgroundMark x1="13167" y1="71233" x2="13167" y2="71233"/>
                        <a14:backgroundMark x1="13879" y1="72260" x2="13879" y2="72260"/>
                        <a14:backgroundMark x1="13879" y1="73288" x2="13879" y2="73288"/>
                        <a14:backgroundMark x1="48043" y1="84247" x2="48043" y2="84247"/>
                        <a14:backgroundMark x1="48043" y1="83904" x2="48043" y2="83904"/>
                        <a14:backgroundMark x1="48043" y1="85959" x2="48043" y2="85959"/>
                        <a14:backgroundMark x1="46975" y1="85274" x2="46975" y2="85274"/>
                        <a14:backgroundMark x1="47687" y1="82877" x2="47687" y2="82877"/>
                        <a14:backgroundMark x1="46975" y1="82877" x2="46975" y2="82877"/>
                        <a14:backgroundMark x1="48043" y1="84932" x2="48043" y2="84932"/>
                        <a14:backgroundMark x1="47687" y1="85274" x2="47687" y2="85274"/>
                        <a14:backgroundMark x1="51246" y1="88356" x2="51246" y2="88356"/>
                        <a14:backgroundMark x1="50534" y1="88014" x2="50534" y2="88014"/>
                        <a14:backgroundMark x1="47331" y1="84932" x2="47331" y2="849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3668060"/>
            <a:ext cx="3069771" cy="318994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B7C4AAC-E653-47CE-86A9-D594446ACA5B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170156-F878-4191-8395-B32C1EB6B5E8}"/>
              </a:ext>
            </a:extLst>
          </p:cNvPr>
          <p:cNvCxnSpPr>
            <a:cxnSpLocks/>
            <a:stCxn id="4" idx="0"/>
            <a:endCxn id="4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E192A2-FD22-4839-9ACF-02E6B382AD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3373" y="5061167"/>
            <a:ext cx="1410040" cy="393265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F419B72-AE9D-44D1-9458-08F4B8F3AE2B}"/>
              </a:ext>
            </a:extLst>
          </p:cNvPr>
          <p:cNvCxnSpPr/>
          <p:nvPr/>
        </p:nvCxnSpPr>
        <p:spPr>
          <a:xfrm>
            <a:off x="5617029" y="55384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000FDBC-9F0E-406A-A5DF-F4AA101A9497}"/>
              </a:ext>
            </a:extLst>
          </p:cNvPr>
          <p:cNvCxnSpPr/>
          <p:nvPr/>
        </p:nvCxnSpPr>
        <p:spPr>
          <a:xfrm>
            <a:off x="5617029" y="61480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272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Setting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XCCW Joined 1a" panose="03050602040000000000" pitchFamily="66" charset="0"/>
              </a:rPr>
              <a:t>The beach was covered in flotsam washed up from the bad weather.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4F98E-AF4B-42AB-B409-C2635AF2DFA6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677DDE-8A23-428A-B7D1-CC34B6E5AA5E}"/>
              </a:ext>
            </a:extLst>
          </p:cNvPr>
          <p:cNvCxnSpPr>
            <a:cxnSpLocks/>
            <a:stCxn id="18" idx="0"/>
            <a:endCxn id="18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816E61A8-E28B-406C-ACA6-5F730E80C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373" y="5061167"/>
            <a:ext cx="1410040" cy="39326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3E5D06E-AA24-4CFC-B230-66D46ABCFAD6}"/>
              </a:ext>
            </a:extLst>
          </p:cNvPr>
          <p:cNvCxnSpPr/>
          <p:nvPr/>
        </p:nvCxnSpPr>
        <p:spPr>
          <a:xfrm>
            <a:off x="5617029" y="55384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5A73CEE-0AF4-4E27-A91A-A2CC380B9DAD}"/>
              </a:ext>
            </a:extLst>
          </p:cNvPr>
          <p:cNvCxnSpPr/>
          <p:nvPr/>
        </p:nvCxnSpPr>
        <p:spPr>
          <a:xfrm>
            <a:off x="5617029" y="61480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0BCC33B-F22D-4AC4-85C9-F4A503B12456}"/>
              </a:ext>
            </a:extLst>
          </p:cNvPr>
          <p:cNvSpPr txBox="1"/>
          <p:nvPr/>
        </p:nvSpPr>
        <p:spPr>
          <a:xfrm>
            <a:off x="6279508" y="5650747"/>
            <a:ext cx="53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F2E52BE-D02B-43D0-B1AC-D0E27827AF1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478" y="584315"/>
            <a:ext cx="1009606" cy="992558"/>
          </a:xfrm>
          <a:prstGeom prst="rect">
            <a:avLst/>
          </a:prstGeom>
        </p:spPr>
      </p:pic>
      <p:pic>
        <p:nvPicPr>
          <p:cNvPr id="1026" name="Picture 2" descr="What's the difference between flotsam and jetsam?">
            <a:extLst>
              <a:ext uri="{FF2B5EF4-FFF2-40B4-BE49-F238E27FC236}">
                <a16:creationId xmlns:a16="http://schemas.microsoft.com/office/drawing/2014/main" id="{E2D80695-7D76-46C0-BC8A-8FD3E078F3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9" y="3285620"/>
            <a:ext cx="8882742" cy="347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375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Setting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XCCW Joined 1a" panose="03050602040000000000" pitchFamily="66" charset="0"/>
              </a:rPr>
              <a:t>The beach was covered in flotsam washed up from the bad weather.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things might the children find on the beach? </a:t>
            </a:r>
          </a:p>
          <a:p>
            <a:pPr marL="0" indent="0">
              <a:buNone/>
            </a:pPr>
            <a:r>
              <a:rPr lang="en-GB" dirty="0"/>
              <a:t>Write it in the second box.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4F98E-AF4B-42AB-B409-C2635AF2DFA6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677DDE-8A23-428A-B7D1-CC34B6E5AA5E}"/>
              </a:ext>
            </a:extLst>
          </p:cNvPr>
          <p:cNvCxnSpPr>
            <a:cxnSpLocks/>
            <a:stCxn id="18" idx="0"/>
            <a:endCxn id="18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816E61A8-E28B-406C-ACA6-5F730E80C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373" y="5061167"/>
            <a:ext cx="1410040" cy="39326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3E5D06E-AA24-4CFC-B230-66D46ABCFAD6}"/>
              </a:ext>
            </a:extLst>
          </p:cNvPr>
          <p:cNvCxnSpPr/>
          <p:nvPr/>
        </p:nvCxnSpPr>
        <p:spPr>
          <a:xfrm>
            <a:off x="5617029" y="55384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5A73CEE-0AF4-4E27-A91A-A2CC380B9DAD}"/>
              </a:ext>
            </a:extLst>
          </p:cNvPr>
          <p:cNvCxnSpPr/>
          <p:nvPr/>
        </p:nvCxnSpPr>
        <p:spPr>
          <a:xfrm>
            <a:off x="5617029" y="61480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0BCC33B-F22D-4AC4-85C9-F4A503B12456}"/>
              </a:ext>
            </a:extLst>
          </p:cNvPr>
          <p:cNvSpPr txBox="1"/>
          <p:nvPr/>
        </p:nvSpPr>
        <p:spPr>
          <a:xfrm>
            <a:off x="6279508" y="5650747"/>
            <a:ext cx="53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F2E52BE-D02B-43D0-B1AC-D0E27827AF1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478" y="584315"/>
            <a:ext cx="1009606" cy="99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439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Setting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Let’s share our ideas.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Here are some things I thought of:</a:t>
            </a:r>
          </a:p>
          <a:p>
            <a:r>
              <a:rPr lang="en-GB" dirty="0"/>
              <a:t>Driftwood</a:t>
            </a:r>
          </a:p>
          <a:p>
            <a:r>
              <a:rPr lang="en-GB" dirty="0"/>
              <a:t>Rope</a:t>
            </a:r>
          </a:p>
          <a:p>
            <a:r>
              <a:rPr lang="en-GB" dirty="0"/>
              <a:t>Razor clams</a:t>
            </a:r>
          </a:p>
          <a:p>
            <a:r>
              <a:rPr lang="en-GB" dirty="0"/>
              <a:t>Gloves</a:t>
            </a:r>
          </a:p>
          <a:p>
            <a:r>
              <a:rPr lang="en-GB" dirty="0"/>
              <a:t>Chain</a:t>
            </a:r>
          </a:p>
          <a:p>
            <a:r>
              <a:rPr lang="en-GB" dirty="0"/>
              <a:t>Plastic bottle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4F98E-AF4B-42AB-B409-C2635AF2DFA6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677DDE-8A23-428A-B7D1-CC34B6E5AA5E}"/>
              </a:ext>
            </a:extLst>
          </p:cNvPr>
          <p:cNvCxnSpPr>
            <a:cxnSpLocks/>
            <a:stCxn id="18" idx="0"/>
            <a:endCxn id="18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816E61A8-E28B-406C-ACA6-5F730E80C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373" y="5061167"/>
            <a:ext cx="1410040" cy="39326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3E5D06E-AA24-4CFC-B230-66D46ABCFAD6}"/>
              </a:ext>
            </a:extLst>
          </p:cNvPr>
          <p:cNvCxnSpPr/>
          <p:nvPr/>
        </p:nvCxnSpPr>
        <p:spPr>
          <a:xfrm>
            <a:off x="5617029" y="55384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5A73CEE-0AF4-4E27-A91A-A2CC380B9DAD}"/>
              </a:ext>
            </a:extLst>
          </p:cNvPr>
          <p:cNvCxnSpPr/>
          <p:nvPr/>
        </p:nvCxnSpPr>
        <p:spPr>
          <a:xfrm>
            <a:off x="5617029" y="61480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0BCC33B-F22D-4AC4-85C9-F4A503B12456}"/>
              </a:ext>
            </a:extLst>
          </p:cNvPr>
          <p:cNvSpPr txBox="1"/>
          <p:nvPr/>
        </p:nvSpPr>
        <p:spPr>
          <a:xfrm>
            <a:off x="6246086" y="5673348"/>
            <a:ext cx="53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2.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B0F2B0-0A47-4CF5-B14B-4D84A0151DD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478" y="584315"/>
            <a:ext cx="1009606" cy="99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425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Setting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577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u="sng" dirty="0"/>
              <a:t>Model sentence: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dirty="0">
                <a:latin typeface="XCCW Joined 1a" panose="03050602040000000000" pitchFamily="66" charset="0"/>
              </a:rPr>
              <a:t>The beach was covered in flotsam washed up from the bad weather. </a:t>
            </a:r>
            <a:r>
              <a:rPr lang="en-GB" dirty="0"/>
              <a:t>Joshua, Gary and Katie looked around </a:t>
            </a:r>
            <a:r>
              <a:rPr lang="en-GB" dirty="0">
                <a:highlight>
                  <a:srgbClr val="00FFFF"/>
                </a:highlight>
              </a:rPr>
              <a:t>carefully</a:t>
            </a:r>
            <a:r>
              <a:rPr lang="en-GB" dirty="0"/>
              <a:t> for treasure amongst </a:t>
            </a:r>
            <a:r>
              <a:rPr lang="en-GB" dirty="0">
                <a:highlight>
                  <a:srgbClr val="FFFF00"/>
                </a:highlight>
              </a:rPr>
              <a:t>the driftwood, pieces of rope, cans and bottles</a:t>
            </a:r>
            <a:r>
              <a:rPr lang="en-GB" dirty="0"/>
              <a:t>.  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u="sng" dirty="0"/>
              <a:t>Your task</a:t>
            </a:r>
            <a:r>
              <a:rPr lang="en-GB" dirty="0"/>
              <a:t>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List pieces of flotsam.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highlight>
                  <a:srgbClr val="00FFFF"/>
                </a:highlight>
              </a:rPr>
              <a:t>Deepen the moment: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Describe the flotsam in detail, using </a:t>
            </a:r>
            <a:br>
              <a:rPr lang="en-GB" dirty="0"/>
            </a:br>
            <a:r>
              <a:rPr lang="en-GB" dirty="0"/>
              <a:t>expanded noun phrases.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4F98E-AF4B-42AB-B409-C2635AF2DFA6}"/>
              </a:ext>
            </a:extLst>
          </p:cNvPr>
          <p:cNvSpPr/>
          <p:nvPr/>
        </p:nvSpPr>
        <p:spPr>
          <a:xfrm>
            <a:off x="7744407" y="5337110"/>
            <a:ext cx="1278295" cy="14462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16E61A8-E28B-406C-ACA6-5F730E80C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8842" y="5425536"/>
            <a:ext cx="1109423" cy="309422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4C1957E-49DB-42DF-A0FD-112A7800F911}"/>
              </a:ext>
            </a:extLst>
          </p:cNvPr>
          <p:cNvSpPr/>
          <p:nvPr/>
        </p:nvSpPr>
        <p:spPr>
          <a:xfrm>
            <a:off x="7828842" y="5768658"/>
            <a:ext cx="299694" cy="39326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82D7D65-28B2-44CC-849E-D923DE74D5F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478" y="584315"/>
            <a:ext cx="1009606" cy="99255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91D1E45-5115-4524-AC07-22CBB894C48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48874" y="5610802"/>
            <a:ext cx="574766" cy="551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168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Setting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XCCW Joined 1a" panose="03050602040000000000" pitchFamily="66" charset="0"/>
              </a:rPr>
              <a:t>Joshua picks up a bottle filled with seaweed and a dead starfish in it. 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What might it smell like? </a:t>
            </a:r>
          </a:p>
          <a:p>
            <a:pPr marL="0" indent="0">
              <a:buNone/>
            </a:pPr>
            <a:r>
              <a:rPr lang="en-GB" dirty="0"/>
              <a:t>Negative or positive?</a:t>
            </a:r>
          </a:p>
          <a:p>
            <a:pPr marL="0" indent="0">
              <a:buNone/>
            </a:pPr>
            <a:r>
              <a:rPr lang="en-GB" dirty="0"/>
              <a:t>List your ideas in the third box.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4F98E-AF4B-42AB-B409-C2635AF2DFA6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677DDE-8A23-428A-B7D1-CC34B6E5AA5E}"/>
              </a:ext>
            </a:extLst>
          </p:cNvPr>
          <p:cNvCxnSpPr>
            <a:cxnSpLocks/>
            <a:stCxn id="18" idx="0"/>
            <a:endCxn id="18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816E61A8-E28B-406C-ACA6-5F730E80C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373" y="5061167"/>
            <a:ext cx="1410040" cy="39326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3E5D06E-AA24-4CFC-B230-66D46ABCFAD6}"/>
              </a:ext>
            </a:extLst>
          </p:cNvPr>
          <p:cNvCxnSpPr/>
          <p:nvPr/>
        </p:nvCxnSpPr>
        <p:spPr>
          <a:xfrm>
            <a:off x="5617029" y="55384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5A73CEE-0AF4-4E27-A91A-A2CC380B9DAD}"/>
              </a:ext>
            </a:extLst>
          </p:cNvPr>
          <p:cNvCxnSpPr/>
          <p:nvPr/>
        </p:nvCxnSpPr>
        <p:spPr>
          <a:xfrm>
            <a:off x="5617029" y="61480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0BCC33B-F22D-4AC4-85C9-F4A503B12456}"/>
              </a:ext>
            </a:extLst>
          </p:cNvPr>
          <p:cNvSpPr txBox="1"/>
          <p:nvPr/>
        </p:nvSpPr>
        <p:spPr>
          <a:xfrm>
            <a:off x="6279508" y="6230900"/>
            <a:ext cx="53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081DEFC-C400-45AE-8F16-0E8320C1AE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508" y="466531"/>
            <a:ext cx="1035692" cy="98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9190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Setting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Let’s share our ideas.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Here are some things I thought of:</a:t>
            </a:r>
          </a:p>
          <a:p>
            <a:r>
              <a:rPr lang="en-GB" dirty="0"/>
              <a:t>Heavy thick smell of slowly decomposing plant life</a:t>
            </a:r>
          </a:p>
          <a:p>
            <a:r>
              <a:rPr lang="en-GB" dirty="0"/>
              <a:t>Unpleasantly fishy</a:t>
            </a:r>
          </a:p>
          <a:p>
            <a:r>
              <a:rPr lang="en-GB" dirty="0"/>
              <a:t>Briny</a:t>
            </a:r>
          </a:p>
          <a:p>
            <a:r>
              <a:rPr lang="en-GB" dirty="0"/>
              <a:t>Rotten eggs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4F98E-AF4B-42AB-B409-C2635AF2DFA6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677DDE-8A23-428A-B7D1-CC34B6E5AA5E}"/>
              </a:ext>
            </a:extLst>
          </p:cNvPr>
          <p:cNvCxnSpPr>
            <a:cxnSpLocks/>
            <a:stCxn id="18" idx="0"/>
            <a:endCxn id="18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816E61A8-E28B-406C-ACA6-5F730E80C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3373" y="5061167"/>
            <a:ext cx="1410040" cy="39326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3E5D06E-AA24-4CFC-B230-66D46ABCFAD6}"/>
              </a:ext>
            </a:extLst>
          </p:cNvPr>
          <p:cNvCxnSpPr/>
          <p:nvPr/>
        </p:nvCxnSpPr>
        <p:spPr>
          <a:xfrm>
            <a:off x="5617029" y="55384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5A73CEE-0AF4-4E27-A91A-A2CC380B9DAD}"/>
              </a:ext>
            </a:extLst>
          </p:cNvPr>
          <p:cNvCxnSpPr/>
          <p:nvPr/>
        </p:nvCxnSpPr>
        <p:spPr>
          <a:xfrm>
            <a:off x="5617029" y="61480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0BCC33B-F22D-4AC4-85C9-F4A503B12456}"/>
              </a:ext>
            </a:extLst>
          </p:cNvPr>
          <p:cNvSpPr txBox="1"/>
          <p:nvPr/>
        </p:nvSpPr>
        <p:spPr>
          <a:xfrm>
            <a:off x="6330610" y="6273685"/>
            <a:ext cx="53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3.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3EB335B-A855-46A3-A867-BF7D12A3B95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508" y="466531"/>
            <a:ext cx="1035692" cy="98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369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Setting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57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/>
              <a:t>Model sentence: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dirty="0"/>
              <a:t>Joshua picked up an interesting looking bottle. He noticed a starfish tangled in seaweed inside it. He stuck his nose in to sniff. </a:t>
            </a:r>
            <a:r>
              <a:rPr lang="en-GB" dirty="0">
                <a:highlight>
                  <a:srgbClr val="FFFF00"/>
                </a:highlight>
              </a:rPr>
              <a:t>The smell of rotten eggs washed over him. </a:t>
            </a:r>
            <a:r>
              <a:rPr lang="en-GB" dirty="0"/>
              <a:t> 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u="sng" dirty="0"/>
              <a:t>Your task</a:t>
            </a:r>
            <a:r>
              <a:rPr lang="en-GB" dirty="0"/>
              <a:t>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Describe the smell of the flotsam.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highlight>
                  <a:srgbClr val="00FFFF"/>
                </a:highlight>
              </a:rPr>
              <a:t>Deepen the moment: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Describe how Joshua’s face and body </a:t>
            </a:r>
            <a:br>
              <a:rPr lang="en-GB" dirty="0"/>
            </a:br>
            <a:r>
              <a:rPr lang="en-GB" dirty="0"/>
              <a:t>move when he smells the unpleasant smell.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4F98E-AF4B-42AB-B409-C2635AF2DFA6}"/>
              </a:ext>
            </a:extLst>
          </p:cNvPr>
          <p:cNvSpPr/>
          <p:nvPr/>
        </p:nvSpPr>
        <p:spPr>
          <a:xfrm>
            <a:off x="7744407" y="5337110"/>
            <a:ext cx="1278295" cy="14462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16E61A8-E28B-406C-ACA6-5F730E80C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8842" y="5425536"/>
            <a:ext cx="1109423" cy="309422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4C1957E-49DB-42DF-A0FD-112A7800F911}"/>
              </a:ext>
            </a:extLst>
          </p:cNvPr>
          <p:cNvSpPr/>
          <p:nvPr/>
        </p:nvSpPr>
        <p:spPr>
          <a:xfrm>
            <a:off x="7828842" y="5768658"/>
            <a:ext cx="299694" cy="39326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000000-0008-0000-0700-00005B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8857" y="5470307"/>
            <a:ext cx="727789" cy="69161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B9374AD-B240-4E9F-A813-8E5EBAA6DC6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508" y="466531"/>
            <a:ext cx="1035692" cy="98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55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8DF83-00AA-47E1-B617-AE33473B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Share and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E78F3-10FC-4191-91C4-E1204F073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Share your work</a:t>
            </a:r>
          </a:p>
          <a:p>
            <a:r>
              <a:rPr lang="en-GB" dirty="0"/>
              <a:t>What sentence are your proud of?</a:t>
            </a:r>
          </a:p>
          <a:p>
            <a:r>
              <a:rPr lang="en-GB" dirty="0"/>
              <a:t>What does the class think of the work? </a:t>
            </a:r>
          </a:p>
          <a:p>
            <a:r>
              <a:rPr lang="en-GB" dirty="0"/>
              <a:t>How could we make it even better? </a:t>
            </a:r>
          </a:p>
        </p:txBody>
      </p:sp>
      <p:pic>
        <p:nvPicPr>
          <p:cNvPr id="2050" name="Picture 2" descr="Today's World Read Aloud Day: 'Competing for Attention'">
            <a:extLst>
              <a:ext uri="{FF2B5EF4-FFF2-40B4-BE49-F238E27FC236}">
                <a16:creationId xmlns:a16="http://schemas.microsoft.com/office/drawing/2014/main" id="{6F1ACF95-A36D-4839-A623-30F5E387C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611" y="3667595"/>
            <a:ext cx="4482776" cy="2825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516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A37A8-6B52-4F9F-B618-82344B362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127" y="1069182"/>
            <a:ext cx="8434873" cy="2157024"/>
          </a:xfrm>
        </p:spPr>
        <p:txBody>
          <a:bodyPr>
            <a:normAutofit/>
          </a:bodyPr>
          <a:lstStyle/>
          <a:p>
            <a:pPr algn="l"/>
            <a:r>
              <a:rPr lang="en-GB" sz="4000" dirty="0"/>
              <a:t>LI: </a:t>
            </a:r>
            <a:r>
              <a:rPr lang="en-GB" sz="4000" dirty="0">
                <a:effectLst/>
                <a:ea typeface="Calibri" panose="020F0502020204030204" pitchFamily="34" charset="0"/>
              </a:rPr>
              <a:t>Can I draft and write stories with different points of view?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56FBFE-A9B2-4DAB-9F22-324377456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7889" y="3509963"/>
            <a:ext cx="7492482" cy="1655762"/>
          </a:xfrm>
        </p:spPr>
        <p:txBody>
          <a:bodyPr>
            <a:normAutofit/>
          </a:bodyPr>
          <a:lstStyle/>
          <a:p>
            <a:pPr algn="l"/>
            <a:r>
              <a:rPr lang="en-GB" dirty="0"/>
              <a:t>Steps to success:</a:t>
            </a:r>
          </a:p>
          <a:p>
            <a:pPr marL="285750" indent="-285750" algn="l">
              <a:buFontTx/>
              <a:buChar char="-"/>
            </a:pPr>
            <a:r>
              <a:rPr lang="en-GB" dirty="0"/>
              <a:t>I can use the noticing lens to describe the setting</a:t>
            </a:r>
          </a:p>
          <a:p>
            <a:pPr marL="285750" indent="-285750" algn="l">
              <a:buFontTx/>
              <a:buChar char="-"/>
            </a:pPr>
            <a:r>
              <a:rPr lang="en-GB" dirty="0"/>
              <a:t>I can use the smelling lens to describe the setting</a:t>
            </a:r>
          </a:p>
          <a:p>
            <a:pPr marL="285750" indent="-285750" algn="l">
              <a:buFontTx/>
              <a:buChar char="-"/>
            </a:pPr>
            <a:r>
              <a:rPr lang="en-GB" dirty="0"/>
              <a:t>I can use the checking lens to describe the setting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BA70E-C03B-412A-848F-A817175D2B8D}"/>
              </a:ext>
            </a:extLst>
          </p:cNvPr>
          <p:cNvSpPr txBox="1"/>
          <p:nvPr/>
        </p:nvSpPr>
        <p:spPr>
          <a:xfrm>
            <a:off x="866440" y="678416"/>
            <a:ext cx="55623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Stories with different points of view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E269D6-A88B-40D3-AA2A-0E44D30463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397" b="96918" l="1779" r="96085">
                        <a14:foregroundMark x1="4982" y1="9589" x2="4982" y2="9589"/>
                        <a14:foregroundMark x1="14123" y1="73288" x2="15302" y2="81507"/>
                        <a14:foregroundMark x1="13975" y1="72260" x2="14123" y2="73288"/>
                        <a14:foregroundMark x1="13828" y1="71233" x2="13975" y2="72260"/>
                        <a14:foregroundMark x1="13680" y1="70205" x2="13828" y2="71233"/>
                        <a14:foregroundMark x1="13572" y1="69452" x2="13680" y2="70205"/>
                        <a14:foregroundMark x1="13385" y1="68151" x2="13412" y2="68336"/>
                        <a14:foregroundMark x1="13291" y1="67495" x2="13385" y2="68151"/>
                        <a14:foregroundMark x1="12452" y1="61644" x2="12535" y2="62220"/>
                        <a14:foregroundMark x1="12403" y1="61301" x2="12452" y2="61644"/>
                        <a14:foregroundMark x1="12255" y1="60274" x2="12403" y2="61301"/>
                        <a14:foregroundMark x1="12157" y1="59589" x2="12255" y2="60274"/>
                        <a14:foregroundMark x1="11666" y1="56164" x2="12157" y2="59589"/>
                        <a14:foregroundMark x1="11564" y1="55456" x2="11666" y2="56164"/>
                        <a14:foregroundMark x1="9258" y1="39384" x2="9451" y2="40727"/>
                        <a14:foregroundMark x1="9160" y1="38699" x2="9258" y2="39384"/>
                        <a14:foregroundMark x1="9012" y1="37671" x2="9160" y2="38699"/>
                        <a14:foregroundMark x1="4982" y1="9589" x2="9012" y2="37671"/>
                        <a14:foregroundMark x1="15302" y1="81507" x2="28114" y2="92123"/>
                        <a14:foregroundMark x1="21708" y1="9589" x2="21708" y2="9589"/>
                        <a14:foregroundMark x1="33096" y1="6164" x2="33096" y2="6164"/>
                        <a14:foregroundMark x1="66904" y1="91781" x2="66904" y2="91781"/>
                        <a14:foregroundMark x1="70819" y1="96918" x2="70819" y2="96918"/>
                        <a14:foregroundMark x1="96797" y1="96233" x2="96797" y2="96233"/>
                        <a14:foregroundMark x1="12811" y1="90753" x2="12811" y2="90753"/>
                        <a14:foregroundMark x1="9609" y1="85616" x2="2135" y2="82877"/>
                        <a14:foregroundMark x1="5694" y1="2397" x2="5694" y2="2397"/>
                        <a14:foregroundMark x1="43772" y1="42466" x2="43772" y2="42466"/>
                        <a14:foregroundMark x1="46263" y1="42466" x2="46263" y2="42466"/>
                        <a14:foregroundMark x1="17438" y1="45548" x2="17438" y2="45548"/>
                        <a14:foregroundMark x1="13879" y1="46575" x2="13879" y2="46575"/>
                        <a14:foregroundMark x1="42349" y1="83562" x2="42349" y2="83562"/>
                        <a14:foregroundMark x1="47331" y1="83219" x2="47331" y2="83219"/>
                        <a14:foregroundMark x1="47331" y1="86986" x2="47331" y2="86986"/>
                        <a14:foregroundMark x1="47331" y1="84932" x2="47331" y2="84932"/>
                        <a14:foregroundMark x1="50890" y1="88356" x2="50890" y2="88356"/>
                        <a14:backgroundMark x1="9964" y1="47260" x2="9964" y2="47260"/>
                        <a14:backgroundMark x1="9964" y1="50685" x2="9964" y2="50685"/>
                        <a14:backgroundMark x1="9964" y1="45548" x2="9964" y2="42466"/>
                        <a14:backgroundMark x1="9964" y1="46575" x2="9964" y2="45548"/>
                        <a14:backgroundMark x1="9964" y1="50685" x2="9964" y2="46575"/>
                        <a14:backgroundMark x1="11693" y1="45548" x2="11744" y2="45205"/>
                        <a14:backgroundMark x1="11541" y1="46575" x2="11693" y2="45548"/>
                        <a14:backgroundMark x1="10676" y1="52397" x2="11541" y2="46575"/>
                        <a14:backgroundMark x1="10097" y1="46575" x2="11388" y2="55479"/>
                        <a14:backgroundMark x1="9948" y1="45548" x2="10097" y2="46575"/>
                        <a14:backgroundMark x1="9253" y1="40753" x2="9948" y2="45548"/>
                        <a14:backgroundMark x1="14591" y1="71233" x2="13879" y2="70205"/>
                        <a14:backgroundMark x1="13879" y1="69178" x2="12811" y2="63014"/>
                        <a14:backgroundMark x1="14235" y1="71918" x2="13523" y2="68836"/>
                        <a14:backgroundMark x1="12456" y1="61301" x2="12456" y2="61301"/>
                        <a14:backgroundMark x1="12456" y1="61301" x2="12456" y2="61301"/>
                        <a14:backgroundMark x1="12100" y1="61301" x2="12100" y2="61301"/>
                        <a14:backgroundMark x1="12811" y1="62329" x2="12811" y2="62329"/>
                        <a14:backgroundMark x1="9253" y1="39384" x2="9253" y2="39384"/>
                        <a14:backgroundMark x1="9253" y1="37671" x2="9253" y2="37671"/>
                        <a14:backgroundMark x1="9253" y1="38699" x2="9253" y2="38699"/>
                        <a14:backgroundMark x1="11388" y1="56164" x2="11388" y2="56164"/>
                        <a14:backgroundMark x1="12100" y1="59589" x2="12100" y2="59589"/>
                        <a14:backgroundMark x1="12100" y1="60274" x2="12100" y2="60274"/>
                        <a14:backgroundMark x1="12811" y1="61644" x2="12811" y2="61644"/>
                        <a14:backgroundMark x1="11388" y1="61644" x2="11388" y2="61644"/>
                        <a14:backgroundMark x1="13167" y1="68151" x2="13167" y2="68151"/>
                        <a14:backgroundMark x1="13167" y1="70205" x2="13167" y2="70205"/>
                        <a14:backgroundMark x1="13167" y1="71233" x2="13167" y2="71233"/>
                        <a14:backgroundMark x1="13879" y1="72260" x2="13879" y2="72260"/>
                        <a14:backgroundMark x1="13879" y1="73288" x2="13879" y2="73288"/>
                        <a14:backgroundMark x1="48043" y1="84247" x2="48043" y2="84247"/>
                        <a14:backgroundMark x1="48043" y1="83904" x2="48043" y2="83904"/>
                        <a14:backgroundMark x1="48043" y1="85959" x2="48043" y2="85959"/>
                        <a14:backgroundMark x1="46975" y1="85274" x2="46975" y2="85274"/>
                        <a14:backgroundMark x1="47687" y1="82877" x2="47687" y2="82877"/>
                        <a14:backgroundMark x1="46975" y1="82877" x2="46975" y2="82877"/>
                        <a14:backgroundMark x1="48043" y1="84932" x2="48043" y2="84932"/>
                        <a14:backgroundMark x1="47687" y1="85274" x2="47687" y2="85274"/>
                        <a14:backgroundMark x1="51246" y1="88356" x2="51246" y2="88356"/>
                        <a14:backgroundMark x1="50534" y1="88014" x2="50534" y2="88014"/>
                        <a14:backgroundMark x1="47331" y1="84932" x2="47331" y2="8493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" y="4077478"/>
            <a:ext cx="2675776" cy="27805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A8D3BB-4304-4C00-BDD8-6C9873AD627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316" y="5185341"/>
            <a:ext cx="834468" cy="7900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DF835E-AA30-4A72-BCC4-6ED203A5AF2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847" y="5175533"/>
            <a:ext cx="869809" cy="7900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39739CB-0DE5-497B-98F9-25F16A123277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719" y="5185341"/>
            <a:ext cx="834066" cy="790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83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Plot point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579822" cy="353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26F70EA-F73B-41A8-9389-B79007EBE2FA}"/>
              </a:ext>
            </a:extLst>
          </p:cNvPr>
          <p:cNvGrpSpPr/>
          <p:nvPr/>
        </p:nvGrpSpPr>
        <p:grpSpPr>
          <a:xfrm>
            <a:off x="1646853" y="2489200"/>
            <a:ext cx="5850294" cy="3245205"/>
            <a:chOff x="1222310" y="1707383"/>
            <a:chExt cx="5850294" cy="324520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CBA8D13-FDE8-4509-92C2-8772D2F63FA6}"/>
                </a:ext>
              </a:extLst>
            </p:cNvPr>
            <p:cNvSpPr/>
            <p:nvPr/>
          </p:nvSpPr>
          <p:spPr>
            <a:xfrm>
              <a:off x="1222310" y="1707383"/>
              <a:ext cx="5850294" cy="32452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4B0FF0-425C-4F05-A04F-A0A3059403F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07561" y="3144502"/>
              <a:ext cx="3074271" cy="107799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E95F73B-889C-4213-A48C-2DE144992C9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07119" y="1868129"/>
              <a:ext cx="2867192" cy="29237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4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579822" cy="353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DA85D41-D338-4F59-84D5-0EFFFCFAB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547" y="1786260"/>
            <a:ext cx="6921491" cy="4706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752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579822" cy="353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66E32A0-21EA-42D2-82DE-757B54DE1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286" y="1836283"/>
            <a:ext cx="6939704" cy="455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414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characters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579822" cy="353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D235CDF-726A-4400-B912-1D386CA72305}"/>
              </a:ext>
            </a:extLst>
          </p:cNvPr>
          <p:cNvGrpSpPr/>
          <p:nvPr/>
        </p:nvGrpSpPr>
        <p:grpSpPr>
          <a:xfrm>
            <a:off x="1646853" y="2489200"/>
            <a:ext cx="5850294" cy="3245205"/>
            <a:chOff x="1222310" y="1707383"/>
            <a:chExt cx="5850294" cy="324520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B24DEFB-80B5-47FC-8011-D1130303130E}"/>
                </a:ext>
              </a:extLst>
            </p:cNvPr>
            <p:cNvSpPr/>
            <p:nvPr/>
          </p:nvSpPr>
          <p:spPr>
            <a:xfrm>
              <a:off x="1222310" y="1707383"/>
              <a:ext cx="5850294" cy="32452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4DBB5436-9435-4317-98E1-1F8866939D0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07561" y="3144502"/>
              <a:ext cx="3074271" cy="1077991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CF10E98-2D1B-4C80-9BCF-3DD752806A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07119" y="1868129"/>
              <a:ext cx="2867192" cy="2923714"/>
            </a:xfrm>
            <a:prstGeom prst="rect">
              <a:avLst/>
            </a:prstGeom>
          </p:spPr>
        </p:pic>
      </p:grp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A800D6C-001B-445C-A38A-85B3B2946FCE}"/>
              </a:ext>
            </a:extLst>
          </p:cNvPr>
          <p:cNvCxnSpPr/>
          <p:nvPr/>
        </p:nvCxnSpPr>
        <p:spPr>
          <a:xfrm flipV="1">
            <a:off x="864382" y="4786604"/>
            <a:ext cx="1207014" cy="6904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5EE41EB-5672-4F2F-8618-78D82E8C700C}"/>
              </a:ext>
            </a:extLst>
          </p:cNvPr>
          <p:cNvSpPr txBox="1"/>
          <p:nvPr/>
        </p:nvSpPr>
        <p:spPr>
          <a:xfrm>
            <a:off x="130629" y="5573660"/>
            <a:ext cx="14179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XCCW Joined 1a" panose="03050602040000000000" pitchFamily="66" charset="0"/>
              </a:rPr>
              <a:t>Joshua, 6, loves Vikings but is easily scared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665C443-97D0-4F9A-8868-5908032A982B}"/>
              </a:ext>
            </a:extLst>
          </p:cNvPr>
          <p:cNvCxnSpPr>
            <a:cxnSpLocks/>
          </p:cNvCxnSpPr>
          <p:nvPr/>
        </p:nvCxnSpPr>
        <p:spPr>
          <a:xfrm flipH="1">
            <a:off x="6656221" y="3678382"/>
            <a:ext cx="126546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3919966-B78E-4124-9EB4-899B8EC91CBA}"/>
              </a:ext>
            </a:extLst>
          </p:cNvPr>
          <p:cNvSpPr txBox="1"/>
          <p:nvPr/>
        </p:nvSpPr>
        <p:spPr>
          <a:xfrm>
            <a:off x="7702294" y="3804025"/>
            <a:ext cx="14179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XCCW Joined 1a" panose="03050602040000000000" pitchFamily="66" charset="0"/>
              </a:rPr>
              <a:t>Katie, 12, the oldest and most sensible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C3E7079-B78C-4EFE-AA39-F151A88DA510}"/>
              </a:ext>
            </a:extLst>
          </p:cNvPr>
          <p:cNvCxnSpPr>
            <a:cxnSpLocks/>
          </p:cNvCxnSpPr>
          <p:nvPr/>
        </p:nvCxnSpPr>
        <p:spPr>
          <a:xfrm flipV="1">
            <a:off x="3973580" y="4786604"/>
            <a:ext cx="1483254" cy="13137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CB0A992-4DC2-491D-BFDA-A2FC72DA46B7}"/>
              </a:ext>
            </a:extLst>
          </p:cNvPr>
          <p:cNvSpPr txBox="1"/>
          <p:nvPr/>
        </p:nvSpPr>
        <p:spPr>
          <a:xfrm>
            <a:off x="3154069" y="6180546"/>
            <a:ext cx="25096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XCCW Joined 1a" panose="03050602040000000000" pitchFamily="66" charset="0"/>
              </a:rPr>
              <a:t>Gary, nearly 10, wants people to be impressed by him</a:t>
            </a:r>
          </a:p>
        </p:txBody>
      </p:sp>
    </p:spTree>
    <p:extLst>
      <p:ext uri="{BB962C8B-B14F-4D97-AF65-F5344CB8AC3E}">
        <p14:creationId xmlns:p14="http://schemas.microsoft.com/office/powerpoint/2010/main" val="3244039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Setting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XCCW Joined 1a" panose="03050602040000000000" pitchFamily="66" charset="0"/>
              </a:rPr>
              <a:t>When we meet our characters for the first time, they are on </a:t>
            </a:r>
            <a:r>
              <a:rPr lang="en-GB" dirty="0" err="1">
                <a:latin typeface="XCCW Joined 1a" panose="03050602040000000000" pitchFamily="66" charset="0"/>
              </a:rPr>
              <a:t>Pegwell</a:t>
            </a:r>
            <a:r>
              <a:rPr lang="en-GB" dirty="0">
                <a:latin typeface="XCCW Joined 1a" panose="03050602040000000000" pitchFamily="66" charset="0"/>
              </a:rPr>
              <a:t> beach. It is a cold afternoon. </a:t>
            </a:r>
          </a:p>
          <a:p>
            <a:pPr marL="0" indent="0">
              <a:buNone/>
            </a:pPr>
            <a:endParaRPr lang="en-GB" dirty="0">
              <a:latin typeface="XCCW Joined 1a" panose="03050602040000000000" pitchFamily="66" charset="0"/>
            </a:endParaRPr>
          </a:p>
          <a:p>
            <a:pPr marL="0" indent="0">
              <a:buNone/>
            </a:pPr>
            <a:r>
              <a:rPr lang="en-GB" dirty="0">
                <a:latin typeface="XCCW Joined 1a" panose="03050602040000000000" pitchFamily="66" charset="0"/>
              </a:rPr>
              <a:t>How can we make it sound cold?</a:t>
            </a:r>
          </a:p>
          <a:p>
            <a:pPr marL="0" indent="0">
              <a:buNone/>
            </a:pPr>
            <a:r>
              <a:rPr lang="en-GB" dirty="0"/>
              <a:t>Write your ideas in the first box.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000000-0008-0000-0700-0000510000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502" y="602586"/>
            <a:ext cx="1008510" cy="8506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BB4F98E-AF4B-42AB-B409-C2635AF2DFA6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677DDE-8A23-428A-B7D1-CC34B6E5AA5E}"/>
              </a:ext>
            </a:extLst>
          </p:cNvPr>
          <p:cNvCxnSpPr>
            <a:cxnSpLocks/>
            <a:stCxn id="18" idx="0"/>
            <a:endCxn id="18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816E61A8-E28B-406C-ACA6-5F730E80C2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3373" y="5061167"/>
            <a:ext cx="1410040" cy="39326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3E5D06E-AA24-4CFC-B230-66D46ABCFAD6}"/>
              </a:ext>
            </a:extLst>
          </p:cNvPr>
          <p:cNvCxnSpPr/>
          <p:nvPr/>
        </p:nvCxnSpPr>
        <p:spPr>
          <a:xfrm>
            <a:off x="5617029" y="55384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5A73CEE-0AF4-4E27-A91A-A2CC380B9DAD}"/>
              </a:ext>
            </a:extLst>
          </p:cNvPr>
          <p:cNvCxnSpPr/>
          <p:nvPr/>
        </p:nvCxnSpPr>
        <p:spPr>
          <a:xfrm>
            <a:off x="5617029" y="61480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0BCC33B-F22D-4AC4-85C9-F4A503B12456}"/>
              </a:ext>
            </a:extLst>
          </p:cNvPr>
          <p:cNvSpPr txBox="1"/>
          <p:nvPr/>
        </p:nvSpPr>
        <p:spPr>
          <a:xfrm>
            <a:off x="6246086" y="5047821"/>
            <a:ext cx="53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1259714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Setting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Let’s share our ideas.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Here are some things I thought of:</a:t>
            </a:r>
          </a:p>
          <a:p>
            <a:r>
              <a:rPr lang="en-GB" dirty="0"/>
              <a:t>Flapping of a rickety wooden sign</a:t>
            </a:r>
          </a:p>
          <a:p>
            <a:r>
              <a:rPr lang="en-GB" dirty="0"/>
              <a:t>Wind whistling</a:t>
            </a:r>
          </a:p>
          <a:p>
            <a:r>
              <a:rPr lang="en-GB" dirty="0"/>
              <a:t>Scolding wind</a:t>
            </a:r>
          </a:p>
          <a:p>
            <a:r>
              <a:rPr lang="en-GB" dirty="0"/>
              <a:t>Silent beach</a:t>
            </a:r>
          </a:p>
          <a:p>
            <a:r>
              <a:rPr lang="en-GB" dirty="0"/>
              <a:t>Creaking beach huts</a:t>
            </a:r>
          </a:p>
          <a:p>
            <a:r>
              <a:rPr lang="en-GB" dirty="0"/>
              <a:t>Birds calling in the distance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000000-0008-0000-0700-0000510000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502" y="602586"/>
            <a:ext cx="1008510" cy="8506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BB4F98E-AF4B-42AB-B409-C2635AF2DFA6}"/>
              </a:ext>
            </a:extLst>
          </p:cNvPr>
          <p:cNvSpPr/>
          <p:nvPr/>
        </p:nvSpPr>
        <p:spPr>
          <a:xfrm>
            <a:off x="5617029" y="4926563"/>
            <a:ext cx="3396342" cy="18381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677DDE-8A23-428A-B7D1-CC34B6E5AA5E}"/>
              </a:ext>
            </a:extLst>
          </p:cNvPr>
          <p:cNvCxnSpPr>
            <a:cxnSpLocks/>
            <a:stCxn id="18" idx="0"/>
            <a:endCxn id="18" idx="2"/>
          </p:cNvCxnSpPr>
          <p:nvPr/>
        </p:nvCxnSpPr>
        <p:spPr>
          <a:xfrm>
            <a:off x="7315200" y="4926563"/>
            <a:ext cx="0" cy="1838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id="{816E61A8-E28B-406C-ACA6-5F730E80C2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3373" y="5061167"/>
            <a:ext cx="1410040" cy="39326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3E5D06E-AA24-4CFC-B230-66D46ABCFAD6}"/>
              </a:ext>
            </a:extLst>
          </p:cNvPr>
          <p:cNvCxnSpPr/>
          <p:nvPr/>
        </p:nvCxnSpPr>
        <p:spPr>
          <a:xfrm>
            <a:off x="5617029" y="55384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5A73CEE-0AF4-4E27-A91A-A2CC380B9DAD}"/>
              </a:ext>
            </a:extLst>
          </p:cNvPr>
          <p:cNvCxnSpPr/>
          <p:nvPr/>
        </p:nvCxnSpPr>
        <p:spPr>
          <a:xfrm>
            <a:off x="5617029" y="6148011"/>
            <a:ext cx="16981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0BCC33B-F22D-4AC4-85C9-F4A503B12456}"/>
              </a:ext>
            </a:extLst>
          </p:cNvPr>
          <p:cNvSpPr txBox="1"/>
          <p:nvPr/>
        </p:nvSpPr>
        <p:spPr>
          <a:xfrm>
            <a:off x="6246086" y="5047821"/>
            <a:ext cx="537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1.</a:t>
            </a:r>
          </a:p>
        </p:txBody>
      </p:sp>
    </p:spTree>
    <p:extLst>
      <p:ext uri="{BB962C8B-B14F-4D97-AF65-F5344CB8AC3E}">
        <p14:creationId xmlns:p14="http://schemas.microsoft.com/office/powerpoint/2010/main" val="3373668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Setting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/>
              <a:t>Model sentence: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By Thor it was so cold! </a:t>
            </a:r>
            <a:r>
              <a:rPr lang="en-GB" dirty="0">
                <a:highlight>
                  <a:srgbClr val="FFFF00"/>
                </a:highlight>
              </a:rPr>
              <a:t>The wind was whistling around the children’s ears. Except for a bird calling in the distance it was the only sound they could hear.</a:t>
            </a:r>
            <a:r>
              <a:rPr lang="en-GB" dirty="0"/>
              <a:t> The beach was deserted. </a:t>
            </a:r>
          </a:p>
          <a:p>
            <a:pPr marL="0" indent="0">
              <a:lnSpc>
                <a:spcPct val="100000"/>
              </a:lnSpc>
              <a:buNone/>
            </a:pP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u="sng" dirty="0"/>
              <a:t>Your task</a:t>
            </a:r>
            <a:r>
              <a:rPr lang="en-GB" dirty="0"/>
              <a:t>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/>
              <a:t>Use sounds to show the reader how empty the beach is after a storm.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highlight>
                  <a:srgbClr val="00FFFF"/>
                </a:highlight>
              </a:rPr>
              <a:t>Deepen the moment: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Use touch to write how the cold feels or </a:t>
            </a:r>
            <a:br>
              <a:rPr lang="en-GB" dirty="0"/>
            </a:br>
            <a:r>
              <a:rPr lang="en-GB" dirty="0"/>
              <a:t>a simile to compare it to something.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000000-0008-0000-0700-0000510000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9502" y="602586"/>
            <a:ext cx="1008510" cy="8506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BB4F98E-AF4B-42AB-B409-C2635AF2DFA6}"/>
              </a:ext>
            </a:extLst>
          </p:cNvPr>
          <p:cNvSpPr/>
          <p:nvPr/>
        </p:nvSpPr>
        <p:spPr>
          <a:xfrm>
            <a:off x="7744407" y="5337110"/>
            <a:ext cx="1278295" cy="14462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16E61A8-E28B-406C-ACA6-5F730E80C2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8842" y="5425536"/>
            <a:ext cx="1109423" cy="309422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14C1957E-49DB-42DF-A0FD-112A7800F911}"/>
              </a:ext>
            </a:extLst>
          </p:cNvPr>
          <p:cNvSpPr/>
          <p:nvPr/>
        </p:nvSpPr>
        <p:spPr>
          <a:xfrm>
            <a:off x="7828842" y="5768658"/>
            <a:ext cx="299694" cy="393265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00000000-0008-0000-0600-000057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81" y="6035269"/>
            <a:ext cx="789603" cy="70609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4B18918-830D-4EC8-90CB-43694FAF2FB7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651" y="6126924"/>
            <a:ext cx="547849" cy="54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132111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74DAFB2D-2D75-4630-A123-D79B856D886B}" vid="{8FE079CD-9711-4625-9DF2-034AFD12A3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1522</TotalTime>
  <Words>578</Words>
  <Application>Microsoft Office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XCCW Joined 1a</vt:lpstr>
      <vt:lpstr>school</vt:lpstr>
      <vt:lpstr>The Littlest Viking</vt:lpstr>
      <vt:lpstr>LI: Can I draft and write stories with different points of view?</vt:lpstr>
      <vt:lpstr>Plot point 1</vt:lpstr>
      <vt:lpstr>Introducing…</vt:lpstr>
      <vt:lpstr>Introducing…</vt:lpstr>
      <vt:lpstr>The characters</vt:lpstr>
      <vt:lpstr>Setting description</vt:lpstr>
      <vt:lpstr>Setting description</vt:lpstr>
      <vt:lpstr>Setting description</vt:lpstr>
      <vt:lpstr>Setting description</vt:lpstr>
      <vt:lpstr>Setting description</vt:lpstr>
      <vt:lpstr>Setting description</vt:lpstr>
      <vt:lpstr>Setting description</vt:lpstr>
      <vt:lpstr>Setting description</vt:lpstr>
      <vt:lpstr>Setting description</vt:lpstr>
      <vt:lpstr>Setting description</vt:lpstr>
      <vt:lpstr>Share and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Tale of Custard the Dragon – Ogden Nash</dc:title>
  <dc:creator>Mr and Mrs Smout</dc:creator>
  <cp:lastModifiedBy>Mr and Mrs Smout</cp:lastModifiedBy>
  <cp:revision>144</cp:revision>
  <dcterms:created xsi:type="dcterms:W3CDTF">2021-02-17T09:47:59Z</dcterms:created>
  <dcterms:modified xsi:type="dcterms:W3CDTF">2021-05-03T13:51:58Z</dcterms:modified>
</cp:coreProperties>
</file>