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2"/>
  </p:notesMasterIdLst>
  <p:handoutMasterIdLst>
    <p:handoutMasterId r:id="rId13"/>
  </p:handoutMasterIdLst>
  <p:sldIdLst>
    <p:sldId id="324" r:id="rId2"/>
    <p:sldId id="325" r:id="rId3"/>
    <p:sldId id="341" r:id="rId4"/>
    <p:sldId id="344" r:id="rId5"/>
    <p:sldId id="347" r:id="rId6"/>
    <p:sldId id="327" r:id="rId7"/>
    <p:sldId id="345" r:id="rId8"/>
    <p:sldId id="332" r:id="rId9"/>
    <p:sldId id="333" r:id="rId10"/>
    <p:sldId id="346" r:id="rId11"/>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49" autoAdjust="0"/>
  </p:normalViewPr>
  <p:slideViewPr>
    <p:cSldViewPr snapToGrid="0">
      <p:cViewPr varScale="1">
        <p:scale>
          <a:sx n="82" d="100"/>
          <a:sy n="82" d="100"/>
        </p:scale>
        <p:origin x="1430" y="72"/>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10/17/2021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10/17/2021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53083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9170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64554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92571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54903266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336884" y="424774"/>
            <a:ext cx="8596686" cy="584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1600" kern="1200" dirty="0">
                <a:solidFill>
                  <a:srgbClr val="000000"/>
                </a:solidFill>
                <a:effectLst/>
                <a:latin typeface="XCCW Joined 1a"/>
                <a:cs typeface="Calibri" panose="020F0502020204030204" pitchFamily="34" charset="0"/>
              </a:rPr>
              <a:t>Band 3</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add 2-digit and 3-digit numbers crossing 10 or 100?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600" dirty="0">
                <a:latin typeface="XCCW Joined 1a"/>
                <a:ea typeface="Times New Roman" panose="02020603050405020304" pitchFamily="18" charset="0"/>
                <a:cs typeface="Calibri" panose="020F0502020204030204" pitchFamily="34" charset="0"/>
              </a:rPr>
              <a:t>I can use number bonds to add numbers mentally</a:t>
            </a:r>
            <a:endParaRPr lang="en-GB" sz="16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exchange </a:t>
            </a:r>
            <a:r>
              <a:rPr lang="en-GB" sz="1600" dirty="0">
                <a:latin typeface="XCCW Joined 1a"/>
                <a:ea typeface="Times New Roman" panose="02020603050405020304" pitchFamily="18" charset="0"/>
                <a:cs typeface="Calibri" panose="020F0502020204030204" pitchFamily="34" charset="0"/>
              </a:rPr>
              <a:t>where necessary</a:t>
            </a:r>
            <a:endParaRPr lang="en-GB" sz="16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use a written method</a:t>
            </a:r>
            <a:endParaRPr lang="en-GB" sz="1600" dirty="0">
              <a:latin typeface="XCCW Joined 1a"/>
              <a:ea typeface="Times New Roman" panose="02020603050405020304" pitchFamily="18" charset="0"/>
              <a:cs typeface="Calibri" panose="020F0502020204030204" pitchFamily="34" charset="0"/>
            </a:endParaRPr>
          </a:p>
          <a:p>
            <a:pPr>
              <a:spcAft>
                <a:spcPts val="1000"/>
              </a:spcAft>
              <a:buNone/>
            </a:pPr>
            <a:r>
              <a:rPr lang="en-GB" sz="1600" b="1" dirty="0">
                <a:effectLst/>
                <a:latin typeface="XCCW Joined 1a"/>
                <a:ea typeface="Calibri" panose="020F0502020204030204" pitchFamily="34" charset="0"/>
                <a:cs typeface="Calibri" panose="020F0502020204030204" pitchFamily="34" charset="0"/>
              </a:rPr>
              <a:t>Challenge: </a:t>
            </a:r>
            <a:r>
              <a:rPr lang="en-GB" sz="1600" dirty="0">
                <a:latin typeface="XCCW Joined 1a"/>
                <a:ea typeface="Calibri" panose="020F0502020204030204" pitchFamily="34" charset="0"/>
                <a:cs typeface="Calibri" panose="020F0502020204030204" pitchFamily="34" charset="0"/>
              </a:rPr>
              <a:t>True or false?</a:t>
            </a:r>
          </a:p>
          <a:p>
            <a:pPr>
              <a:spcAft>
                <a:spcPts val="1000"/>
              </a:spcAft>
              <a:buNone/>
            </a:pPr>
            <a:endParaRPr lang="en-GB" sz="1600" dirty="0">
              <a:latin typeface="XCCW Joined 1a"/>
              <a:ea typeface="Calibri" panose="020F0502020204030204" pitchFamily="34" charset="0"/>
              <a:cs typeface="Calibri" panose="020F0502020204030204" pitchFamily="34" charset="0"/>
            </a:endParaRPr>
          </a:p>
          <a:p>
            <a:pPr>
              <a:spcAft>
                <a:spcPts val="1000"/>
              </a:spcAft>
              <a:buNone/>
            </a:pPr>
            <a:r>
              <a:rPr lang="en-GB" sz="1600" dirty="0">
                <a:latin typeface="XCCW Joined 1a"/>
                <a:ea typeface="Calibri" panose="020F0502020204030204" pitchFamily="34" charset="0"/>
                <a:cs typeface="Calibri" panose="020F0502020204030204" pitchFamily="34" charset="0"/>
              </a:rPr>
              <a:t>Band 4</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add two 4-digit numbers with </a:t>
            </a:r>
            <a:r>
              <a:rPr lang="en-GB" sz="1600" b="1" u="sng" kern="1200">
                <a:solidFill>
                  <a:srgbClr val="000000"/>
                </a:solidFill>
                <a:effectLst/>
                <a:latin typeface="XCCW Joined 1a"/>
                <a:cs typeface="Calibri" panose="020F0502020204030204" pitchFamily="34" charset="0"/>
              </a:rPr>
              <a:t>one exchange?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600" dirty="0">
                <a:latin typeface="XCCW Joined 1a"/>
                <a:ea typeface="Times New Roman" panose="02020603050405020304" pitchFamily="18" charset="0"/>
                <a:cs typeface="Calibri" panose="020F0502020204030204" pitchFamily="34" charset="0"/>
              </a:rPr>
              <a:t>I can use number bonds to add numbers mentally</a:t>
            </a:r>
            <a:endParaRPr lang="en-GB" sz="16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exchange where necessary</a:t>
            </a: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use a written method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89741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Extend and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   </a:t>
            </a:r>
          </a:p>
        </p:txBody>
      </p:sp>
      <p:sp>
        <p:nvSpPr>
          <p:cNvPr id="9" name="TextBox 8">
            <a:extLst>
              <a:ext uri="{FF2B5EF4-FFF2-40B4-BE49-F238E27FC236}">
                <a16:creationId xmlns:a16="http://schemas.microsoft.com/office/drawing/2014/main" id="{DA52F3D2-76ED-43DE-B64F-9EF68B43EE61}"/>
              </a:ext>
            </a:extLst>
          </p:cNvPr>
          <p:cNvSpPr txBox="1"/>
          <p:nvPr/>
        </p:nvSpPr>
        <p:spPr bwMode="auto">
          <a:xfrm>
            <a:off x="117191" y="4015390"/>
            <a:ext cx="18608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Band 4</a:t>
            </a:r>
          </a:p>
        </p:txBody>
      </p:sp>
      <p:sp>
        <p:nvSpPr>
          <p:cNvPr id="14" name="TextBox 13">
            <a:extLst>
              <a:ext uri="{FF2B5EF4-FFF2-40B4-BE49-F238E27FC236}">
                <a16:creationId xmlns:a16="http://schemas.microsoft.com/office/drawing/2014/main" id="{DA3206C2-C238-436A-9E77-259848726BC7}"/>
              </a:ext>
            </a:extLst>
          </p:cNvPr>
          <p:cNvSpPr txBox="1"/>
          <p:nvPr/>
        </p:nvSpPr>
        <p:spPr bwMode="auto">
          <a:xfrm>
            <a:off x="117191" y="819397"/>
            <a:ext cx="18608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Band 3</a:t>
            </a:r>
          </a:p>
        </p:txBody>
      </p:sp>
      <p:pic>
        <p:nvPicPr>
          <p:cNvPr id="7" name="Picture 6">
            <a:extLst>
              <a:ext uri="{FF2B5EF4-FFF2-40B4-BE49-F238E27FC236}">
                <a16:creationId xmlns:a16="http://schemas.microsoft.com/office/drawing/2014/main" id="{765CE9D3-EDD7-408A-A7D2-AF6CCA90FD4B}"/>
              </a:ext>
            </a:extLst>
          </p:cNvPr>
          <p:cNvPicPr>
            <a:picLocks noChangeAspect="1"/>
          </p:cNvPicPr>
          <p:nvPr/>
        </p:nvPicPr>
        <p:blipFill rotWithShape="1">
          <a:blip r:embed="rId3"/>
          <a:srcRect t="50000"/>
          <a:stretch/>
        </p:blipFill>
        <p:spPr>
          <a:xfrm>
            <a:off x="1851434" y="657850"/>
            <a:ext cx="6791325" cy="3276600"/>
          </a:xfrm>
          <a:prstGeom prst="rect">
            <a:avLst/>
          </a:prstGeom>
        </p:spPr>
      </p:pic>
      <p:pic>
        <p:nvPicPr>
          <p:cNvPr id="15" name="Picture 14">
            <a:extLst>
              <a:ext uri="{FF2B5EF4-FFF2-40B4-BE49-F238E27FC236}">
                <a16:creationId xmlns:a16="http://schemas.microsoft.com/office/drawing/2014/main" id="{A48BB012-38A8-466C-8E69-0FD76344E471}"/>
              </a:ext>
            </a:extLst>
          </p:cNvPr>
          <p:cNvPicPr>
            <a:picLocks noChangeAspect="1"/>
          </p:cNvPicPr>
          <p:nvPr/>
        </p:nvPicPr>
        <p:blipFill>
          <a:blip r:embed="rId4"/>
          <a:stretch>
            <a:fillRect/>
          </a:stretch>
        </p:blipFill>
        <p:spPr>
          <a:xfrm>
            <a:off x="1841909" y="3995158"/>
            <a:ext cx="6800850" cy="2857500"/>
          </a:xfrm>
          <a:prstGeom prst="rect">
            <a:avLst/>
          </a:prstGeom>
        </p:spPr>
      </p:pic>
    </p:spTree>
    <p:extLst>
      <p:ext uri="{BB962C8B-B14F-4D97-AF65-F5344CB8AC3E}">
        <p14:creationId xmlns:p14="http://schemas.microsoft.com/office/powerpoint/2010/main" val="52308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4" name="TextBox 3">
            <a:extLst>
              <a:ext uri="{FF2B5EF4-FFF2-40B4-BE49-F238E27FC236}">
                <a16:creationId xmlns:a16="http://schemas.microsoft.com/office/drawing/2014/main" id="{3701A382-F35D-481E-818E-4283CAFC8C2A}"/>
              </a:ext>
            </a:extLst>
          </p:cNvPr>
          <p:cNvSpPr txBox="1"/>
          <p:nvPr/>
        </p:nvSpPr>
        <p:spPr bwMode="auto">
          <a:xfrm>
            <a:off x="174763" y="869602"/>
            <a:ext cx="8146824"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 </a:t>
            </a:r>
          </a:p>
          <a:p>
            <a:pPr>
              <a:buClr>
                <a:srgbClr val="82CBDD"/>
              </a:buClr>
              <a:buNone/>
            </a:pPr>
            <a:endParaRPr lang="en-GB" b="1" dirty="0">
              <a:latin typeface="Myriad Pro Semibold" charset="0"/>
              <a:ea typeface="Myriad Pro Semibold" charset="0"/>
              <a:cs typeface="Myriad Pro Semibold" charset="0"/>
            </a:endParaRPr>
          </a:p>
        </p:txBody>
      </p:sp>
      <p:pic>
        <p:nvPicPr>
          <p:cNvPr id="12" name="Graphic 11" descr="Lightbulb with solid fill">
            <a:extLst>
              <a:ext uri="{FF2B5EF4-FFF2-40B4-BE49-F238E27FC236}">
                <a16:creationId xmlns:a16="http://schemas.microsoft.com/office/drawing/2014/main" id="{C51E2473-9981-4152-A874-593CE657B6A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300" y="5621024"/>
            <a:ext cx="914400" cy="914400"/>
          </a:xfrm>
          <a:prstGeom prst="rect">
            <a:avLst/>
          </a:prstGeom>
        </p:spPr>
      </p:pic>
      <p:sp>
        <p:nvSpPr>
          <p:cNvPr id="9" name="TextBox 8">
            <a:extLst>
              <a:ext uri="{FF2B5EF4-FFF2-40B4-BE49-F238E27FC236}">
                <a16:creationId xmlns:a16="http://schemas.microsoft.com/office/drawing/2014/main" id="{A2F80DF6-FA13-4DB3-8AEA-87FE737E9B06}"/>
              </a:ext>
            </a:extLst>
          </p:cNvPr>
          <p:cNvSpPr txBox="1"/>
          <p:nvPr/>
        </p:nvSpPr>
        <p:spPr bwMode="auto">
          <a:xfrm>
            <a:off x="1155699" y="5747657"/>
            <a:ext cx="76790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How do you know? </a:t>
            </a:r>
          </a:p>
        </p:txBody>
      </p:sp>
      <p:pic>
        <p:nvPicPr>
          <p:cNvPr id="6" name="Picture 5">
            <a:extLst>
              <a:ext uri="{FF2B5EF4-FFF2-40B4-BE49-F238E27FC236}">
                <a16:creationId xmlns:a16="http://schemas.microsoft.com/office/drawing/2014/main" id="{D1DC4CAE-64BC-43AD-9411-06D705008630}"/>
              </a:ext>
            </a:extLst>
          </p:cNvPr>
          <p:cNvPicPr>
            <a:picLocks noChangeAspect="1"/>
          </p:cNvPicPr>
          <p:nvPr/>
        </p:nvPicPr>
        <p:blipFill>
          <a:blip r:embed="rId4"/>
          <a:stretch>
            <a:fillRect/>
          </a:stretch>
        </p:blipFill>
        <p:spPr>
          <a:xfrm>
            <a:off x="362302" y="1157870"/>
            <a:ext cx="8419395" cy="3790244"/>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2" name="TextBox 21">
            <a:extLst>
              <a:ext uri="{FF2B5EF4-FFF2-40B4-BE49-F238E27FC236}">
                <a16:creationId xmlns:a16="http://schemas.microsoft.com/office/drawing/2014/main" id="{7425B698-207E-4159-9BFD-161C2F95A8DC}"/>
              </a:ext>
            </a:extLst>
          </p:cNvPr>
          <p:cNvSpPr txBox="1"/>
          <p:nvPr/>
        </p:nvSpPr>
        <p:spPr bwMode="auto">
          <a:xfrm>
            <a:off x="730125" y="1702875"/>
            <a:ext cx="76681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XCCW Joined 1a" panose="03050602040000000000" pitchFamily="66" charset="0"/>
                <a:ea typeface="Myriad Pro Semibold" charset="0"/>
                <a:cs typeface="Myriad Pro Semibold" charset="0"/>
              </a:rPr>
              <a:t>When adding large numbers, what happens when we have more than 10 counters in a column? </a:t>
            </a:r>
          </a:p>
        </p:txBody>
      </p:sp>
    </p:spTree>
    <p:extLst>
      <p:ext uri="{BB962C8B-B14F-4D97-AF65-F5344CB8AC3E}">
        <p14:creationId xmlns:p14="http://schemas.microsoft.com/office/powerpoint/2010/main" val="209017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276726" y="5248405"/>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Stem sentence</a:t>
            </a:r>
          </a:p>
        </p:txBody>
      </p:sp>
      <p:sp>
        <p:nvSpPr>
          <p:cNvPr id="3" name="TextBox 2">
            <a:extLst>
              <a:ext uri="{FF2B5EF4-FFF2-40B4-BE49-F238E27FC236}">
                <a16:creationId xmlns:a16="http://schemas.microsoft.com/office/drawing/2014/main" id="{1E840CD1-08FB-420C-ADD6-5B255785A640}"/>
              </a:ext>
            </a:extLst>
          </p:cNvPr>
          <p:cNvSpPr txBox="1"/>
          <p:nvPr/>
        </p:nvSpPr>
        <p:spPr bwMode="auto">
          <a:xfrm>
            <a:off x="276726" y="5862381"/>
            <a:ext cx="853039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Start on the right to get it right.</a:t>
            </a:r>
          </a:p>
          <a:p>
            <a:pPr>
              <a:buClr>
                <a:srgbClr val="82CBDD"/>
              </a:buClr>
              <a:buNone/>
            </a:pPr>
            <a:r>
              <a:rPr lang="en-GB" sz="2400" dirty="0">
                <a:latin typeface="XCCW Joined 1a" panose="03050602040000000000" pitchFamily="66" charset="0"/>
                <a:ea typeface="Myriad Pro Semibold" charset="0"/>
                <a:cs typeface="Myriad Pro Semibold" charset="0"/>
              </a:rPr>
              <a:t>Re-group when crossing 10 or 100.</a:t>
            </a:r>
          </a:p>
        </p:txBody>
      </p:sp>
      <p:pic>
        <p:nvPicPr>
          <p:cNvPr id="5" name="Picture 4">
            <a:extLst>
              <a:ext uri="{FF2B5EF4-FFF2-40B4-BE49-F238E27FC236}">
                <a16:creationId xmlns:a16="http://schemas.microsoft.com/office/drawing/2014/main" id="{E6D8BDFB-8F52-4F9C-A42D-772A18AFB730}"/>
              </a:ext>
            </a:extLst>
          </p:cNvPr>
          <p:cNvPicPr>
            <a:picLocks noChangeAspect="1"/>
          </p:cNvPicPr>
          <p:nvPr/>
        </p:nvPicPr>
        <p:blipFill>
          <a:blip r:embed="rId3"/>
          <a:stretch>
            <a:fillRect/>
          </a:stretch>
        </p:blipFill>
        <p:spPr>
          <a:xfrm>
            <a:off x="1013927" y="1241175"/>
            <a:ext cx="6705600" cy="3495675"/>
          </a:xfrm>
          <a:prstGeom prst="rect">
            <a:avLst/>
          </a:prstGeom>
        </p:spPr>
      </p:pic>
    </p:spTree>
    <p:extLst>
      <p:ext uri="{BB962C8B-B14F-4D97-AF65-F5344CB8AC3E}">
        <p14:creationId xmlns:p14="http://schemas.microsoft.com/office/powerpoint/2010/main" val="26275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276726" y="5248405"/>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Stem sentence</a:t>
            </a:r>
          </a:p>
        </p:txBody>
      </p:sp>
      <p:sp>
        <p:nvSpPr>
          <p:cNvPr id="3" name="TextBox 2">
            <a:extLst>
              <a:ext uri="{FF2B5EF4-FFF2-40B4-BE49-F238E27FC236}">
                <a16:creationId xmlns:a16="http://schemas.microsoft.com/office/drawing/2014/main" id="{1E840CD1-08FB-420C-ADD6-5B255785A640}"/>
              </a:ext>
            </a:extLst>
          </p:cNvPr>
          <p:cNvSpPr txBox="1"/>
          <p:nvPr/>
        </p:nvSpPr>
        <p:spPr bwMode="auto">
          <a:xfrm>
            <a:off x="276726" y="5862381"/>
            <a:ext cx="853039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Start on the right to get it right.</a:t>
            </a:r>
          </a:p>
          <a:p>
            <a:pPr>
              <a:buClr>
                <a:srgbClr val="82CBDD"/>
              </a:buClr>
              <a:buNone/>
            </a:pPr>
            <a:r>
              <a:rPr lang="en-GB" sz="2400" dirty="0">
                <a:latin typeface="XCCW Joined 1a" panose="03050602040000000000" pitchFamily="66" charset="0"/>
                <a:ea typeface="Myriad Pro Semibold" charset="0"/>
                <a:cs typeface="Myriad Pro Semibold" charset="0"/>
              </a:rPr>
              <a:t>Re-group when crossing 10 or 100.</a:t>
            </a:r>
          </a:p>
        </p:txBody>
      </p:sp>
      <p:sp>
        <p:nvSpPr>
          <p:cNvPr id="4" name="TextBox 3">
            <a:extLst>
              <a:ext uri="{FF2B5EF4-FFF2-40B4-BE49-F238E27FC236}">
                <a16:creationId xmlns:a16="http://schemas.microsoft.com/office/drawing/2014/main" id="{380994DE-C0E1-4C2F-A5F9-94A1F22469BE}"/>
              </a:ext>
            </a:extLst>
          </p:cNvPr>
          <p:cNvSpPr txBox="1"/>
          <p:nvPr/>
        </p:nvSpPr>
        <p:spPr bwMode="auto">
          <a:xfrm>
            <a:off x="3910509" y="90756"/>
            <a:ext cx="4956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XCCW Joined 1a" panose="03050602040000000000" pitchFamily="66" charset="0"/>
                <a:ea typeface="Myriad Pro Semibold" charset="0"/>
                <a:cs typeface="Myriad Pro Semibold" charset="0"/>
              </a:rPr>
              <a:t>Year 3: try 235+74= </a:t>
            </a:r>
          </a:p>
        </p:txBody>
      </p:sp>
      <p:pic>
        <p:nvPicPr>
          <p:cNvPr id="9" name="Picture 8">
            <a:extLst>
              <a:ext uri="{FF2B5EF4-FFF2-40B4-BE49-F238E27FC236}">
                <a16:creationId xmlns:a16="http://schemas.microsoft.com/office/drawing/2014/main" id="{EFC09C25-D5BD-4C31-9CA1-924287ED7EC0}"/>
              </a:ext>
            </a:extLst>
          </p:cNvPr>
          <p:cNvPicPr>
            <a:picLocks noChangeAspect="1"/>
          </p:cNvPicPr>
          <p:nvPr/>
        </p:nvPicPr>
        <p:blipFill>
          <a:blip r:embed="rId3"/>
          <a:stretch>
            <a:fillRect/>
          </a:stretch>
        </p:blipFill>
        <p:spPr>
          <a:xfrm>
            <a:off x="1831814" y="875849"/>
            <a:ext cx="5156816" cy="4226328"/>
          </a:xfrm>
          <a:prstGeom prst="rect">
            <a:avLst/>
          </a:prstGeom>
        </p:spPr>
      </p:pic>
    </p:spTree>
    <p:extLst>
      <p:ext uri="{BB962C8B-B14F-4D97-AF65-F5344CB8AC3E}">
        <p14:creationId xmlns:p14="http://schemas.microsoft.com/office/powerpoint/2010/main" val="255574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06757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5" name="Graphic 14" descr="Lightbulb with solid fill">
            <a:extLst>
              <a:ext uri="{FF2B5EF4-FFF2-40B4-BE49-F238E27FC236}">
                <a16:creationId xmlns:a16="http://schemas.microsoft.com/office/drawing/2014/main" id="{BC1A387D-D660-4EE2-BE44-F3D41E962E9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5337" y="4645934"/>
            <a:ext cx="891313" cy="891313"/>
          </a:xfrm>
          <a:prstGeom prst="rect">
            <a:avLst/>
          </a:prstGeom>
        </p:spPr>
      </p:pic>
      <p:sp>
        <p:nvSpPr>
          <p:cNvPr id="21" name="TextBox 20">
            <a:extLst>
              <a:ext uri="{FF2B5EF4-FFF2-40B4-BE49-F238E27FC236}">
                <a16:creationId xmlns:a16="http://schemas.microsoft.com/office/drawing/2014/main" id="{E4EACE57-799F-4516-BCBC-9EF1D7CCBDC5}"/>
              </a:ext>
            </a:extLst>
          </p:cNvPr>
          <p:cNvSpPr txBox="1"/>
          <p:nvPr/>
        </p:nvSpPr>
        <p:spPr bwMode="auto">
          <a:xfrm>
            <a:off x="1306650" y="4895163"/>
            <a:ext cx="75606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Hint – she is wrong</a:t>
            </a:r>
          </a:p>
        </p:txBody>
      </p:sp>
      <p:pic>
        <p:nvPicPr>
          <p:cNvPr id="4" name="Picture 3">
            <a:extLst>
              <a:ext uri="{FF2B5EF4-FFF2-40B4-BE49-F238E27FC236}">
                <a16:creationId xmlns:a16="http://schemas.microsoft.com/office/drawing/2014/main" id="{6A978E12-7DA2-469C-8705-C2C30158B7CB}"/>
              </a:ext>
            </a:extLst>
          </p:cNvPr>
          <p:cNvPicPr>
            <a:picLocks noChangeAspect="1"/>
          </p:cNvPicPr>
          <p:nvPr/>
        </p:nvPicPr>
        <p:blipFill>
          <a:blip r:embed="rId5"/>
          <a:stretch>
            <a:fillRect/>
          </a:stretch>
        </p:blipFill>
        <p:spPr>
          <a:xfrm>
            <a:off x="187196" y="1194035"/>
            <a:ext cx="8806986" cy="3459154"/>
          </a:xfrm>
          <a:prstGeom prst="rect">
            <a:avLst/>
          </a:prstGeom>
        </p:spPr>
      </p:pic>
    </p:spTree>
    <p:extLst>
      <p:ext uri="{BB962C8B-B14F-4D97-AF65-F5344CB8AC3E}">
        <p14:creationId xmlns:p14="http://schemas.microsoft.com/office/powerpoint/2010/main" val="66208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444538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 Band 3</a:t>
            </a:r>
          </a:p>
        </p:txBody>
      </p:sp>
      <p:pic>
        <p:nvPicPr>
          <p:cNvPr id="4" name="Picture 3">
            <a:extLst>
              <a:ext uri="{FF2B5EF4-FFF2-40B4-BE49-F238E27FC236}">
                <a16:creationId xmlns:a16="http://schemas.microsoft.com/office/drawing/2014/main" id="{B93567F6-1C03-4918-B709-1E372AB9609A}"/>
              </a:ext>
            </a:extLst>
          </p:cNvPr>
          <p:cNvPicPr>
            <a:picLocks noChangeAspect="1"/>
          </p:cNvPicPr>
          <p:nvPr/>
        </p:nvPicPr>
        <p:blipFill>
          <a:blip r:embed="rId3"/>
          <a:stretch>
            <a:fillRect/>
          </a:stretch>
        </p:blipFill>
        <p:spPr>
          <a:xfrm>
            <a:off x="335902" y="675800"/>
            <a:ext cx="5231573" cy="4494732"/>
          </a:xfrm>
          <a:prstGeom prst="rect">
            <a:avLst/>
          </a:prstGeom>
        </p:spPr>
      </p:pic>
      <p:pic>
        <p:nvPicPr>
          <p:cNvPr id="6" name="Picture 5">
            <a:extLst>
              <a:ext uri="{FF2B5EF4-FFF2-40B4-BE49-F238E27FC236}">
                <a16:creationId xmlns:a16="http://schemas.microsoft.com/office/drawing/2014/main" id="{0B4A4C4B-A2E3-4C20-89CD-964E63653E29}"/>
              </a:ext>
            </a:extLst>
          </p:cNvPr>
          <p:cNvPicPr>
            <a:picLocks noChangeAspect="1"/>
          </p:cNvPicPr>
          <p:nvPr/>
        </p:nvPicPr>
        <p:blipFill>
          <a:blip r:embed="rId4"/>
          <a:stretch>
            <a:fillRect/>
          </a:stretch>
        </p:blipFill>
        <p:spPr>
          <a:xfrm>
            <a:off x="3582955" y="4373014"/>
            <a:ext cx="5561045" cy="2464554"/>
          </a:xfrm>
          <a:prstGeom prst="rect">
            <a:avLst/>
          </a:prstGeom>
        </p:spPr>
      </p:pic>
      <p:sp>
        <p:nvSpPr>
          <p:cNvPr id="9" name="TextBox 8">
            <a:extLst>
              <a:ext uri="{FF2B5EF4-FFF2-40B4-BE49-F238E27FC236}">
                <a16:creationId xmlns:a16="http://schemas.microsoft.com/office/drawing/2014/main" id="{7E7D260B-477D-448A-975C-32317EA6823D}"/>
              </a:ext>
            </a:extLst>
          </p:cNvPr>
          <p:cNvSpPr txBox="1"/>
          <p:nvPr/>
        </p:nvSpPr>
        <p:spPr bwMode="auto">
          <a:xfrm>
            <a:off x="0" y="675800"/>
            <a:ext cx="335902" cy="400110"/>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1</a:t>
            </a:r>
            <a:endParaRPr lang="en-GB" b="1" dirty="0">
              <a:latin typeface="Myriad Pro Semibold" charset="0"/>
              <a:ea typeface="Myriad Pro Semibold" charset="0"/>
              <a:cs typeface="Myriad Pro Semibold" charset="0"/>
            </a:endParaRPr>
          </a:p>
        </p:txBody>
      </p:sp>
      <p:sp>
        <p:nvSpPr>
          <p:cNvPr id="10" name="TextBox 9">
            <a:extLst>
              <a:ext uri="{FF2B5EF4-FFF2-40B4-BE49-F238E27FC236}">
                <a16:creationId xmlns:a16="http://schemas.microsoft.com/office/drawing/2014/main" id="{8A7048E5-3310-48D8-BE4E-0067BC55868D}"/>
              </a:ext>
            </a:extLst>
          </p:cNvPr>
          <p:cNvSpPr txBox="1"/>
          <p:nvPr/>
        </p:nvSpPr>
        <p:spPr bwMode="auto">
          <a:xfrm>
            <a:off x="3651102" y="4373014"/>
            <a:ext cx="335902" cy="400110"/>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2</a:t>
            </a:r>
            <a:endParaRPr lang="en-GB" b="1" dirty="0">
              <a:latin typeface="Myriad Pro Semibold" charset="0"/>
              <a:ea typeface="Myriad Pro Semibold" charset="0"/>
              <a:cs typeface="Myriad Pro Semibold" charset="0"/>
            </a:endParaRPr>
          </a:p>
        </p:txBody>
      </p:sp>
    </p:spTree>
    <p:extLst>
      <p:ext uri="{BB962C8B-B14F-4D97-AF65-F5344CB8AC3E}">
        <p14:creationId xmlns:p14="http://schemas.microsoft.com/office/powerpoint/2010/main" val="2254424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444538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 Band 4</a:t>
            </a:r>
          </a:p>
        </p:txBody>
      </p:sp>
      <p:pic>
        <p:nvPicPr>
          <p:cNvPr id="4" name="Picture 3">
            <a:extLst>
              <a:ext uri="{FF2B5EF4-FFF2-40B4-BE49-F238E27FC236}">
                <a16:creationId xmlns:a16="http://schemas.microsoft.com/office/drawing/2014/main" id="{B9959CF8-6F82-48FC-BB0D-B1DC4892AB39}"/>
              </a:ext>
            </a:extLst>
          </p:cNvPr>
          <p:cNvPicPr>
            <a:picLocks noChangeAspect="1"/>
          </p:cNvPicPr>
          <p:nvPr/>
        </p:nvPicPr>
        <p:blipFill>
          <a:blip r:embed="rId3"/>
          <a:stretch>
            <a:fillRect/>
          </a:stretch>
        </p:blipFill>
        <p:spPr>
          <a:xfrm>
            <a:off x="194388" y="978974"/>
            <a:ext cx="3810000" cy="3448050"/>
          </a:xfrm>
          <a:prstGeom prst="rect">
            <a:avLst/>
          </a:prstGeom>
        </p:spPr>
      </p:pic>
      <p:pic>
        <p:nvPicPr>
          <p:cNvPr id="7" name="Picture 6">
            <a:extLst>
              <a:ext uri="{FF2B5EF4-FFF2-40B4-BE49-F238E27FC236}">
                <a16:creationId xmlns:a16="http://schemas.microsoft.com/office/drawing/2014/main" id="{8C892C6D-CE7B-4BEC-B5EA-C83CE83E3003}"/>
              </a:ext>
            </a:extLst>
          </p:cNvPr>
          <p:cNvPicPr>
            <a:picLocks noChangeAspect="1"/>
          </p:cNvPicPr>
          <p:nvPr/>
        </p:nvPicPr>
        <p:blipFill>
          <a:blip r:embed="rId4"/>
          <a:stretch>
            <a:fillRect/>
          </a:stretch>
        </p:blipFill>
        <p:spPr>
          <a:xfrm>
            <a:off x="4286858" y="978974"/>
            <a:ext cx="4857142" cy="5370323"/>
          </a:xfrm>
          <a:prstGeom prst="rect">
            <a:avLst/>
          </a:prstGeom>
        </p:spPr>
      </p:pic>
      <p:sp>
        <p:nvSpPr>
          <p:cNvPr id="9" name="TextBox 8">
            <a:extLst>
              <a:ext uri="{FF2B5EF4-FFF2-40B4-BE49-F238E27FC236}">
                <a16:creationId xmlns:a16="http://schemas.microsoft.com/office/drawing/2014/main" id="{21AD2CAF-7831-4EB2-9D45-2EDD69F08C0C}"/>
              </a:ext>
            </a:extLst>
          </p:cNvPr>
          <p:cNvSpPr txBox="1"/>
          <p:nvPr/>
        </p:nvSpPr>
        <p:spPr bwMode="auto">
          <a:xfrm>
            <a:off x="0" y="978974"/>
            <a:ext cx="335902" cy="400110"/>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1</a:t>
            </a:r>
            <a:endParaRPr lang="en-GB" b="1" dirty="0">
              <a:latin typeface="Myriad Pro Semibold" charset="0"/>
              <a:ea typeface="Myriad Pro Semibold" charset="0"/>
              <a:cs typeface="Myriad Pro Semibold" charset="0"/>
            </a:endParaRPr>
          </a:p>
        </p:txBody>
      </p:sp>
      <p:sp>
        <p:nvSpPr>
          <p:cNvPr id="13" name="TextBox 12">
            <a:extLst>
              <a:ext uri="{FF2B5EF4-FFF2-40B4-BE49-F238E27FC236}">
                <a16:creationId xmlns:a16="http://schemas.microsoft.com/office/drawing/2014/main" id="{3ECCF259-7D51-4695-A2E1-AD2F24C3F225}"/>
              </a:ext>
            </a:extLst>
          </p:cNvPr>
          <p:cNvSpPr txBox="1"/>
          <p:nvPr/>
        </p:nvSpPr>
        <p:spPr bwMode="auto">
          <a:xfrm>
            <a:off x="4024327" y="890001"/>
            <a:ext cx="335902" cy="400110"/>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2</a:t>
            </a:r>
            <a:endParaRPr lang="en-GB" b="1" dirty="0">
              <a:latin typeface="Myriad Pro Semibold" charset="0"/>
              <a:ea typeface="Myriad Pro Semibold" charset="0"/>
              <a:cs typeface="Myriad Pro Semibold" charset="0"/>
            </a:endParaRPr>
          </a:p>
        </p:txBody>
      </p:sp>
    </p:spTree>
    <p:extLst>
      <p:ext uri="{BB962C8B-B14F-4D97-AF65-F5344CB8AC3E}">
        <p14:creationId xmlns:p14="http://schemas.microsoft.com/office/powerpoint/2010/main" val="384073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53334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Graphic 4" descr="Lightbulb with solid fill">
            <a:extLst>
              <a:ext uri="{FF2B5EF4-FFF2-40B4-BE49-F238E27FC236}">
                <a16:creationId xmlns:a16="http://schemas.microsoft.com/office/drawing/2014/main" id="{F63ACEBB-7D6D-4138-968A-19C8367B5A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82975"/>
            <a:ext cx="914400" cy="914400"/>
          </a:xfrm>
          <a:prstGeom prst="rect">
            <a:avLst/>
          </a:prstGeom>
        </p:spPr>
      </p:pic>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   </a:t>
            </a:r>
          </a:p>
        </p:txBody>
      </p:sp>
      <p:pic>
        <p:nvPicPr>
          <p:cNvPr id="4" name="Picture 3">
            <a:extLst>
              <a:ext uri="{FF2B5EF4-FFF2-40B4-BE49-F238E27FC236}">
                <a16:creationId xmlns:a16="http://schemas.microsoft.com/office/drawing/2014/main" id="{23AE25AB-FAAE-41E2-B035-2C8219BE1D03}"/>
              </a:ext>
            </a:extLst>
          </p:cNvPr>
          <p:cNvPicPr>
            <a:picLocks noChangeAspect="1"/>
          </p:cNvPicPr>
          <p:nvPr/>
        </p:nvPicPr>
        <p:blipFill>
          <a:blip r:embed="rId5"/>
          <a:stretch>
            <a:fillRect/>
          </a:stretch>
        </p:blipFill>
        <p:spPr>
          <a:xfrm>
            <a:off x="2211354" y="4026096"/>
            <a:ext cx="4945224" cy="2796810"/>
          </a:xfrm>
          <a:prstGeom prst="rect">
            <a:avLst/>
          </a:prstGeom>
        </p:spPr>
      </p:pic>
      <p:sp>
        <p:nvSpPr>
          <p:cNvPr id="6" name="TextBox 5">
            <a:extLst>
              <a:ext uri="{FF2B5EF4-FFF2-40B4-BE49-F238E27FC236}">
                <a16:creationId xmlns:a16="http://schemas.microsoft.com/office/drawing/2014/main" id="{D0AB57AF-B18D-4C75-9409-B9971EC65004}"/>
              </a:ext>
            </a:extLst>
          </p:cNvPr>
          <p:cNvSpPr txBox="1"/>
          <p:nvPr/>
        </p:nvSpPr>
        <p:spPr bwMode="auto">
          <a:xfrm>
            <a:off x="117191" y="793102"/>
            <a:ext cx="8373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True or false – explain your answer</a:t>
            </a:r>
          </a:p>
        </p:txBody>
      </p:sp>
      <p:sp>
        <p:nvSpPr>
          <p:cNvPr id="9" name="TextBox 8">
            <a:extLst>
              <a:ext uri="{FF2B5EF4-FFF2-40B4-BE49-F238E27FC236}">
                <a16:creationId xmlns:a16="http://schemas.microsoft.com/office/drawing/2014/main" id="{DA52F3D2-76ED-43DE-B64F-9EF68B43EE61}"/>
              </a:ext>
            </a:extLst>
          </p:cNvPr>
          <p:cNvSpPr txBox="1"/>
          <p:nvPr/>
        </p:nvSpPr>
        <p:spPr bwMode="auto">
          <a:xfrm>
            <a:off x="117191" y="4015390"/>
            <a:ext cx="18608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Band 4</a:t>
            </a:r>
          </a:p>
        </p:txBody>
      </p:sp>
      <p:pic>
        <p:nvPicPr>
          <p:cNvPr id="13" name="Picture 12">
            <a:extLst>
              <a:ext uri="{FF2B5EF4-FFF2-40B4-BE49-F238E27FC236}">
                <a16:creationId xmlns:a16="http://schemas.microsoft.com/office/drawing/2014/main" id="{571949F9-1D22-4ABB-BE54-C025B59F92E8}"/>
              </a:ext>
            </a:extLst>
          </p:cNvPr>
          <p:cNvPicPr>
            <a:picLocks noChangeAspect="1"/>
          </p:cNvPicPr>
          <p:nvPr/>
        </p:nvPicPr>
        <p:blipFill>
          <a:blip r:embed="rId6"/>
          <a:stretch>
            <a:fillRect/>
          </a:stretch>
        </p:blipFill>
        <p:spPr>
          <a:xfrm>
            <a:off x="2211354" y="1433499"/>
            <a:ext cx="4945225" cy="2498541"/>
          </a:xfrm>
          <a:prstGeom prst="rect">
            <a:avLst/>
          </a:prstGeom>
        </p:spPr>
      </p:pic>
      <p:sp>
        <p:nvSpPr>
          <p:cNvPr id="14" name="TextBox 13">
            <a:extLst>
              <a:ext uri="{FF2B5EF4-FFF2-40B4-BE49-F238E27FC236}">
                <a16:creationId xmlns:a16="http://schemas.microsoft.com/office/drawing/2014/main" id="{DA3206C2-C238-436A-9E77-259848726BC7}"/>
              </a:ext>
            </a:extLst>
          </p:cNvPr>
          <p:cNvSpPr txBox="1"/>
          <p:nvPr/>
        </p:nvSpPr>
        <p:spPr bwMode="auto">
          <a:xfrm>
            <a:off x="126522" y="1359049"/>
            <a:ext cx="18608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Band 3</a:t>
            </a:r>
          </a:p>
        </p:txBody>
      </p:sp>
    </p:spTree>
    <p:extLst>
      <p:ext uri="{BB962C8B-B14F-4D97-AF65-F5344CB8AC3E}">
        <p14:creationId xmlns:p14="http://schemas.microsoft.com/office/powerpoint/2010/main" val="1127628589"/>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218</Words>
  <Application>Microsoft Office PowerPoint</Application>
  <PresentationFormat>On-screen Show (4:3)</PresentationFormat>
  <Paragraphs>61</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2021-10-17T17:31:20Z</dcterms:modified>
</cp:coreProperties>
</file>