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2" r:id="rId2"/>
    <p:sldId id="307" r:id="rId3"/>
    <p:sldId id="257" r:id="rId4"/>
    <p:sldId id="301" r:id="rId5"/>
    <p:sldId id="269" r:id="rId6"/>
    <p:sldId id="270" r:id="rId7"/>
    <p:sldId id="29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20/02/2022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97FCEF-AA03-4294-8469-3B35A70E71B5}"/>
              </a:ext>
            </a:extLst>
          </p:cNvPr>
          <p:cNvSpPr/>
          <p:nvPr/>
        </p:nvSpPr>
        <p:spPr>
          <a:xfrm>
            <a:off x="154526" y="-115064"/>
            <a:ext cx="7056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Timetable for the week:</a:t>
            </a:r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CBE307C-91EF-4E70-86D2-952367DCD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378211"/>
              </p:ext>
            </p:extLst>
          </p:nvPr>
        </p:nvGraphicFramePr>
        <p:xfrm>
          <a:off x="1441450" y="1044952"/>
          <a:ext cx="9309100" cy="49509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96704">
                  <a:extLst>
                    <a:ext uri="{9D8B030D-6E8A-4147-A177-3AD203B41FA5}">
                      <a16:colId xmlns:a16="http://schemas.microsoft.com/office/drawing/2014/main" val="1560803580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2967271378"/>
                    </a:ext>
                  </a:extLst>
                </a:gridCol>
                <a:gridCol w="1995410">
                  <a:extLst>
                    <a:ext uri="{9D8B030D-6E8A-4147-A177-3AD203B41FA5}">
                      <a16:colId xmlns:a16="http://schemas.microsoft.com/office/drawing/2014/main" val="1016251056"/>
                    </a:ext>
                  </a:extLst>
                </a:gridCol>
                <a:gridCol w="1861257">
                  <a:extLst>
                    <a:ext uri="{9D8B030D-6E8A-4147-A177-3AD203B41FA5}">
                      <a16:colId xmlns:a16="http://schemas.microsoft.com/office/drawing/2014/main" val="752519201"/>
                    </a:ext>
                  </a:extLst>
                </a:gridCol>
                <a:gridCol w="1994472">
                  <a:extLst>
                    <a:ext uri="{9D8B030D-6E8A-4147-A177-3AD203B41FA5}">
                      <a16:colId xmlns:a16="http://schemas.microsoft.com/office/drawing/2014/main" val="3181496063"/>
                    </a:ext>
                  </a:extLst>
                </a:gridCol>
              </a:tblGrid>
              <a:tr h="170724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1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2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3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XCCW Joined 1a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Session 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0368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Roald Dahl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Tunnel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</a:t>
                      </a: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Comprehension </a:t>
                      </a:r>
                      <a:b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‘The Tunnel’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787818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Jacqueline Wilson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Tunnel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‘The Tunnel’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263033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Julia Donaldson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</a:t>
                      </a: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‘The Queen’s Elephant’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task from guided reading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Enable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17102"/>
                  </a:ext>
                </a:extLst>
              </a:tr>
              <a:tr h="11950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GB" sz="1400" b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Morpurgo</a:t>
                      </a:r>
                      <a:endParaRPr lang="en-GB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Finish reading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Tunnel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 Comprehension 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‘The Tunnel’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Independent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reading for pleasure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Guided reading with T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Initiate and Model</a:t>
                      </a:r>
                      <a:b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Greek Myths</a:t>
                      </a:r>
                      <a:endParaRPr lang="en-GB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80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D292-D0C8-4E76-8E89-61EA5C0F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  <a:solidFill>
            <a:srgbClr val="FF0066"/>
          </a:solidFill>
        </p:spPr>
        <p:txBody>
          <a:bodyPr>
            <a:normAutofit fontScale="90000"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Independent reading for pleasure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D2358-B6F2-49DE-B167-22A43AC2F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5 minutes before the end of </a:t>
            </a:r>
            <a:r>
              <a:rPr lang="en-GB" sz="2400" dirty="0" err="1">
                <a:latin typeface="XCCW Joined 1a" panose="03050602040000000000" pitchFamily="66" charset="0"/>
              </a:rPr>
              <a:t>BookTalk</a:t>
            </a:r>
            <a:r>
              <a:rPr lang="en-GB" sz="2400" dirty="0">
                <a:latin typeface="XCCW Joined 1a" panose="03050602040000000000" pitchFamily="66" charset="0"/>
              </a:rPr>
              <a:t>, you need to complete a post-it review of the book you have read. </a:t>
            </a:r>
          </a:p>
          <a:p>
            <a:r>
              <a:rPr lang="en-GB" sz="2400" dirty="0">
                <a:latin typeface="XCCW Joined 1a" panose="03050602040000000000" pitchFamily="66" charset="0"/>
              </a:rPr>
              <a:t>Draw the emoji, then write down your opinion of the book, explaining why. </a:t>
            </a:r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F632E677-EEDA-42AB-BE92-5DDFFFB115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84" b="-2"/>
          <a:stretch/>
        </p:blipFill>
        <p:spPr bwMode="auto"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9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" y="3280123"/>
            <a:ext cx="4023360" cy="1208141"/>
          </a:xfrm>
        </p:spPr>
        <p:txBody>
          <a:bodyPr anchor="b">
            <a:normAutofit fontScale="90000"/>
          </a:bodyPr>
          <a:lstStyle/>
          <a:p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4400" u="sng" dirty="0">
                <a:solidFill>
                  <a:srgbClr val="FF0000"/>
                </a:solidFill>
                <a:latin typeface="XCCW Joined 1a"/>
              </a:rPr>
              <a:t>Our LI’s for the week:</a:t>
            </a: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48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2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Show understanding of vocabulary by discussing favourite words and phrases</a:t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3/4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Begin to identify authors familiar patterns of language</a:t>
            </a: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2 - 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Answers questions and make links between other books that have been read.</a:t>
            </a:r>
            <a:b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Band 3/4</a:t>
            </a:r>
            <a:r>
              <a:rPr lang="en-GB" sz="18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Discuss and compare texts from a wider variety of genres and writers referring to authorial style, themes and features</a:t>
            </a:r>
            <a:endParaRPr lang="en-GB" sz="4800" dirty="0">
              <a:latin typeface="XCCW Joined 1a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A2CE639-7792-4C4C-BD65-E8BAAFD2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233" y="5005498"/>
            <a:ext cx="2966847" cy="120814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Initiate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/</a:t>
            </a:r>
            <a:r>
              <a:rPr lang="en-GB" sz="3200" u="sng" dirty="0">
                <a:solidFill>
                  <a:srgbClr val="FF0000"/>
                </a:solidFill>
                <a:latin typeface="XCCW Joined 1a"/>
              </a:rPr>
              <a:t>Model 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write this in your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509657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566057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74374" y="566057"/>
            <a:ext cx="4635826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5400" b="1" u="sng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Language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Author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542314" y="566057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60995" y="1273943"/>
            <a:ext cx="449483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latin typeface="Twinkl" pitchFamily="2" charset="0"/>
              </a:rPr>
              <a:t>Language: </a:t>
            </a:r>
          </a:p>
          <a:p>
            <a:r>
              <a:rPr lang="en-GB" sz="2400" dirty="0">
                <a:latin typeface="Twinkl" pitchFamily="2" charset="0"/>
              </a:rPr>
              <a:t>To engage the reader the writer has deployed the technique …</a:t>
            </a:r>
          </a:p>
          <a:p>
            <a:pPr marL="0" indent="0">
              <a:buNone/>
            </a:pPr>
            <a:endParaRPr lang="en-GB" sz="2200" b="1" u="sng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r>
              <a:rPr lang="en-GB" sz="2200" b="1" u="sng" dirty="0">
                <a:latin typeface="Twinkl" pitchFamily="2" charset="0"/>
              </a:rPr>
              <a:t>Author assessment:</a:t>
            </a:r>
          </a:p>
          <a:p>
            <a:pPr marL="0" indent="0">
              <a:buNone/>
            </a:pPr>
            <a:r>
              <a:rPr lang="en-GB" sz="24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If we were to review this book we would give it ____ stars and the comment …</a:t>
            </a:r>
            <a:endParaRPr lang="en-GB" sz="2200" dirty="0">
              <a:latin typeface="Twinkl" pitchFamily="2" charset="0"/>
            </a:endParaRPr>
          </a:p>
          <a:p>
            <a:pPr marL="0" indent="0">
              <a:buNone/>
            </a:pPr>
            <a:endParaRPr lang="en-GB" sz="2200" dirty="0">
              <a:latin typeface="Twinkl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379A2C-6095-48B5-B641-3D2CF4B0C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556" y="4037198"/>
            <a:ext cx="925644" cy="9367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AC3CA7-F6C3-4C6C-8BDE-4C3F94626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642" y="2361221"/>
            <a:ext cx="932639" cy="91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135" y="274519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Language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462" y="2132700"/>
            <a:ext cx="6786517" cy="3420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How does the author use language to keep the reader engaged?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47C5F5-AFEF-4827-8E9F-11DF4465ECFA}"/>
              </a:ext>
            </a:extLst>
          </p:cNvPr>
          <p:cNvSpPr txBox="1"/>
          <p:nvPr/>
        </p:nvSpPr>
        <p:spPr>
          <a:xfrm>
            <a:off x="8134350" y="1980743"/>
            <a:ext cx="3644900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3200" b="1" u="sng" dirty="0">
                <a:latin typeface="Twinkl" pitchFamily="2" charset="0"/>
              </a:rPr>
              <a:t>Language: </a:t>
            </a:r>
          </a:p>
          <a:p>
            <a:pPr marL="0" indent="0">
              <a:buNone/>
            </a:pPr>
            <a:r>
              <a:rPr lang="en-GB" sz="3200" dirty="0">
                <a:latin typeface="Twinkl" pitchFamily="2" charset="0"/>
              </a:rPr>
              <a:t>To engage the reader the writer has deployed the technique 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7638B9-2BC6-43BB-A332-593C783BE9FE}"/>
              </a:ext>
            </a:extLst>
          </p:cNvPr>
          <p:cNvSpPr txBox="1"/>
          <p:nvPr/>
        </p:nvSpPr>
        <p:spPr>
          <a:xfrm>
            <a:off x="620785" y="4915949"/>
            <a:ext cx="87329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Together find and </a:t>
            </a:r>
            <a:r>
              <a:rPr lang="en-US" sz="2800" dirty="0" err="1">
                <a:solidFill>
                  <a:srgbClr val="FF0000"/>
                </a:solidFill>
              </a:rPr>
              <a:t>chot</a:t>
            </a:r>
            <a:r>
              <a:rPr lang="en-US" sz="2800" dirty="0">
                <a:solidFill>
                  <a:srgbClr val="FF0000"/>
                </a:solidFill>
              </a:rPr>
              <a:t> down evidence in the text of words and phrases that grab your attention.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Can you explain why this stands out?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7D9935-9893-4DF4-A8F3-F441A6A62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6076" y="531227"/>
            <a:ext cx="1200556" cy="11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u="sng" dirty="0">
                <a:latin typeface="XCCW Joined 1a" panose="03050602040000000000" pitchFamily="66" charset="0"/>
              </a:rPr>
              <a:t>Author assessment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799" y="2090171"/>
            <a:ext cx="6353630" cy="3995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XCCW Joined 1a" panose="03050602040000000000" pitchFamily="66" charset="0"/>
              </a:rPr>
              <a:t>How would you rate this book?</a:t>
            </a:r>
          </a:p>
          <a:p>
            <a:pPr marL="0" indent="0">
              <a:buNone/>
            </a:pPr>
            <a:endParaRPr lang="en-US" sz="40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  <a:latin typeface="XCCW Joined 1a" panose="03050602040000000000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579005-55AE-4869-A71C-8E2CB1DDFB37}"/>
              </a:ext>
            </a:extLst>
          </p:cNvPr>
          <p:cNvSpPr txBox="1"/>
          <p:nvPr/>
        </p:nvSpPr>
        <p:spPr>
          <a:xfrm>
            <a:off x="7632700" y="2090172"/>
            <a:ext cx="4000500" cy="249299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800" b="1" u="sng" dirty="0">
                <a:latin typeface="Twinkl" pitchFamily="2" charset="0"/>
              </a:rPr>
              <a:t>Author assessment:</a:t>
            </a:r>
          </a:p>
          <a:p>
            <a:pPr marL="0" indent="0">
              <a:buNone/>
            </a:pPr>
            <a:r>
              <a:rPr lang="en-GB" sz="3200" dirty="0">
                <a:effectLst/>
                <a:latin typeface="Handlee"/>
                <a:ea typeface="Calibri" panose="020F0502020204030204" pitchFamily="34" charset="0"/>
                <a:cs typeface="Times New Roman" panose="02020603050405020304" pitchFamily="18" charset="0"/>
              </a:rPr>
              <a:t>If we were to review this book we would give it ____ stars and the comment …</a:t>
            </a:r>
            <a:endParaRPr lang="en-GB" sz="3200" b="1" u="sng" dirty="0">
              <a:latin typeface="Twinkl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4E7C1F-9926-4766-A8F9-F464DD647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0831" y="193000"/>
            <a:ext cx="1392369" cy="14091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888DFAA-CB4E-4A28-AD98-CCC7FE4C5D8D}"/>
              </a:ext>
            </a:extLst>
          </p:cNvPr>
          <p:cNvSpPr txBox="1"/>
          <p:nvPr/>
        </p:nvSpPr>
        <p:spPr>
          <a:xfrm>
            <a:off x="558799" y="5345735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Together: find and note down things you liked and disliked about the book.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7" y="10"/>
            <a:ext cx="8758159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236" y="310066"/>
            <a:ext cx="4023359" cy="1208141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GB" sz="4000" u="sng" dirty="0">
                <a:solidFill>
                  <a:srgbClr val="FF0000"/>
                </a:solidFill>
                <a:latin typeface="XCCW Joined 1a"/>
              </a:rPr>
              <a:t>ENABLE</a:t>
            </a:r>
            <a:r>
              <a:rPr lang="en-GB" sz="4000" dirty="0">
                <a:solidFill>
                  <a:srgbClr val="FF0000"/>
                </a:solidFill>
                <a:latin typeface="XCCW Joined 1a"/>
              </a:rPr>
              <a:t> – </a:t>
            </a:r>
          </a:p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please write this in the margin.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– Enable (Independent follow-up task)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98907"/>
            <a:ext cx="10733314" cy="3788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1) In your opinion, what element of the story or character has been described well. Quote from the text.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XCCW Joined 1a" panose="03050602040000000000" pitchFamily="66" charset="0"/>
              </a:rPr>
              <a:t>Description is strong in the part of the story when …</a:t>
            </a:r>
            <a:endParaRPr lang="en-US" sz="3200" dirty="0">
              <a:solidFill>
                <a:schemeClr val="accent2"/>
              </a:solidFill>
              <a:latin typeface="XCCW Joined 1a" panose="03050602040000000000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2) Compare the two books read. State which one you preferred. Note similarities and differences. 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XCCW Joined 1a" panose="03050602040000000000" pitchFamily="66" charset="0"/>
              </a:rPr>
              <a:t>Zoo and Tunnel are similar/different because … 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838200" y="5097373"/>
            <a:ext cx="1073331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chemeClr val="tx1"/>
                </a:solidFill>
              </a:rPr>
              <a:t>Bonus question: </a:t>
            </a:r>
          </a:p>
          <a:p>
            <a:r>
              <a:rPr lang="en-GB" sz="2000" dirty="0">
                <a:solidFill>
                  <a:schemeClr val="tx1"/>
                </a:solidFill>
              </a:rPr>
              <a:t>Describe the style of the author. How would you recognise and describe a typical ‘Anthony Browne’ book? </a:t>
            </a:r>
          </a:p>
          <a:p>
            <a:r>
              <a:rPr lang="en-GB" sz="2000" dirty="0">
                <a:solidFill>
                  <a:schemeClr val="tx1"/>
                </a:solidFill>
                <a:latin typeface="XCCW Joined 1a" panose="03050602040000000000" pitchFamily="66" charset="0"/>
              </a:rPr>
              <a:t>Books by Anthony Browne are …</a:t>
            </a:r>
            <a:endParaRPr lang="en-GB" sz="2000" dirty="0">
              <a:latin typeface="XCCW Joined 1a" panose="03050602040000000000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FA7B94-40A4-4912-95ED-96A576C3A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5" y="1098907"/>
            <a:ext cx="808415" cy="7967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D0837A0-6B01-4CD2-8EA9-E8A70A5CE8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2" y="3347404"/>
            <a:ext cx="787248" cy="79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505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Handlee</vt:lpstr>
      <vt:lpstr>Times New Roman</vt:lpstr>
      <vt:lpstr>Twinkl</vt:lpstr>
      <vt:lpstr>XCCW Joined 1a</vt:lpstr>
      <vt:lpstr>Office Theme</vt:lpstr>
      <vt:lpstr>PowerPoint Presentation</vt:lpstr>
      <vt:lpstr>Independent reading for pleasure</vt:lpstr>
      <vt:lpstr>    Our LI’s for the week:  Band 2 - Show understanding of vocabulary by discussing favourite words and phrases Band 3/4 - Begin to identify authors familiar patterns of language  Band 2 - Answers questions and make links between other books that have been read. Band 3/4 - Discuss and compare texts from a wider variety of genres and writers referring to authorial style, themes and features</vt:lpstr>
      <vt:lpstr>PowerPoint Presentation</vt:lpstr>
      <vt:lpstr>Language</vt:lpstr>
      <vt:lpstr>Author assessment</vt:lpstr>
      <vt:lpstr>PowerPoint Presentation</vt:lpstr>
      <vt:lpstr>Session – Enable (Independent follow-up task)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Mr and Mrs Smout</cp:lastModifiedBy>
  <cp:revision>88</cp:revision>
  <dcterms:created xsi:type="dcterms:W3CDTF">2020-11-01T11:52:42Z</dcterms:created>
  <dcterms:modified xsi:type="dcterms:W3CDTF">2022-02-20T11:12:52Z</dcterms:modified>
</cp:coreProperties>
</file>