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307" r:id="rId3"/>
    <p:sldId id="257" r:id="rId4"/>
    <p:sldId id="301" r:id="rId5"/>
    <p:sldId id="269" r:id="rId6"/>
    <p:sldId id="270" r:id="rId7"/>
    <p:sldId id="29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CC"/>
    <a:srgbClr val="FFCCFF"/>
    <a:srgbClr val="6600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>
        <p:scale>
          <a:sx n="84" d="100"/>
          <a:sy n="84" d="100"/>
        </p:scale>
        <p:origin x="-1752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97FCEF-AA03-4294-8469-3B35A70E71B5}"/>
              </a:ext>
            </a:extLst>
          </p:cNvPr>
          <p:cNvSpPr/>
          <p:nvPr/>
        </p:nvSpPr>
        <p:spPr>
          <a:xfrm>
            <a:off x="154526" y="-115064"/>
            <a:ext cx="7056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Timetable for the week:</a:t>
            </a:r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BCBE307C-91EF-4E70-86D2-952367DCD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127116"/>
              </p:ext>
            </p:extLst>
          </p:nvPr>
        </p:nvGraphicFramePr>
        <p:xfrm>
          <a:off x="1441450" y="1044952"/>
          <a:ext cx="9309100" cy="49509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6704">
                  <a:extLst>
                    <a:ext uri="{9D8B030D-6E8A-4147-A177-3AD203B41FA5}">
                      <a16:colId xmlns="" xmlns:a16="http://schemas.microsoft.com/office/drawing/2014/main" val="1560803580"/>
                    </a:ext>
                  </a:extLst>
                </a:gridCol>
                <a:gridCol w="1861257">
                  <a:extLst>
                    <a:ext uri="{9D8B030D-6E8A-4147-A177-3AD203B41FA5}">
                      <a16:colId xmlns="" xmlns:a16="http://schemas.microsoft.com/office/drawing/2014/main" val="2967271378"/>
                    </a:ext>
                  </a:extLst>
                </a:gridCol>
                <a:gridCol w="1995410">
                  <a:extLst>
                    <a:ext uri="{9D8B030D-6E8A-4147-A177-3AD203B41FA5}">
                      <a16:colId xmlns="" xmlns:a16="http://schemas.microsoft.com/office/drawing/2014/main" val="1016251056"/>
                    </a:ext>
                  </a:extLst>
                </a:gridCol>
                <a:gridCol w="1861257">
                  <a:extLst>
                    <a:ext uri="{9D8B030D-6E8A-4147-A177-3AD203B41FA5}">
                      <a16:colId xmlns="" xmlns:a16="http://schemas.microsoft.com/office/drawing/2014/main" val="752519201"/>
                    </a:ext>
                  </a:extLst>
                </a:gridCol>
                <a:gridCol w="1994472">
                  <a:extLst>
                    <a:ext uri="{9D8B030D-6E8A-4147-A177-3AD203B41FA5}">
                      <a16:colId xmlns="" xmlns:a16="http://schemas.microsoft.com/office/drawing/2014/main" val="3181496063"/>
                    </a:ext>
                  </a:extLst>
                </a:gridCol>
              </a:tblGrid>
              <a:tr h="170724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450368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Julia Donaldson</a:t>
                      </a:r>
                    </a:p>
                    <a:p>
                      <a:pPr algn="ctr"/>
                      <a:endParaRPr lang="en-GB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4787818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Jacqueline Wilson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Greek Myths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726303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Roald Dahl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</a:t>
                      </a:r>
                    </a:p>
                    <a:p>
                      <a:pPr algn="ctr"/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2317102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Morpurgo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Greek Myths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36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80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5AD292-D0C8-4E76-8E89-61EA5C0F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  <a:solidFill>
            <a:srgbClr val="FF0066"/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Independent reading for pleasure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ED2358-B6F2-49DE-B167-22A43AC2F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 minutes before the end of </a:t>
            </a:r>
            <a:r>
              <a:rPr lang="en-GB" sz="2400" dirty="0" err="1">
                <a:latin typeface="XCCW Joined 1a" panose="03050602040000000000" pitchFamily="66" charset="0"/>
              </a:rPr>
              <a:t>BookTalk</a:t>
            </a:r>
            <a:r>
              <a:rPr lang="en-GB" sz="2400" dirty="0">
                <a:latin typeface="XCCW Joined 1a" panose="03050602040000000000" pitchFamily="66" charset="0"/>
              </a:rPr>
              <a:t>, you need to complete a post-it review of the book you have read.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Draw the emoji, then write down your opinion of the book, explaining why. 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="" xmlns:a16="http://schemas.microsoft.com/office/drawing/2014/main" id="{F632E677-EEDA-42AB-BE92-5DDFFFB115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4" b="-2"/>
          <a:stretch/>
        </p:blipFill>
        <p:spPr bwMode="auto"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" y="3280123"/>
            <a:ext cx="4023360" cy="1208141"/>
          </a:xfrm>
        </p:spPr>
        <p:txBody>
          <a:bodyPr anchor="b">
            <a:normAutofit fontScale="90000"/>
          </a:bodyPr>
          <a:lstStyle/>
          <a:p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/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/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/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/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400" u="sng" dirty="0">
                <a:solidFill>
                  <a:srgbClr val="FF0000"/>
                </a:solidFill>
                <a:latin typeface="XCCW Joined 1a"/>
              </a:rPr>
              <a:t>Our LI’s for the week: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/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/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2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Show understanding of vocabulary by discussing favourite words and phrases</a:t>
            </a:r>
            <a:b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3/4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Begin to identify authors familiar patterns of language</a:t>
            </a:r>
            <a:b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2 -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Answers questions and make links between other books that have been read.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3/4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Discuss and compare texts from a wider variety of genres and writers referring to authorial style, themes and features</a:t>
            </a:r>
            <a:endParaRPr lang="en-GB" sz="4800" dirty="0">
              <a:latin typeface="XCCW Joined 1a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CA2CE639-7792-4C4C-BD65-E8BAAFD2A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33" y="5005498"/>
            <a:ext cx="2966847" cy="1208141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Initiate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/</a:t>
            </a:r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Model 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write this in your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=""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509657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674914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774374" y="566057"/>
            <a:ext cx="463582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</a:t>
            </a:r>
          </a:p>
          <a:p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Action</a:t>
            </a: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Stating predictions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542314" y="566057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760995" y="1273943"/>
            <a:ext cx="449483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latin typeface="Twinkl" pitchFamily="2" charset="0"/>
              </a:rPr>
              <a:t>Action: </a:t>
            </a:r>
          </a:p>
          <a:p>
            <a:r>
              <a:rPr lang="en-GB" sz="2400" dirty="0">
                <a:latin typeface="Twinkl" pitchFamily="2" charset="0"/>
              </a:rPr>
              <a:t>At the moment, the actions in the story are …</a:t>
            </a:r>
          </a:p>
          <a:p>
            <a:pPr marL="0" indent="0">
              <a:buNone/>
            </a:pP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200" b="1" u="sng" dirty="0">
                <a:latin typeface="Twinkl" pitchFamily="2" charset="0"/>
              </a:rPr>
              <a:t>Stating predictions:</a:t>
            </a:r>
          </a:p>
          <a:p>
            <a:pPr marL="0" indent="0">
              <a:buNone/>
            </a:pPr>
            <a:r>
              <a:rPr lang="en-GB" sz="2400" dirty="0">
                <a:effectLst/>
                <a:latin typeface="Handlee"/>
                <a:ea typeface="Calibri" panose="020F0502020204030204" pitchFamily="34" charset="0"/>
                <a:cs typeface="Times New Roman" panose="02020603050405020304" pitchFamily="18" charset="0"/>
              </a:rPr>
              <a:t>At this stage in the story we believe that …</a:t>
            </a:r>
            <a:endParaRPr lang="en-GB" sz="2200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dirty="0">
              <a:latin typeface="Twinkl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6B93675-053A-42DD-BFA3-0C4E6731BA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51"/>
          <a:stretch/>
        </p:blipFill>
        <p:spPr>
          <a:xfrm>
            <a:off x="4415314" y="4066979"/>
            <a:ext cx="909638" cy="93879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00000000-0008-0000-0700-00005B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00" y="2220342"/>
            <a:ext cx="1073467" cy="110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5" y="274519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u="sng" dirty="0">
                <a:latin typeface="XCCW Joined 1a" panose="03050602040000000000" pitchFamily="66" charset="0"/>
              </a:rPr>
              <a:t>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62" y="2132700"/>
            <a:ext cx="6786517" cy="3420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XCCW Joined 1a" panose="03050602040000000000" pitchFamily="66" charset="0"/>
              </a:rPr>
              <a:t>How does the author use </a:t>
            </a:r>
            <a:r>
              <a:rPr lang="en-US" sz="4000" dirty="0" smtClean="0">
                <a:latin typeface="XCCW Joined 1a" panose="03050602040000000000" pitchFamily="66" charset="0"/>
              </a:rPr>
              <a:t>actions </a:t>
            </a:r>
            <a:r>
              <a:rPr lang="en-US" sz="4000" smtClean="0">
                <a:latin typeface="XCCW Joined 1a" panose="03050602040000000000" pitchFamily="66" charset="0"/>
              </a:rPr>
              <a:t>and events </a:t>
            </a:r>
            <a:r>
              <a:rPr lang="en-US" sz="4000" dirty="0">
                <a:latin typeface="XCCW Joined 1a" panose="03050602040000000000" pitchFamily="66" charset="0"/>
              </a:rPr>
              <a:t>to keep the reader engaged?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F47C5F5-AFEF-4827-8E9F-11DF4465ECFA}"/>
              </a:ext>
            </a:extLst>
          </p:cNvPr>
          <p:cNvSpPr txBox="1"/>
          <p:nvPr/>
        </p:nvSpPr>
        <p:spPr>
          <a:xfrm>
            <a:off x="8134350" y="1980743"/>
            <a:ext cx="3644900" cy="20621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3200" b="1" u="sng" dirty="0">
                <a:latin typeface="Twinkl" pitchFamily="2" charset="0"/>
              </a:rPr>
              <a:t>Action: </a:t>
            </a:r>
          </a:p>
          <a:p>
            <a:pPr marL="0" indent="0">
              <a:buNone/>
            </a:pPr>
            <a:r>
              <a:rPr lang="en-GB" sz="3200" dirty="0">
                <a:latin typeface="Twinkl" pitchFamily="2" charset="0"/>
              </a:rPr>
              <a:t>At the moment, the actions in the story are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77638B9-2BC6-43BB-A332-593C783BE9FE}"/>
              </a:ext>
            </a:extLst>
          </p:cNvPr>
          <p:cNvSpPr txBox="1"/>
          <p:nvPr/>
        </p:nvSpPr>
        <p:spPr>
          <a:xfrm>
            <a:off x="620785" y="4915949"/>
            <a:ext cx="87329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Together find and </a:t>
            </a:r>
            <a:r>
              <a:rPr lang="en-US" sz="2800" dirty="0" err="1">
                <a:solidFill>
                  <a:srgbClr val="FF0000"/>
                </a:solidFill>
              </a:rPr>
              <a:t>chot</a:t>
            </a:r>
            <a:r>
              <a:rPr lang="en-US" sz="2800" dirty="0">
                <a:solidFill>
                  <a:srgbClr val="FF0000"/>
                </a:solidFill>
              </a:rPr>
              <a:t> down </a:t>
            </a:r>
            <a:r>
              <a:rPr lang="en-US" sz="2800" dirty="0" smtClean="0">
                <a:solidFill>
                  <a:srgbClr val="FF0000"/>
                </a:solidFill>
              </a:rPr>
              <a:t>events that have happened so far in the correct order.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7B79164-B8BA-4A8A-804F-EAB165AA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0" y="166806"/>
            <a:ext cx="1388365" cy="143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799" y="408733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u="sng" dirty="0">
                <a:latin typeface="XCCW Joined 1a" panose="03050602040000000000" pitchFamily="66" charset="0"/>
              </a:rPr>
              <a:t>Stating predictions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799" y="2090171"/>
            <a:ext cx="6353630" cy="3995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XCCW Joined 1a" panose="03050602040000000000" pitchFamily="66" charset="0"/>
              </a:rPr>
              <a:t>What could happen next?</a:t>
            </a:r>
            <a:endParaRPr lang="en-US" sz="4000" dirty="0"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sz="4000" dirty="0"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9579005-55AE-4869-A71C-8E2CB1DDFB37}"/>
              </a:ext>
            </a:extLst>
          </p:cNvPr>
          <p:cNvSpPr txBox="1"/>
          <p:nvPr/>
        </p:nvSpPr>
        <p:spPr>
          <a:xfrm>
            <a:off x="7632700" y="2090172"/>
            <a:ext cx="4000500" cy="20005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b="1" u="sng" dirty="0">
                <a:latin typeface="Twinkl" pitchFamily="2" charset="0"/>
              </a:rPr>
              <a:t>Stating predictions:</a:t>
            </a:r>
          </a:p>
          <a:p>
            <a:pPr marL="0" indent="0">
              <a:buNone/>
            </a:pPr>
            <a:r>
              <a:rPr lang="en-GB" sz="3200" dirty="0">
                <a:effectLst/>
                <a:latin typeface="Handlee"/>
                <a:ea typeface="Calibri" panose="020F0502020204030204" pitchFamily="34" charset="0"/>
                <a:cs typeface="Times New Roman" panose="02020603050405020304" pitchFamily="18" charset="0"/>
              </a:rPr>
              <a:t>At this stage in the story we believe that …</a:t>
            </a:r>
            <a:endParaRPr lang="en-GB" sz="3200" b="1" u="sng" dirty="0">
              <a:latin typeface="Twinkl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888DFAA-CB4E-4A28-AD98-CCC7FE4C5D8D}"/>
              </a:ext>
            </a:extLst>
          </p:cNvPr>
          <p:cNvSpPr txBox="1"/>
          <p:nvPr/>
        </p:nvSpPr>
        <p:spPr>
          <a:xfrm>
            <a:off x="558799" y="5345735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Together: find and note down </a:t>
            </a:r>
            <a:r>
              <a:rPr lang="en-US" sz="2800" dirty="0" smtClean="0">
                <a:solidFill>
                  <a:srgbClr val="FF0000"/>
                </a:solidFill>
              </a:rPr>
              <a:t>clues that may tell you what could happen in the future of the story.</a:t>
            </a:r>
            <a:endParaRPr lang="en-GB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5C3CD56-2BE3-47F9-A5E0-1F815254B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51"/>
          <a:stretch/>
        </p:blipFill>
        <p:spPr>
          <a:xfrm>
            <a:off x="9958386" y="282635"/>
            <a:ext cx="1528763" cy="157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7" y="10"/>
            <a:ext cx="8758159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36" y="310066"/>
            <a:ext cx="4023359" cy="1208141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GB" sz="4000" u="sng" dirty="0">
                <a:solidFill>
                  <a:srgbClr val="FF0000"/>
                </a:solidFill>
                <a:latin typeface="XCCW Joined 1a"/>
              </a:rPr>
              <a:t>ENABLE</a:t>
            </a:r>
            <a:r>
              <a:rPr lang="en-GB" sz="4000" dirty="0">
                <a:solidFill>
                  <a:srgbClr val="FF0000"/>
                </a:solidFill>
                <a:latin typeface="XCCW Joined 1a"/>
              </a:rPr>
              <a:t> – </a:t>
            </a:r>
          </a:p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please write this in the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– Enable (Independent follow-up task)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7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1) </a:t>
            </a:r>
            <a:r>
              <a:rPr lang="en-GB" sz="3200" b="1" dirty="0">
                <a:solidFill>
                  <a:srgbClr val="FF0000"/>
                </a:solidFill>
              </a:rPr>
              <a:t>Are the actions in the story a slowly revealing the characters like in The Iron Man or are they revealing a series of events? </a:t>
            </a:r>
            <a:r>
              <a:rPr lang="en-GB" sz="3200" dirty="0">
                <a:solidFill>
                  <a:srgbClr val="FF0000"/>
                </a:solidFill>
              </a:rPr>
              <a:t>​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XCCW Joined 1a" panose="03050602040000000000" pitchFamily="66" charset="0"/>
              </a:rPr>
              <a:t>At the moment the actions in the story are …</a:t>
            </a:r>
            <a:endParaRPr lang="en-US" sz="3200" dirty="0">
              <a:solidFill>
                <a:schemeClr val="accent2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2) </a:t>
            </a:r>
            <a:r>
              <a:rPr lang="en-US" sz="3200" b="1" dirty="0" smtClean="0">
                <a:solidFill>
                  <a:srgbClr val="0070C0"/>
                </a:solidFill>
              </a:rPr>
              <a:t>Predict what will happen next. Use evidence from the text to explain why you think this.  </a:t>
            </a:r>
            <a:endParaRPr lang="en-US" sz="3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XCCW Joined 1a" panose="03050602040000000000" pitchFamily="66" charset="0"/>
              </a:rPr>
              <a:t>At this stage in the story we believe that …</a:t>
            </a:r>
            <a:endParaRPr lang="en-US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9BCBFFF-99FB-4A49-9DE6-028F6A512F5C}"/>
              </a:ext>
            </a:extLst>
          </p:cNvPr>
          <p:cNvSpPr txBox="1"/>
          <p:nvPr/>
        </p:nvSpPr>
        <p:spPr>
          <a:xfrm>
            <a:off x="838200" y="5097373"/>
            <a:ext cx="1073331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Bonus question: </a:t>
            </a:r>
            <a:endParaRPr lang="en-GB" sz="2000" u="sng" dirty="0" smtClean="0">
              <a:solidFill>
                <a:schemeClr val="tx1"/>
              </a:solidFill>
            </a:endParaRPr>
          </a:p>
          <a:p>
            <a:r>
              <a:rPr lang="en-GB" sz="2000" dirty="0"/>
              <a:t>Explain in your own words why King Minos is angry with the Athenians and wants war. ​</a:t>
            </a:r>
            <a:endParaRPr lang="en-GB" sz="2000" u="sng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7B79164-B8BA-4A8A-804F-EAB165AAD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8709"/>
            <a:ext cx="842433" cy="8696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5C3CD56-2BE3-47F9-A5E0-1F815254B8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51"/>
          <a:stretch/>
        </p:blipFill>
        <p:spPr>
          <a:xfrm>
            <a:off x="39025" y="2832582"/>
            <a:ext cx="764382" cy="78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300</Words>
  <Application>Microsoft Office PowerPoint</Application>
  <PresentationFormat>Custom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Independent reading for pleasure</vt:lpstr>
      <vt:lpstr>    Our LI’s for the week:  Band 2 - Show understanding of vocabulary by discussing favourite words and phrases Band 3/4 - Begin to identify authors familiar patterns of language  Band 2 - Answers questions and make links between other books that have been read. Band 3/4 - Discuss and compare texts from a wider variety of genres and writers referring to authorial style, themes and features</vt:lpstr>
      <vt:lpstr>PowerPoint Presentation</vt:lpstr>
      <vt:lpstr>Action</vt:lpstr>
      <vt:lpstr>Stating predictions</vt:lpstr>
      <vt:lpstr>PowerPoint Presentation</vt:lpstr>
      <vt:lpstr>Session – Enable (Independent follow-up task)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Danielle Smout</cp:lastModifiedBy>
  <cp:revision>97</cp:revision>
  <dcterms:created xsi:type="dcterms:W3CDTF">2020-11-01T11:52:42Z</dcterms:created>
  <dcterms:modified xsi:type="dcterms:W3CDTF">2022-02-28T16:36:09Z</dcterms:modified>
</cp:coreProperties>
</file>