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967" r:id="rId2"/>
    <p:sldMasterId id="2147483979" r:id="rId3"/>
    <p:sldMasterId id="2147483987" r:id="rId4"/>
    <p:sldMasterId id="2147483989" r:id="rId5"/>
  </p:sldMasterIdLst>
  <p:notesMasterIdLst>
    <p:notesMasterId r:id="rId19"/>
  </p:notesMasterIdLst>
  <p:handoutMasterIdLst>
    <p:handoutMasterId r:id="rId20"/>
  </p:handoutMasterIdLst>
  <p:sldIdLst>
    <p:sldId id="324" r:id="rId6"/>
    <p:sldId id="373" r:id="rId7"/>
    <p:sldId id="374" r:id="rId8"/>
    <p:sldId id="375" r:id="rId9"/>
    <p:sldId id="376" r:id="rId10"/>
    <p:sldId id="377" r:id="rId11"/>
    <p:sldId id="378" r:id="rId12"/>
    <p:sldId id="379" r:id="rId13"/>
    <p:sldId id="380" r:id="rId14"/>
    <p:sldId id="381" r:id="rId15"/>
    <p:sldId id="382" r:id="rId16"/>
    <p:sldId id="372" r:id="rId17"/>
    <p:sldId id="363" r:id="rId1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2CC"/>
    <a:srgbClr val="82CBDD"/>
    <a:srgbClr val="FFFFFF"/>
    <a:srgbClr val="E9C773"/>
    <a:srgbClr val="7F6114"/>
    <a:srgbClr val="8CB8CB"/>
    <a:srgbClr val="816214"/>
    <a:srgbClr val="51A14F"/>
    <a:srgbClr val="C8E2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6349" autoAdjust="0"/>
  </p:normalViewPr>
  <p:slideViewPr>
    <p:cSldViewPr snapToGrid="0">
      <p:cViewPr varScale="1">
        <p:scale>
          <a:sx n="77" d="100"/>
          <a:sy n="77" d="100"/>
        </p:scale>
        <p:origin x="888" y="56"/>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3/5/2022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3/5/2022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Emma looks at these two diagrams.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She says that they prove that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&gt;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2</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or disagree with Emma?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Emma looks at these two diagrams.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She says that they prove that </a:t>
                </a:r>
                <a:r>
                  <a:rPr lang="en-GB" sz="1200" i="0" kern="1200">
                    <a:solidFill>
                      <a:schemeClr val="tx1"/>
                    </a:solidFill>
                    <a:effectLst/>
                    <a:latin typeface="+mn-lt"/>
                    <a:ea typeface="+mn-ea"/>
                    <a:cs typeface="+mn-cs"/>
                  </a:rPr>
                  <a:t>1/4</a:t>
                </a:r>
                <a:r>
                  <a:rPr lang="en-GB" sz="1200" i="1" kern="1200" dirty="0">
                    <a:solidFill>
                      <a:schemeClr val="tx1"/>
                    </a:solidFill>
                    <a:effectLst/>
                    <a:latin typeface="+mn-lt"/>
                    <a:ea typeface="+mn-ea"/>
                    <a:cs typeface="+mn-cs"/>
                  </a:rPr>
                  <a:t> &gt; </a:t>
                </a:r>
                <a:r>
                  <a:rPr lang="en-GB" sz="1200" i="0" kern="1200">
                    <a:solidFill>
                      <a:schemeClr val="tx1"/>
                    </a:solidFill>
                    <a:effectLst/>
                    <a:latin typeface="+mn-lt"/>
                    <a:ea typeface="+mn-ea"/>
                    <a:cs typeface="+mn-cs"/>
                  </a:rPr>
                  <a:t>1/2</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or disagree with Emma?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a:t>
            </a:fld>
            <a:endParaRPr lang="en-US" dirty="0"/>
          </a:p>
        </p:txBody>
      </p:sp>
    </p:spTree>
    <p:extLst>
      <p:ext uri="{BB962C8B-B14F-4D97-AF65-F5344CB8AC3E}">
        <p14:creationId xmlns:p14="http://schemas.microsoft.com/office/powerpoint/2010/main" val="2297990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544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Zainab says that these two diagrams prove that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2</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or disagree with Zainab?</a:t>
                </a:r>
                <a:r>
                  <a:rPr lang="en-GB" dirty="0">
                    <a:effectLst/>
                  </a:rPr>
                  <a:t>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Zainab says that these two diagrams prove that </a:t>
                </a:r>
                <a:r>
                  <a:rPr lang="en-GB" sz="1200" i="0" kern="1200">
                    <a:solidFill>
                      <a:schemeClr val="tx1"/>
                    </a:solidFill>
                    <a:effectLst/>
                    <a:latin typeface="+mn-lt"/>
                    <a:ea typeface="+mn-ea"/>
                    <a:cs typeface="+mn-cs"/>
                  </a:rPr>
                  <a:t>1/4</a:t>
                </a:r>
                <a:r>
                  <a:rPr lang="en-GB" sz="1200" i="1" kern="1200" dirty="0">
                    <a:solidFill>
                      <a:schemeClr val="tx1"/>
                    </a:solidFill>
                    <a:effectLst/>
                    <a:latin typeface="+mn-lt"/>
                    <a:ea typeface="+mn-ea"/>
                    <a:cs typeface="+mn-cs"/>
                  </a:rPr>
                  <a:t> = </a:t>
                </a:r>
                <a:r>
                  <a:rPr lang="en-GB" sz="1200" i="0" kern="1200">
                    <a:solidFill>
                      <a:schemeClr val="tx1"/>
                    </a:solidFill>
                    <a:effectLst/>
                    <a:latin typeface="+mn-lt"/>
                    <a:ea typeface="+mn-ea"/>
                    <a:cs typeface="+mn-cs"/>
                  </a:rPr>
                  <a:t>1 2/ </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or disagree with Zainab?</a:t>
                </a:r>
                <a:r>
                  <a:rPr lang="en-GB" dirty="0">
                    <a:effectLst/>
                  </a:rPr>
                  <a:t>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30161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Note</a:t>
                </a:r>
                <a:r>
                  <a:rPr lang="en-GB" sz="1200" i="1" kern="1200" baseline="0" dirty="0">
                    <a:solidFill>
                      <a:schemeClr val="tx1"/>
                    </a:solidFill>
                    <a:effectLst/>
                    <a:latin typeface="+mn-lt"/>
                    <a:ea typeface="+mn-ea"/>
                    <a:cs typeface="+mn-cs"/>
                  </a:rPr>
                  <a:t> that although </a:t>
                </a:r>
                <a:r>
                  <a:rPr lang="en-GB" sz="1200" i="1" kern="1200" dirty="0">
                    <a:solidFill>
                      <a:schemeClr val="tx1"/>
                    </a:solidFill>
                    <a:effectLst/>
                    <a:latin typeface="+mn-lt"/>
                    <a:ea typeface="+mn-ea"/>
                    <a:cs typeface="+mn-cs"/>
                  </a:rPr>
                  <a:t>Femi’s statement that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&lt;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2</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 is</a:t>
                </a:r>
                <a:r>
                  <a:rPr lang="en-GB" sz="1200" i="1" kern="1200" baseline="0" dirty="0">
                    <a:solidFill>
                      <a:schemeClr val="tx1"/>
                    </a:solidFill>
                    <a:effectLst/>
                    <a:latin typeface="+mn-lt"/>
                    <a:ea typeface="+mn-ea"/>
                    <a:cs typeface="+mn-cs"/>
                  </a:rPr>
                  <a:t> true, these diagrams do not prove the statement as the wholes are </a:t>
                </a:r>
                <a:r>
                  <a:rPr lang="en-GB" sz="1200" b="1" i="1" kern="1200" baseline="0" dirty="0">
                    <a:solidFill>
                      <a:schemeClr val="tx1"/>
                    </a:solidFill>
                    <a:effectLst/>
                    <a:latin typeface="+mn-lt"/>
                    <a:ea typeface="+mn-ea"/>
                    <a:cs typeface="+mn-cs"/>
                  </a:rPr>
                  <a:t>not</a:t>
                </a:r>
                <a:r>
                  <a:rPr lang="en-GB" sz="1200" i="1" kern="1200" baseline="0" dirty="0">
                    <a:solidFill>
                      <a:schemeClr val="tx1"/>
                    </a:solidFill>
                    <a:effectLst/>
                    <a:latin typeface="+mn-lt"/>
                    <a:ea typeface="+mn-ea"/>
                    <a:cs typeface="+mn-cs"/>
                  </a:rPr>
                  <a:t> the same.</a:t>
                </a:r>
              </a:p>
              <a:p>
                <a:r>
                  <a:rPr lang="en-GB" sz="1200" b="0" i="1" kern="1200" dirty="0">
                    <a:solidFill>
                      <a:schemeClr val="tx1"/>
                    </a:solidFill>
                    <a:effectLst/>
                    <a:latin typeface="+mn-lt"/>
                    <a:ea typeface="+mn-ea"/>
                    <a:cs typeface="+mn-cs"/>
                  </a:rPr>
                  <a:t>When we compare fractions, the whole has to be the same. </a:t>
                </a:r>
                <a:endParaRPr lang="en-GB" sz="1200" b="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Femi says that these two diagrams prove that </a:t>
                </a:r>
                <a:r>
                  <a:rPr lang="en-GB" sz="1200" i="0" kern="1200">
                    <a:solidFill>
                      <a:schemeClr val="tx1"/>
                    </a:solidFill>
                    <a:effectLst/>
                    <a:latin typeface="+mn-lt"/>
                    <a:ea typeface="+mn-ea"/>
                    <a:cs typeface="+mn-cs"/>
                  </a:rPr>
                  <a:t>1/4</a:t>
                </a:r>
                <a:r>
                  <a:rPr lang="en-GB" sz="1200" i="1" kern="1200" dirty="0">
                    <a:solidFill>
                      <a:schemeClr val="tx1"/>
                    </a:solidFill>
                    <a:effectLst/>
                    <a:latin typeface="+mn-lt"/>
                    <a:ea typeface="+mn-ea"/>
                    <a:cs typeface="+mn-cs"/>
                  </a:rPr>
                  <a:t> &lt; </a:t>
                </a:r>
                <a:r>
                  <a:rPr lang="en-GB" sz="1200" i="0" kern="1200">
                    <a:solidFill>
                      <a:schemeClr val="tx1"/>
                    </a:solidFill>
                    <a:effectLst/>
                    <a:latin typeface="+mn-lt"/>
                    <a:ea typeface="+mn-ea"/>
                    <a:cs typeface="+mn-cs"/>
                  </a:rPr>
                  <a:t>1/2</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Do you agree or disagree with Femi?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142587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u="none" kern="1200" dirty="0">
                <a:solidFill>
                  <a:schemeClr val="tx1"/>
                </a:solidFill>
                <a:effectLst/>
                <a:latin typeface="+mn-lt"/>
                <a:ea typeface="+mn-ea"/>
                <a:cs typeface="+mn-cs"/>
              </a:rPr>
              <a:t>Tell me any number between two and three.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u="none" kern="1200" dirty="0">
                <a:solidFill>
                  <a:schemeClr val="tx1"/>
                </a:solidFill>
                <a:effectLst/>
                <a:latin typeface="+mn-lt"/>
                <a:ea typeface="+mn-ea"/>
                <a:cs typeface="+mn-cs"/>
              </a:rPr>
              <a:t>Tell me a number very close to three.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u="none" kern="1200" dirty="0">
                <a:solidFill>
                  <a:schemeClr val="tx1"/>
                </a:solidFill>
                <a:effectLst/>
                <a:latin typeface="+mn-lt"/>
                <a:ea typeface="+mn-ea"/>
                <a:cs typeface="+mn-cs"/>
              </a:rPr>
              <a:t>Tell me any number even closer to three than the previous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u="none" kern="1200" dirty="0">
                <a:solidFill>
                  <a:schemeClr val="tx1"/>
                </a:solidFill>
                <a:effectLst/>
                <a:latin typeface="+mn-lt"/>
                <a:ea typeface="+mn-ea"/>
                <a:cs typeface="+mn-cs"/>
              </a:rPr>
              <a:t>Tell me a number greater than two that is very close to two.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u="none" kern="1200" dirty="0">
                <a:solidFill>
                  <a:schemeClr val="tx1"/>
                </a:solidFill>
                <a:effectLst/>
                <a:latin typeface="+mn-lt"/>
                <a:ea typeface="+mn-ea"/>
                <a:cs typeface="+mn-cs"/>
              </a:rPr>
              <a:t>Tell me a number smaller than two that is very close to two. </a:t>
            </a: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246045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343878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mixed number can be written from the following fractional parts?</a:t>
            </a: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151794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u="none" kern="1200" dirty="0">
                <a:solidFill>
                  <a:schemeClr val="tx1"/>
                </a:solidFill>
                <a:effectLst/>
                <a:latin typeface="+mn-lt"/>
                <a:ea typeface="+mn-ea"/>
                <a:cs typeface="+mn-cs"/>
              </a:rPr>
              <a:t>Position these numbers on the number line.</a:t>
            </a:r>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363491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line is divided into ___ equal parts. This allows us to count in ­­­­­­___.</a:t>
            </a: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150521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8333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FF39-90BC-4306-B066-12A4DCFA3CF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FC7987-7063-4AAF-A415-E21B945EB703}"/>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90F6F-84A0-4C88-8106-9961D780FAB4}"/>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AEBD56D-0C94-4A79-8636-FA56068CD62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199977E-F3D9-4888-8C97-B4AE137F4120}"/>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987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EFFB-A119-4B41-8600-686DC5120B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0F9FD3-F919-4275-9410-4F21A6D6E23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B20E3A-10F8-41BE-9615-692D76D268A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47A944-F8CF-43E9-A393-B26BD0C96E8C}"/>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87E57BEB-163E-4CB8-8755-994AECD1C947}"/>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9748D9F-0703-4E72-BFB2-933B4D322783}"/>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59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176F-0096-4A1D-8107-DA1CBF4D954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8FC73A-ED47-4395-BC9D-3875F9CAE5D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F8804-CE7E-4823-B4A7-959ED0B41C2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D51C4-912F-4319-AE8F-101B4CAADC9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867A0-0261-4A9B-99DD-73198A01F82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E18E22-BDB1-4526-8F21-EEE811BE7C7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335339BC-6F93-422D-BC21-7B28CFC65D2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F3E4408B-E64D-4563-B5B7-25566DA8D352}"/>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6255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427F-6388-4A90-96DC-A545B357D7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28C066-A7D8-44F9-8D38-C312D96AF4F8}"/>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7E24CFC4-4C4F-410B-830D-3F8304A42DFE}"/>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54DBACFF-DC6F-4612-B482-E69D2BC8C398}"/>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943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608A7-FDC2-46C3-895F-127F5CD0F6E4}"/>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9405F37F-B337-4443-8357-F516A14E6F6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91321D86-0313-4FA3-8D7A-63890E22230F}"/>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425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7C95-B27C-4797-BBA6-A45F100AFEB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06095A-0BAA-40ED-A5D5-97C6159B2B2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AB6594-B1E4-417B-86C0-E4B8BB656CA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AE906-D1B9-4007-9B5B-2BEAB34A275C}"/>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E26917C-508D-45F7-AE02-A9C35E0AFC0C}"/>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D0D8260-A969-4E5A-89BA-4515B5969E1C}"/>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003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38B7-1474-44EA-9B33-1FE73F22836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E14C7A-87A2-4198-8E18-38692E03A0A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BE23DE-0D14-420B-8432-A1763E9FBD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0374C-CE78-47A9-BB47-CB854B382DB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9857B284-ACFC-4792-BF27-80460D53666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8C5B4BE-2BF8-4250-95B2-087267E23F82}"/>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547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74D1-B07E-4C3E-B8CD-6A8B9AD894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8F4D25-928F-47D7-9219-3E1E5D42A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C89AC-5F16-473B-9C7B-53665B56452D}"/>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F566F1E-41C5-4B66-A597-C143991E087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ECB27A2-4807-4878-8B24-CD7D7C19EEC4}"/>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3500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E3030-8950-4D49-BD39-9B3DC83BF9F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A4148-64F2-4E62-9FF8-79FADA4CB3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7A84C-598F-4C57-9401-A67E05DFD99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9530982-C60C-4320-B126-F5DABFC28FB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4218871-4151-49C7-88F7-2F564560DF7A}"/>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728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latin typeface="Myriad Pro" charset="0"/>
                <a:hlinkClick r:id="rId8"/>
              </a:rPr>
              <a:t>www.ncetm.org.uk/masterypd</a:t>
            </a:r>
            <a:br>
              <a:rPr lang="en-US" sz="1500" dirty="0">
                <a:solidFill>
                  <a:srgbClr val="00628C"/>
                </a:solidFill>
                <a:latin typeface="Myriad Pro" charset="0"/>
              </a:rPr>
            </a:br>
            <a:r>
              <a:rPr lang="en-US" sz="1500" dirty="0">
                <a:solidFill>
                  <a:srgbClr val="00628C"/>
                </a:solidFill>
                <a:latin typeface="Myriad Pro" charset="0"/>
              </a:rPr>
              <a:t>© Crown Copyright 2019</a:t>
            </a:r>
            <a:br>
              <a:rPr lang="en-US" sz="1500" dirty="0">
                <a:solidFill>
                  <a:srgbClr val="00628C"/>
                </a:solidFill>
                <a:latin typeface="Myriad Pro" charset="0"/>
              </a:rPr>
            </a:br>
            <a:r>
              <a:rPr lang="en-US" sz="1500" dirty="0">
                <a:solidFill>
                  <a:srgbClr val="FFFFFF">
                    <a:lumMod val="50000"/>
                  </a:srgbClr>
                </a:solidFill>
                <a:latin typeface="Myriad Pro" charset="0"/>
              </a:rPr>
              <a:t>2019 pilot</a:t>
            </a:r>
            <a:endParaRPr lang="en-US" sz="1500" dirty="0">
              <a:solidFill>
                <a:srgbClr val="00628C"/>
              </a:solidFill>
              <a:latin typeface="Myriad Pro" charset="0"/>
            </a:endParaRPr>
          </a:p>
        </p:txBody>
      </p:sp>
    </p:spTree>
    <p:extLst>
      <p:ext uri="{BB962C8B-B14F-4D97-AF65-F5344CB8AC3E}">
        <p14:creationId xmlns:p14="http://schemas.microsoft.com/office/powerpoint/2010/main" val="19114673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Font typeface="Arial" charset="0"/>
              <a:buNone/>
            </a:pPr>
            <a:r>
              <a:rPr lang="en-GB" sz="2400" dirty="0">
                <a:solidFill>
                  <a:srgbClr val="000000"/>
                </a:solidFill>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a:buFont typeface="Arial" charset="0"/>
              <a:buNone/>
            </a:pPr>
            <a:endParaRPr lang="en-GB" sz="2400" dirty="0">
              <a:solidFill>
                <a:srgbClr val="000000"/>
              </a:solidFill>
              <a:latin typeface="Myriad Pro" charset="0"/>
              <a:ea typeface="Myriad Pro" charset="0"/>
              <a:cs typeface="Myriad Pro" charset="0"/>
            </a:endParaRPr>
          </a:p>
          <a:p>
            <a:pPr>
              <a:buFont typeface="Arial" charset="0"/>
              <a:buNone/>
            </a:pPr>
            <a:r>
              <a:rPr lang="en-GB" sz="2400" dirty="0">
                <a:solidFill>
                  <a:srgbClr val="000000"/>
                </a:solidFill>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rgbClr val="FFFFFF">
                    <a:lumMod val="50000"/>
                  </a:srgbClr>
                </a:solidFill>
                <a:latin typeface="Myriad Pro" charset="0"/>
              </a:rPr>
              <a:t>2019 pilot</a:t>
            </a:r>
          </a:p>
        </p:txBody>
      </p:sp>
    </p:spTree>
    <p:extLst>
      <p:ext uri="{BB962C8B-B14F-4D97-AF65-F5344CB8AC3E}">
        <p14:creationId xmlns:p14="http://schemas.microsoft.com/office/powerpoint/2010/main" val="312825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extLst>
      <p:ext uri="{BB962C8B-B14F-4D97-AF65-F5344CB8AC3E}">
        <p14:creationId xmlns:p14="http://schemas.microsoft.com/office/powerpoint/2010/main" val="330040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569060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3599754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0F36-338B-4A04-A3C9-C74DBC6591D6}" type="datetimeFigureOut">
              <a:rPr lang="en-GB" smtClean="0">
                <a:solidFill>
                  <a:srgbClr val="000000"/>
                </a:solidFill>
              </a:rPr>
              <a:pPr/>
              <a:t>05/03/2022</a:t>
            </a:fld>
            <a:endParaRPr lang="en-GB">
              <a:solidFill>
                <a:srgbClr val="000000"/>
              </a:solidFill>
            </a:endParaRPr>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4" name="Slide Number Placeholder 3"/>
          <p:cNvSpPr>
            <a:spLocks noGrp="1"/>
          </p:cNvSpPr>
          <p:nvPr>
            <p:ph type="sldNum" sz="quarter" idx="12"/>
          </p:nvPr>
        </p:nvSpPr>
        <p:spPr/>
        <p:txBody>
          <a:bodyPr/>
          <a:lstStyle/>
          <a:p>
            <a:fld id="{0780AD68-1779-4486-98B5-27B3EB52744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89119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989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759" y="-157162"/>
            <a:ext cx="9171517"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457195" y="473825"/>
            <a:ext cx="4168016" cy="230832"/>
          </a:xfrm>
          <a:prstGeom prst="rect">
            <a:avLst/>
          </a:prstGeom>
          <a:noFill/>
        </p:spPr>
        <p:txBody>
          <a:bodyPr wrap="square" rtlCol="0">
            <a:spAutoFit/>
          </a:bodyPr>
          <a:lstStyle/>
          <a:p>
            <a:pPr>
              <a:buNone/>
            </a:pPr>
            <a:r>
              <a:rPr lang="en-GB" sz="9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457195" y="707821"/>
            <a:ext cx="4629150" cy="219291"/>
          </a:xfrm>
          <a:prstGeom prst="rect">
            <a:avLst/>
          </a:prstGeom>
          <a:noFill/>
        </p:spPr>
        <p:txBody>
          <a:bodyPr wrap="square">
            <a:spAutoFit/>
          </a:bodyPr>
          <a:lstStyle/>
          <a:p>
            <a:r>
              <a:rPr lang="en-GB" sz="825"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825"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524951" y="5435709"/>
            <a:ext cx="1470104" cy="230832"/>
          </a:xfrm>
          <a:prstGeom prst="rect">
            <a:avLst/>
          </a:prstGeom>
          <a:noFill/>
        </p:spPr>
        <p:txBody>
          <a:bodyPr wrap="square" rtlCol="0">
            <a:spAutoFit/>
          </a:bodyPr>
          <a:lstStyle/>
          <a:p>
            <a:pPr>
              <a:buNone/>
            </a:pPr>
            <a:r>
              <a:rPr lang="en-GB" sz="900" b="1" noProof="0" dirty="0">
                <a:solidFill>
                  <a:schemeClr val="bg1"/>
                </a:solidFill>
                <a:latin typeface="Arial" panose="020B0604020202020204" pitchFamily="34" charset="0"/>
                <a:cs typeface="Arial" panose="020B0604020202020204" pitchFamily="34" charset="0"/>
              </a:rPr>
              <a:t>Summer 2021</a:t>
            </a:r>
            <a:endParaRPr lang="en-GB"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416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677147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683395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445506" y="1097547"/>
          <a:ext cx="8355122" cy="1978162"/>
        </p:xfrm>
        <a:graphic>
          <a:graphicData uri="http://schemas.openxmlformats.org/drawingml/2006/table">
            <a:tbl>
              <a:tblPr firstRow="1" bandRow="1">
                <a:tableStyleId>{5C22544A-7EE6-4342-B048-85BDC9FD1C3A}</a:tableStyleId>
              </a:tblPr>
              <a:tblGrid>
                <a:gridCol w="835512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marL="68580" marR="68580"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523702" y="1789114"/>
            <a:ext cx="7990458"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523702" y="1189038"/>
            <a:ext cx="7990458"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445506" y="3486801"/>
            <a:ext cx="8355121" cy="832279"/>
          </a:xfrm>
          <a:prstGeom prst="rect">
            <a:avLst/>
          </a:prstGeom>
          <a:noFill/>
        </p:spPr>
        <p:txBody>
          <a:bodyPr wrap="square">
            <a:spAutoFit/>
          </a:bodyPr>
          <a:lstStyle/>
          <a:p>
            <a:pPr marL="0" marR="0" lvl="0" indent="0" algn="l" defTabSz="685800" rtl="0" eaLnBrk="0" fontAlgn="base" latinLnBrk="0" hangingPunct="0">
              <a:lnSpc>
                <a:spcPct val="120000"/>
              </a:lnSpc>
              <a:spcBef>
                <a:spcPts val="338"/>
              </a:spcBef>
              <a:spcAft>
                <a:spcPts val="338"/>
              </a:spcAft>
              <a:buClr>
                <a:srgbClr val="585858"/>
              </a:buClr>
              <a:buSzTx/>
              <a:buFont typeface="Arial" panose="020B0604020202020204" pitchFamily="34" charset="0"/>
              <a:buNone/>
              <a:tabLst/>
              <a:defRPr/>
            </a:pPr>
            <a:r>
              <a:rPr kumimoji="0" lang="en-GB" sz="21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sz="21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445294" y="233363"/>
            <a:ext cx="8355806"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84456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45507" y="246063"/>
            <a:ext cx="8355122" cy="426170"/>
          </a:xfrm>
          <a:prstGeom prst="rect">
            <a:avLst/>
          </a:prstGeom>
        </p:spPr>
        <p:txBody>
          <a:bodyPr>
            <a:normAutofit/>
          </a:bodyPr>
          <a:lstStyle>
            <a:lvl1pPr algn="l">
              <a:defRPr sz="1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445507" y="1039019"/>
            <a:ext cx="2546747"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2688384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136" y="-157162"/>
            <a:ext cx="9171517"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457195" y="1737535"/>
            <a:ext cx="4665732" cy="323165"/>
          </a:xfrm>
          <a:prstGeom prst="rect">
            <a:avLst/>
          </a:prstGeom>
          <a:noFill/>
        </p:spPr>
        <p:txBody>
          <a:bodyPr wrap="square" rtlCol="0">
            <a:spAutoFit/>
          </a:bodyPr>
          <a:lstStyle/>
          <a:p>
            <a:pPr>
              <a:buNone/>
            </a:pPr>
            <a:r>
              <a:rPr lang="en-GB" sz="1500" b="1" noProof="0" dirty="0">
                <a:solidFill>
                  <a:schemeClr val="bg1"/>
                </a:solidFill>
                <a:latin typeface="Arial" panose="020B0604020202020204" pitchFamily="34" charset="0"/>
                <a:cs typeface="Arial" panose="020B0604020202020204" pitchFamily="34" charset="0"/>
              </a:rPr>
              <a:t>ncetm.org.uk</a:t>
            </a:r>
            <a:endParaRPr lang="en-GB" sz="15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524951" y="5435709"/>
            <a:ext cx="1470104" cy="230832"/>
          </a:xfrm>
          <a:prstGeom prst="rect">
            <a:avLst/>
          </a:prstGeom>
          <a:noFill/>
        </p:spPr>
        <p:txBody>
          <a:bodyPr wrap="square" rtlCol="0">
            <a:spAutoFit/>
          </a:bodyPr>
          <a:lstStyle/>
          <a:p>
            <a:pPr>
              <a:buNone/>
            </a:pPr>
            <a:r>
              <a:rPr lang="en-GB" sz="900" b="1" noProof="0" dirty="0">
                <a:solidFill>
                  <a:schemeClr val="bg1"/>
                </a:solidFill>
                <a:latin typeface="Arial" panose="020B0604020202020204" pitchFamily="34" charset="0"/>
                <a:cs typeface="Arial" panose="020B0604020202020204" pitchFamily="34" charset="0"/>
              </a:rPr>
              <a:t>Summer 2021</a:t>
            </a:r>
            <a:endParaRPr lang="en-GB" sz="9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457195" y="481364"/>
            <a:ext cx="4168016" cy="230832"/>
          </a:xfrm>
          <a:prstGeom prst="rect">
            <a:avLst/>
          </a:prstGeom>
          <a:noFill/>
        </p:spPr>
        <p:txBody>
          <a:bodyPr wrap="square" rtlCol="0">
            <a:spAutoFit/>
          </a:bodyPr>
          <a:lstStyle/>
          <a:p>
            <a:pPr>
              <a:buNone/>
            </a:pPr>
            <a:r>
              <a:rPr lang="en-GB" sz="9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457195" y="705835"/>
            <a:ext cx="4629150" cy="219291"/>
          </a:xfrm>
          <a:prstGeom prst="rect">
            <a:avLst/>
          </a:prstGeom>
          <a:noFill/>
        </p:spPr>
        <p:txBody>
          <a:bodyPr wrap="square">
            <a:spAutoFit/>
          </a:bodyPr>
          <a:lstStyle/>
          <a:p>
            <a:r>
              <a:rPr lang="en-GB" sz="825"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825"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649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9144000" cy="6858000"/>
          </a:xfrm>
          <a:prstGeom prst="rect">
            <a:avLst/>
          </a:prstGeom>
        </p:spPr>
      </p:pic>
      <p:sp>
        <p:nvSpPr>
          <p:cNvPr id="2" name="Title 1"/>
          <p:cNvSpPr>
            <a:spLocks noGrp="1"/>
          </p:cNvSpPr>
          <p:nvPr>
            <p:ph type="title"/>
          </p:nvPr>
        </p:nvSpPr>
        <p:spPr>
          <a:xfrm>
            <a:off x="450776" y="430660"/>
            <a:ext cx="8229600" cy="982117"/>
          </a:xfrm>
          <a:prstGeom prst="rect">
            <a:avLst/>
          </a:prstGeom>
        </p:spPr>
        <p:txBody>
          <a:bodyPr anchor="t">
            <a:normAutofit/>
          </a:bodyPr>
          <a:lstStyle>
            <a:lvl1pPr>
              <a:defRPr sz="2025">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defRPr>
                <a:solidFill>
                  <a:srgbClr val="585858"/>
                </a:solidFill>
              </a:defRPr>
            </a:lvl1pPr>
            <a:lvl2pPr marL="417899" indent="-160731">
              <a:buClr>
                <a:srgbClr val="000000"/>
              </a:buClr>
              <a:buFont typeface="Arial" panose="020B0604020202020204" pitchFamily="34" charset="0"/>
              <a:buChar char="•"/>
              <a:defRPr>
                <a:solidFill>
                  <a:srgbClr val="585858"/>
                </a:solidFill>
              </a:defRPr>
            </a:lvl2pPr>
            <a:lvl3pPr marL="642921" indent="-128585">
              <a:buClr>
                <a:srgbClr val="000000"/>
              </a:buClr>
              <a:buFont typeface="Arial" panose="020B0604020202020204" pitchFamily="34" charset="0"/>
              <a:buChar char="•"/>
              <a:defRPr>
                <a:solidFill>
                  <a:srgbClr val="585858"/>
                </a:solidFill>
              </a:defRPr>
            </a:lvl3pPr>
            <a:lvl4pPr marL="900090" indent="-128585">
              <a:buClr>
                <a:srgbClr val="000000"/>
              </a:buClr>
              <a:buFont typeface="Arial" panose="020B0604020202020204" pitchFamily="34" charset="0"/>
              <a:buChar char="•"/>
              <a:defRPr>
                <a:solidFill>
                  <a:srgbClr val="585858"/>
                </a:solidFill>
              </a:defRPr>
            </a:lvl4pPr>
            <a:lvl5pPr marL="1157259" indent="-128585">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628650" y="6356351"/>
            <a:ext cx="20574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825">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6457950" y="6356351"/>
            <a:ext cx="20574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638315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45506" y="464400"/>
            <a:ext cx="8446974" cy="426170"/>
          </a:xfrm>
        </p:spPr>
        <p:txBody>
          <a:bodyPr/>
          <a:lstStyle>
            <a:lvl1pPr algn="l">
              <a:defRPr sz="15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391500" y="6237313"/>
            <a:ext cx="832128" cy="207749"/>
          </a:xfrm>
          <a:prstGeom prst="rect">
            <a:avLst/>
          </a:prstGeom>
          <a:noFill/>
        </p:spPr>
        <p:txBody>
          <a:bodyPr wrap="square" rtlCol="0">
            <a:spAutoFit/>
          </a:bodyPr>
          <a:lstStyle/>
          <a:p>
            <a:pPr>
              <a:buNone/>
            </a:pPr>
            <a:r>
              <a:rPr lang="en-GB" sz="750" b="1" dirty="0">
                <a:solidFill>
                  <a:srgbClr val="585858"/>
                </a:solidFill>
              </a:rPr>
              <a:t>ncetm.org.uk</a:t>
            </a:r>
          </a:p>
        </p:txBody>
      </p:sp>
    </p:spTree>
    <p:extLst>
      <p:ext uri="{BB962C8B-B14F-4D97-AF65-F5344CB8AC3E}">
        <p14:creationId xmlns:p14="http://schemas.microsoft.com/office/powerpoint/2010/main" val="2409261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0F36-338B-4A04-A3C9-C74DBC6591D6}" type="datetimeFigureOut">
              <a:rPr lang="en-GB" smtClean="0"/>
              <a:t>05/03/2022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80AD68-1779-4486-98B5-27B3EB527443}" type="slidenum">
              <a:rPr lang="en-GB" smtClean="0"/>
              <a:t>‹#›</a:t>
            </a:fld>
            <a:endParaRPr lang="en-GB"/>
          </a:p>
        </p:txBody>
      </p:sp>
    </p:spTree>
    <p:extLst>
      <p:ext uri="{BB962C8B-B14F-4D97-AF65-F5344CB8AC3E}">
        <p14:creationId xmlns:p14="http://schemas.microsoft.com/office/powerpoint/2010/main" val="153538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45506" y="464400"/>
            <a:ext cx="8446974" cy="426170"/>
          </a:xfrm>
        </p:spPr>
        <p:txBody>
          <a:bodyPr/>
          <a:lstStyle>
            <a:lvl1pPr algn="l">
              <a:defRPr sz="15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391500" y="6237313"/>
            <a:ext cx="832128" cy="207749"/>
          </a:xfrm>
          <a:prstGeom prst="rect">
            <a:avLst/>
          </a:prstGeom>
          <a:noFill/>
        </p:spPr>
        <p:txBody>
          <a:bodyPr wrap="square" rtlCol="0">
            <a:spAutoFit/>
          </a:bodyPr>
          <a:lstStyle/>
          <a:p>
            <a:pPr>
              <a:buNone/>
            </a:pPr>
            <a:r>
              <a:rPr lang="en-GB" sz="750" b="1" dirty="0">
                <a:solidFill>
                  <a:srgbClr val="585858"/>
                </a:solidFill>
              </a:rPr>
              <a:t>ncetm.org.uk</a:t>
            </a:r>
          </a:p>
        </p:txBody>
      </p:sp>
    </p:spTree>
    <p:extLst>
      <p:ext uri="{BB962C8B-B14F-4D97-AF65-F5344CB8AC3E}">
        <p14:creationId xmlns:p14="http://schemas.microsoft.com/office/powerpoint/2010/main" val="952039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F7F0-C0FD-4EAC-A8BC-47D79D424D7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491F9D-F4B8-4E8B-B87E-C9E1AA7E318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8DFB82-B51A-419E-8586-C9541A042AC7}"/>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ECD8749-86BD-437A-B767-C3B206F5C32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37A8911-C76B-4D31-8DAA-9D0DA9E8738A}"/>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72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C970-E572-4916-A9C4-7888F2F874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BBF92B-998C-4044-9659-74044826C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22A4C-5DE0-47C0-908F-2D873EA56AA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693D380-21DB-46A6-B417-2660DB17014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F7CEEAB-7047-4F5E-B791-A117A1E8F084}"/>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432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 id="2147483966" r:id="rId6"/>
    <p:sldLayoutId id="2147483999" r:id="rId7"/>
  </p:sldLayoutIdLst>
  <p:txStyles>
    <p:titleStyle>
      <a:lvl1pPr algn="l" rtl="0" eaLnBrk="1" fontAlgn="base" hangingPunct="1">
        <a:spcBef>
          <a:spcPct val="0"/>
        </a:spcBef>
        <a:spcAft>
          <a:spcPct val="0"/>
        </a:spcAft>
        <a:defRPr sz="2800" b="1" i="0">
          <a:solidFill>
            <a:srgbClr val="00628C"/>
          </a:solidFill>
          <a:latin typeface="XCCW Joined 1a" panose="03050602040000000000" pitchFamily="66" charset="0"/>
          <a:ea typeface="XCCW Joined 1a" panose="03050602040000000000" pitchFamily="66" charset="0"/>
          <a:cs typeface="XCCW Joined 1a" panose="03050602040000000000" pitchFamily="66"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9F7E7-DC99-4CAD-A839-97D0444939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5E7EE3-237E-47BE-80FC-74A111E6C4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E0F03E-5F10-441F-A630-F975C6D582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buFontTx/>
              <a:buNone/>
            </a:pPr>
            <a:fld id="{0FE5E8E2-3016-49FC-BD81-F144A49C2E49}" type="datetimeFigureOut">
              <a:rPr lang="en-GB" smtClean="0">
                <a:solidFill>
                  <a:prstClr val="black">
                    <a:tint val="75000"/>
                  </a:prstClr>
                </a:solidFill>
                <a:latin typeface="Calibri" panose="020F0502020204030204"/>
              </a:rPr>
              <a:pPr fontAlgn="auto">
                <a:spcBef>
                  <a:spcPts val="0"/>
                </a:spcBef>
                <a:spcAft>
                  <a:spcPts val="0"/>
                </a:spcAft>
                <a:buClrTx/>
                <a:buFontTx/>
                <a:buNone/>
              </a:pPr>
              <a:t>05/03/2022</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16288C74-E599-4CDA-AA59-77D909DAC48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buFontTx/>
              <a:buNone/>
            </a:pPr>
            <a:endParaRPr lang="en-GB">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E257E84D-1ABA-4AA9-8189-F899C3167C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buFontTx/>
              <a:buNone/>
            </a:pPr>
            <a:fld id="{74100922-FF59-4830-A5D2-8B8CED6F65AD}" type="slidenum">
              <a:rPr lang="en-GB" smtClean="0">
                <a:solidFill>
                  <a:prstClr val="black">
                    <a:tint val="75000"/>
                  </a:prstClr>
                </a:solidFill>
                <a:latin typeface="Calibri" panose="020F0502020204030204"/>
              </a:rPr>
              <a:pPr fontAlgn="auto">
                <a:spcBef>
                  <a:spcPts val="0"/>
                </a:spcBef>
                <a:spcAft>
                  <a:spcPts val="0"/>
                </a:spcAft>
                <a:buClrTx/>
                <a:buFontTx/>
                <a:buNone/>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546816833"/>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solidFill>
                <a:srgbClr val="000000"/>
              </a:solidFill>
            </a:endParaRPr>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solidFill>
                <a:srgbClr val="000000"/>
              </a:solidFill>
            </a:endParaRPr>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solidFill>
                  <a:srgbClr val="000000"/>
                </a:solidFill>
              </a:rPr>
              <a:pPr/>
              <a:t>‹#›</a:t>
            </a:fld>
            <a:endParaRPr lang="en-GB" altLang="x-none">
              <a:solidFill>
                <a:srgbClr val="000000"/>
              </a:solidFill>
            </a:endParaRPr>
          </a:p>
        </p:txBody>
      </p:sp>
    </p:spTree>
    <p:extLst>
      <p:ext uri="{BB962C8B-B14F-4D97-AF65-F5344CB8AC3E}">
        <p14:creationId xmlns:p14="http://schemas.microsoft.com/office/powerpoint/2010/main" val="3475500387"/>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Lst>
  <p:txStyles>
    <p:titleStyle>
      <a:lvl1pPr algn="l" rtl="0" eaLnBrk="1" fontAlgn="base" hangingPunct="1">
        <a:spcBef>
          <a:spcPct val="0"/>
        </a:spcBef>
        <a:spcAft>
          <a:spcPct val="0"/>
        </a:spcAft>
        <a:defRPr sz="2800" b="1" i="0">
          <a:solidFill>
            <a:srgbClr val="00628C"/>
          </a:solidFill>
          <a:latin typeface="XCCW Joined 1a" panose="03050602040000000000" pitchFamily="66" charset="0"/>
          <a:ea typeface="XCCW Joined 1a" panose="03050602040000000000" pitchFamily="66" charset="0"/>
          <a:cs typeface="XCCW Joined 1a" panose="03050602040000000000" pitchFamily="66"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53351770"/>
      </p:ext>
    </p:extLst>
  </p:cSld>
  <p:clrMap bg1="lt1" tx1="dk1" bg2="lt2" tx2="dk2" accent1="accent1" accent2="accent2" accent3="accent3" accent4="accent4" accent5="accent5" accent6="accent6" hlink="hlink" folHlink="folHlink"/>
  <p:sldLayoutIdLst>
    <p:sldLayoutId id="21474839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457078" y="301625"/>
            <a:ext cx="8058272"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457078" y="1556795"/>
            <a:ext cx="8058272"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1"/>
            <a:ext cx="91440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1002067823"/>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8" r:id="rId8"/>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685800" rtl="0" eaLnBrk="1" latinLnBrk="0" hangingPunct="1">
        <a:lnSpc>
          <a:spcPct val="90000"/>
        </a:lnSpc>
        <a:spcBef>
          <a:spcPct val="0"/>
        </a:spcBef>
        <a:buNone/>
        <a:defRPr sz="2025"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rgbClr val="58585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2.wmf"/><Relationship Id="rId5" Type="http://schemas.openxmlformats.org/officeDocument/2006/relationships/image" Target="../media/image61.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wmf"/><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wmf"/></Relationships>
</file>

<file path=ppt/slides/_rels/slide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8.wmf"/><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3.wmf"/><Relationship Id="rId7" Type="http://schemas.openxmlformats.org/officeDocument/2006/relationships/image" Target="../media/image20.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1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png"/><Relationship Id="rId17" Type="http://schemas.openxmlformats.org/officeDocument/2006/relationships/image" Target="../media/image37.png"/><Relationship Id="rId2" Type="http://schemas.openxmlformats.org/officeDocument/2006/relationships/notesSlide" Target="../notesSlides/notesSlide4.xml"/><Relationship Id="rId16" Type="http://schemas.microsoft.com/office/2007/relationships/hdphoto" Target="../media/hdphoto2.wdp"/><Relationship Id="rId20"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28.png"/><Relationship Id="rId11" Type="http://schemas.microsoft.com/office/2007/relationships/hdphoto" Target="../media/hdphoto1.wdp"/><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png"/><Relationship Id="rId7" Type="http://schemas.openxmlformats.org/officeDocument/2006/relationships/image" Target="../media/image49.wmf"/><Relationship Id="rId12"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D9E0B491-5FE6-42E0-B756-55586EB644C8}"/>
              </a:ext>
            </a:extLst>
          </p:cNvPr>
          <p:cNvSpPr txBox="1"/>
          <p:nvPr/>
        </p:nvSpPr>
        <p:spPr bwMode="auto">
          <a:xfrm>
            <a:off x="303736" y="977029"/>
            <a:ext cx="8163989" cy="333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l" rtl="0" fontAlgn="base">
              <a:buNone/>
            </a:pPr>
            <a:r>
              <a:rPr lang="en-GB" sz="1800" b="1" u="sng" kern="1200" dirty="0">
                <a:solidFill>
                  <a:srgbClr val="000000"/>
                </a:solidFill>
                <a:effectLst/>
                <a:latin typeface="XCCW Joined 1a"/>
                <a:cs typeface="Calibri" panose="020F0502020204030204" pitchFamily="34" charset="0"/>
              </a:rPr>
              <a:t>L.I Y3 – Can I compare fractions?</a:t>
            </a:r>
          </a:p>
          <a:p>
            <a:pPr algn="l" rtl="0" fontAlgn="base">
              <a:buNone/>
            </a:pPr>
            <a:r>
              <a:rPr lang="en-GB" sz="1800" b="1" u="sng" dirty="0">
                <a:solidFill>
                  <a:srgbClr val="000000"/>
                </a:solidFill>
                <a:latin typeface="XCCW Joined 1a"/>
                <a:cs typeface="Calibri" panose="020F0502020204030204" pitchFamily="34" charset="0"/>
              </a:rPr>
              <a:t>LI Y4 – Can I position fractions on a </a:t>
            </a:r>
            <a:r>
              <a:rPr lang="en-GB" sz="1800" b="1" u="sng" dirty="0" err="1">
                <a:solidFill>
                  <a:srgbClr val="000000"/>
                </a:solidFill>
                <a:latin typeface="XCCW Joined 1a"/>
                <a:cs typeface="Calibri" panose="020F0502020204030204" pitchFamily="34" charset="0"/>
              </a:rPr>
              <a:t>numberline</a:t>
            </a:r>
            <a:r>
              <a:rPr lang="en-GB" sz="1800" b="1" u="sng" dirty="0">
                <a:solidFill>
                  <a:srgbClr val="000000"/>
                </a:solidFill>
                <a:latin typeface="XCCW Joined 1a"/>
                <a:cs typeface="Calibri" panose="020F0502020204030204" pitchFamily="34" charset="0"/>
              </a:rPr>
              <a:t>?</a:t>
            </a:r>
            <a:endParaRPr lang="en-GB" sz="1800" b="1" u="sng" kern="1200" dirty="0">
              <a:solidFill>
                <a:srgbClr val="000000"/>
              </a:solidFill>
              <a:effectLst/>
              <a:latin typeface="XCCW Joined 1a"/>
              <a:cs typeface="Calibri" panose="020F0502020204030204" pitchFamily="34" charset="0"/>
            </a:endParaRPr>
          </a:p>
          <a:p>
            <a:pPr eaLnBrk="0" fontAlgn="base" hangingPunct="0">
              <a:spcAft>
                <a:spcPts val="1000"/>
              </a:spcAft>
              <a:buNone/>
            </a:pPr>
            <a:endParaRPr lang="en-GB" sz="1800" b="1" u="sng" kern="1200" dirty="0">
              <a:solidFill>
                <a:srgbClr val="000000"/>
              </a:solidFill>
              <a:effectLst/>
              <a:latin typeface="XCCW Joined 1a"/>
              <a:cs typeface="Calibri" panose="020F0502020204030204" pitchFamily="34" charset="0"/>
            </a:endParaRPr>
          </a:p>
          <a:p>
            <a:pPr eaLnBrk="0" fontAlgn="base" hangingPunct="0">
              <a:spcAft>
                <a:spcPts val="1000"/>
              </a:spcAft>
              <a:buNone/>
            </a:pPr>
            <a:r>
              <a:rPr lang="en-GB" sz="1800" b="1" u="sng" kern="1200" dirty="0">
                <a:solidFill>
                  <a:srgbClr val="000000"/>
                </a:solidFill>
                <a:effectLst/>
                <a:latin typeface="XCCW Joined 1a"/>
                <a:cs typeface="Calibri" panose="020F0502020204030204" pitchFamily="34" charset="0"/>
              </a:rPr>
              <a:t>Steps to success</a:t>
            </a:r>
            <a:endParaRPr lang="en-GB" sz="1800" dirty="0">
              <a:solidFill>
                <a:srgbClr val="000000"/>
              </a:solidFill>
              <a:latin typeface="XCCW Joined 1a"/>
              <a:cs typeface="Calibri" panose="020F0502020204030204" pitchFamily="34" charset="0"/>
            </a:endParaRPr>
          </a:p>
          <a:p>
            <a:pPr marL="285750" indent="-285750" eaLnBrk="0" hangingPunct="0">
              <a:spcAft>
                <a:spcPts val="1000"/>
              </a:spcAft>
            </a:pPr>
            <a:r>
              <a:rPr lang="en-GB" sz="1800" dirty="0">
                <a:latin typeface="XCCW Joined 1a"/>
                <a:ea typeface="Times New Roman" panose="02020603050405020304" pitchFamily="18" charset="0"/>
                <a:cs typeface="Calibri" panose="020F0502020204030204" pitchFamily="34" charset="0"/>
              </a:rPr>
              <a:t>Compare two wholes (equal)</a:t>
            </a:r>
          </a:p>
          <a:p>
            <a:pPr marL="285750" indent="-285750">
              <a:spcAft>
                <a:spcPts val="1000"/>
              </a:spcAft>
            </a:pPr>
            <a:r>
              <a:rPr lang="en-GB" sz="1800" dirty="0">
                <a:latin typeface="XCCW Joined 1a"/>
                <a:ea typeface="Times New Roman" panose="02020603050405020304" pitchFamily="18" charset="0"/>
                <a:cs typeface="Calibri" panose="020F0502020204030204" pitchFamily="34" charset="0"/>
              </a:rPr>
              <a:t>Which part is greater? Smaller?</a:t>
            </a:r>
          </a:p>
          <a:p>
            <a:pPr marL="285750" indent="-285750">
              <a:spcAft>
                <a:spcPts val="1000"/>
              </a:spcAft>
            </a:pPr>
            <a:r>
              <a:rPr lang="en-GB" sz="1800">
                <a:latin typeface="XCCW Joined 1a"/>
                <a:ea typeface="Times New Roman" panose="02020603050405020304" pitchFamily="18" charset="0"/>
                <a:cs typeface="Calibri" panose="020F0502020204030204" pitchFamily="34" charset="0"/>
              </a:rPr>
              <a:t>Order fractions</a:t>
            </a:r>
            <a:endParaRPr lang="en-GB" sz="1800" b="1" dirty="0">
              <a:latin typeface="XCCW Joined 1a"/>
              <a:ea typeface="Times New Roman" panose="02020603050405020304" pitchFamily="18" charset="0"/>
              <a:cs typeface="Calibri" panose="020F0502020204030204" pitchFamily="34" charset="0"/>
            </a:endParaRPr>
          </a:p>
          <a:p>
            <a:pPr>
              <a:spcAft>
                <a:spcPts val="1000"/>
              </a:spcAft>
              <a:buNone/>
            </a:pPr>
            <a:r>
              <a:rPr lang="en-GB" sz="1800" b="1" dirty="0">
                <a:latin typeface="XCCW Joined 1a"/>
                <a:ea typeface="Times New Roman" panose="02020603050405020304" pitchFamily="18" charset="0"/>
                <a:cs typeface="Calibri" panose="020F0502020204030204" pitchFamily="34" charset="0"/>
              </a:rPr>
              <a:t>Challenge: True or False</a:t>
            </a:r>
            <a:endParaRPr lang="en-GB" sz="1800" dirty="0">
              <a:latin typeface="XCCW Joined 1a"/>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DB8A-AECD-4E49-8747-4B335781EC01}"/>
              </a:ext>
            </a:extLst>
          </p:cNvPr>
          <p:cNvSpPr>
            <a:spLocks noGrp="1"/>
          </p:cNvSpPr>
          <p:nvPr>
            <p:ph type="title"/>
          </p:nvPr>
        </p:nvSpPr>
        <p:spPr/>
        <p:txBody>
          <a:bodyPr/>
          <a:lstStyle/>
          <a:p>
            <a:r>
              <a:rPr lang="en-GB" dirty="0"/>
              <a:t>Y4 Independent learning</a:t>
            </a:r>
          </a:p>
        </p:txBody>
      </p:sp>
      <p:pic>
        <p:nvPicPr>
          <p:cNvPr id="4" name="Picture 3">
            <a:extLst>
              <a:ext uri="{FF2B5EF4-FFF2-40B4-BE49-F238E27FC236}">
                <a16:creationId xmlns:a16="http://schemas.microsoft.com/office/drawing/2014/main" id="{D389F97E-3CCC-4175-B150-E719EB476C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28776" y="2917221"/>
            <a:ext cx="5913835" cy="540523"/>
          </a:xfrm>
          <a:prstGeom prst="rect">
            <a:avLst/>
          </a:prstGeom>
        </p:spPr>
      </p:pic>
      <p:grpSp>
        <p:nvGrpSpPr>
          <p:cNvPr id="15" name="Group 14">
            <a:extLst>
              <a:ext uri="{FF2B5EF4-FFF2-40B4-BE49-F238E27FC236}">
                <a16:creationId xmlns:a16="http://schemas.microsoft.com/office/drawing/2014/main" id="{54CAA4E8-A294-445A-87B7-87FAD63310B2}"/>
              </a:ext>
            </a:extLst>
          </p:cNvPr>
          <p:cNvGrpSpPr/>
          <p:nvPr/>
        </p:nvGrpSpPr>
        <p:grpSpPr>
          <a:xfrm>
            <a:off x="4585693" y="2688355"/>
            <a:ext cx="1463449" cy="177431"/>
            <a:chOff x="4590256" y="3123847"/>
            <a:chExt cx="1951265" cy="236574"/>
          </a:xfrm>
        </p:grpSpPr>
        <p:pic>
          <p:nvPicPr>
            <p:cNvPr id="6" name="Picture 5" descr="A close up of a logo  Description automatically generated">
              <a:extLst>
                <a:ext uri="{FF2B5EF4-FFF2-40B4-BE49-F238E27FC236}">
                  <a16:creationId xmlns:a16="http://schemas.microsoft.com/office/drawing/2014/main" id="{0FEF2514-9AC4-46C2-BAE7-B451DDA149A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90256" y="3123847"/>
              <a:ext cx="489653" cy="236574"/>
            </a:xfrm>
            <a:prstGeom prst="rect">
              <a:avLst/>
            </a:prstGeom>
          </p:spPr>
        </p:pic>
        <p:pic>
          <p:nvPicPr>
            <p:cNvPr id="7" name="Picture 6" descr="A close up of a logo  Description automatically generated">
              <a:extLst>
                <a:ext uri="{FF2B5EF4-FFF2-40B4-BE49-F238E27FC236}">
                  <a16:creationId xmlns:a16="http://schemas.microsoft.com/office/drawing/2014/main" id="{5B1515A1-186B-48EF-8FAA-9885FA25FA0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82540" y="3123847"/>
              <a:ext cx="489653" cy="236574"/>
            </a:xfrm>
            <a:prstGeom prst="rect">
              <a:avLst/>
            </a:prstGeom>
          </p:spPr>
        </p:pic>
        <p:pic>
          <p:nvPicPr>
            <p:cNvPr id="8" name="Picture 7" descr="A close up of a logo  Description automatically generated">
              <a:extLst>
                <a:ext uri="{FF2B5EF4-FFF2-40B4-BE49-F238E27FC236}">
                  <a16:creationId xmlns:a16="http://schemas.microsoft.com/office/drawing/2014/main" id="{10FA1560-1F62-4793-8802-E7B0143C36C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59584" y="3123847"/>
              <a:ext cx="489653" cy="236574"/>
            </a:xfrm>
            <a:prstGeom prst="rect">
              <a:avLst/>
            </a:prstGeom>
          </p:spPr>
        </p:pic>
        <p:pic>
          <p:nvPicPr>
            <p:cNvPr id="9" name="Picture 8" descr="A close up of a logo  Description automatically generated">
              <a:extLst>
                <a:ext uri="{FF2B5EF4-FFF2-40B4-BE49-F238E27FC236}">
                  <a16:creationId xmlns:a16="http://schemas.microsoft.com/office/drawing/2014/main" id="{9C4EF2A3-BABC-4766-ACCE-BEEF18CBA0F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051868" y="3123847"/>
              <a:ext cx="489653" cy="236574"/>
            </a:xfrm>
            <a:prstGeom prst="rect">
              <a:avLst/>
            </a:prstGeom>
          </p:spPr>
        </p:pic>
      </p:grpSp>
      <p:cxnSp>
        <p:nvCxnSpPr>
          <p:cNvPr id="11" name="Straight Arrow Connector 10">
            <a:extLst>
              <a:ext uri="{FF2B5EF4-FFF2-40B4-BE49-F238E27FC236}">
                <a16:creationId xmlns:a16="http://schemas.microsoft.com/office/drawing/2014/main" id="{2AB56E38-85D0-4D7F-9A82-68F5E400B5B5}"/>
              </a:ext>
            </a:extLst>
          </p:cNvPr>
          <p:cNvCxnSpPr>
            <a:cxnSpLocks/>
          </p:cNvCxnSpPr>
          <p:nvPr/>
        </p:nvCxnSpPr>
        <p:spPr>
          <a:xfrm>
            <a:off x="5679928" y="2354261"/>
            <a:ext cx="0" cy="403596"/>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CA3AF22-806F-465E-84F5-43980A1BB6BC}"/>
              </a:ext>
            </a:extLst>
          </p:cNvPr>
          <p:cNvSpPr/>
          <p:nvPr/>
        </p:nvSpPr>
        <p:spPr>
          <a:xfrm>
            <a:off x="4781337" y="3151365"/>
            <a:ext cx="1065108" cy="375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None/>
              <a:defRPr/>
            </a:pPr>
            <a:endParaRPr lang="en-GB" sz="2100">
              <a:solidFill>
                <a:srgbClr val="FFFFFF"/>
              </a:solidFill>
              <a:latin typeface="Arial"/>
            </a:endParaRPr>
          </a:p>
        </p:txBody>
      </p:sp>
      <p:grpSp>
        <p:nvGrpSpPr>
          <p:cNvPr id="20" name="Group 19">
            <a:extLst>
              <a:ext uri="{FF2B5EF4-FFF2-40B4-BE49-F238E27FC236}">
                <a16:creationId xmlns:a16="http://schemas.microsoft.com/office/drawing/2014/main" id="{AFCE54CD-E39A-47E6-A07F-DF2C4849DA21}"/>
              </a:ext>
            </a:extLst>
          </p:cNvPr>
          <p:cNvGrpSpPr/>
          <p:nvPr/>
        </p:nvGrpSpPr>
        <p:grpSpPr>
          <a:xfrm>
            <a:off x="5442579" y="1963016"/>
            <a:ext cx="333746" cy="415498"/>
            <a:chOff x="5732775" y="1925341"/>
            <a:chExt cx="444994" cy="553996"/>
          </a:xfrm>
        </p:grpSpPr>
        <p:sp>
          <p:nvSpPr>
            <p:cNvPr id="19" name="TextBox 18">
              <a:extLst>
                <a:ext uri="{FF2B5EF4-FFF2-40B4-BE49-F238E27FC236}">
                  <a16:creationId xmlns:a16="http://schemas.microsoft.com/office/drawing/2014/main" id="{4A73AF81-39F5-4FAD-91E2-9E924EB9F850}"/>
                </a:ext>
              </a:extLst>
            </p:cNvPr>
            <p:cNvSpPr txBox="1"/>
            <p:nvPr/>
          </p:nvSpPr>
          <p:spPr>
            <a:xfrm>
              <a:off x="5732775" y="1925341"/>
              <a:ext cx="444994" cy="553996"/>
            </a:xfrm>
            <a:prstGeom prst="rect">
              <a:avLst/>
            </a:prstGeom>
            <a:noFill/>
          </p:spPr>
          <p:txBody>
            <a:bodyPr wrap="none" rtlCol="0">
              <a:spAutoFit/>
            </a:bodyPr>
            <a:lstStyle/>
            <a:p>
              <a:pPr defTabSz="685800">
                <a:buNone/>
                <a:defRPr/>
              </a:pPr>
              <a:r>
                <a:rPr lang="en-GB" sz="2100" dirty="0">
                  <a:solidFill>
                    <a:srgbClr val="000000"/>
                  </a:solidFill>
                  <a:latin typeface="Arial" panose="020B0604020202020204" pitchFamily="34" charset="0"/>
                </a:rPr>
                <a:t>2</a:t>
              </a:r>
            </a:p>
          </p:txBody>
        </p:sp>
      </p:grpSp>
      <p:pic>
        <p:nvPicPr>
          <p:cNvPr id="2225" name="Picture 177">
            <a:extLst>
              <a:ext uri="{FF2B5EF4-FFF2-40B4-BE49-F238E27FC236}">
                <a16:creationId xmlns:a16="http://schemas.microsoft.com/office/drawing/2014/main" id="{2A20C6A9-AAB2-4496-8AB4-A0134E09A94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695825" y="2298095"/>
            <a:ext cx="1333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1">
            <a:extLst>
              <a:ext uri="{FF2B5EF4-FFF2-40B4-BE49-F238E27FC236}">
                <a16:creationId xmlns:a16="http://schemas.microsoft.com/office/drawing/2014/main" id="{083B5FDD-10BE-4ADD-BDBF-9B90CB96813B}"/>
              </a:ext>
            </a:extLst>
          </p:cNvPr>
          <p:cNvGrpSpPr>
            <a:grpSpLocks noChangeAspect="1"/>
          </p:cNvGrpSpPr>
          <p:nvPr/>
        </p:nvGrpSpPr>
        <p:grpSpPr bwMode="auto">
          <a:xfrm>
            <a:off x="5657850" y="1983772"/>
            <a:ext cx="133350" cy="353616"/>
            <a:chOff x="3792" y="1376"/>
            <a:chExt cx="112" cy="297"/>
          </a:xfrm>
        </p:grpSpPr>
        <p:sp>
          <p:nvSpPr>
            <p:cNvPr id="5" name="AutoShape 180">
              <a:extLst>
                <a:ext uri="{FF2B5EF4-FFF2-40B4-BE49-F238E27FC236}">
                  <a16:creationId xmlns:a16="http://schemas.microsoft.com/office/drawing/2014/main" id="{1A9E1FBF-7C3D-422A-8811-8ACDCC57837E}"/>
                </a:ext>
              </a:extLst>
            </p:cNvPr>
            <p:cNvSpPr>
              <a:spLocks noChangeAspect="1" noChangeArrowheads="1" noTextEdit="1"/>
            </p:cNvSpPr>
            <p:nvPr/>
          </p:nvSpPr>
          <p:spPr bwMode="auto">
            <a:xfrm>
              <a:off x="3792" y="1376"/>
              <a:ext cx="11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None/>
                <a:defRPr/>
              </a:pPr>
              <a:endParaRPr lang="en-GB" sz="2100">
                <a:solidFill>
                  <a:srgbClr val="000000"/>
                </a:solidFill>
                <a:latin typeface="Arial" panose="020B0604020202020204" pitchFamily="34" charset="0"/>
              </a:endParaRPr>
            </a:p>
          </p:txBody>
        </p:sp>
        <p:sp>
          <p:nvSpPr>
            <p:cNvPr id="10" name="Line 182">
              <a:extLst>
                <a:ext uri="{FF2B5EF4-FFF2-40B4-BE49-F238E27FC236}">
                  <a16:creationId xmlns:a16="http://schemas.microsoft.com/office/drawing/2014/main" id="{1308519C-0999-44D8-BB2B-388B0F792BAA}"/>
                </a:ext>
              </a:extLst>
            </p:cNvPr>
            <p:cNvSpPr>
              <a:spLocks noChangeShapeType="1"/>
            </p:cNvSpPr>
            <p:nvPr/>
          </p:nvSpPr>
          <p:spPr bwMode="auto">
            <a:xfrm>
              <a:off x="3808" y="1524"/>
              <a:ext cx="74"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buNone/>
                <a:defRPr/>
              </a:pPr>
              <a:endParaRPr lang="en-GB" sz="2100">
                <a:solidFill>
                  <a:srgbClr val="000000"/>
                </a:solidFill>
                <a:latin typeface="Arial" panose="020B0604020202020204" pitchFamily="34" charset="0"/>
              </a:endParaRPr>
            </a:p>
          </p:txBody>
        </p:sp>
        <p:sp>
          <p:nvSpPr>
            <p:cNvPr id="12" name="Rectangle 183">
              <a:extLst>
                <a:ext uri="{FF2B5EF4-FFF2-40B4-BE49-F238E27FC236}">
                  <a16:creationId xmlns:a16="http://schemas.microsoft.com/office/drawing/2014/main" id="{E7EE6D7A-4F8D-40E2-8454-1350FB3860B7}"/>
                </a:ext>
              </a:extLst>
            </p:cNvPr>
            <p:cNvSpPr>
              <a:spLocks noChangeArrowheads="1"/>
            </p:cNvSpPr>
            <p:nvPr/>
          </p:nvSpPr>
          <p:spPr bwMode="auto">
            <a:xfrm>
              <a:off x="3818" y="138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None/>
                <a:defRPr/>
              </a:pPr>
              <a:r>
                <a:rPr lang="en-US" altLang="en-US" sz="1050" dirty="0">
                  <a:solidFill>
                    <a:srgbClr val="000000"/>
                  </a:solidFill>
                </a:rPr>
                <a:t>3</a:t>
              </a:r>
              <a:endParaRPr lang="en-US" altLang="en-US" sz="2100" dirty="0">
                <a:solidFill>
                  <a:srgbClr val="000000"/>
                </a:solidFill>
              </a:endParaRPr>
            </a:p>
          </p:txBody>
        </p:sp>
        <p:sp>
          <p:nvSpPr>
            <p:cNvPr id="14" name="Rectangle 184">
              <a:extLst>
                <a:ext uri="{FF2B5EF4-FFF2-40B4-BE49-F238E27FC236}">
                  <a16:creationId xmlns:a16="http://schemas.microsoft.com/office/drawing/2014/main" id="{99429940-E370-4F27-8E89-368FE4E06F6B}"/>
                </a:ext>
              </a:extLst>
            </p:cNvPr>
            <p:cNvSpPr>
              <a:spLocks noChangeArrowheads="1"/>
            </p:cNvSpPr>
            <p:nvPr/>
          </p:nvSpPr>
          <p:spPr bwMode="auto">
            <a:xfrm>
              <a:off x="3815" y="1537"/>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None/>
                <a:defRPr/>
              </a:pPr>
              <a:r>
                <a:rPr lang="en-US" altLang="en-US" sz="1050">
                  <a:solidFill>
                    <a:srgbClr val="000000"/>
                  </a:solidFill>
                </a:rPr>
                <a:t>4</a:t>
              </a:r>
              <a:endParaRPr lang="en-US" altLang="en-US" sz="2100">
                <a:solidFill>
                  <a:srgbClr val="000000"/>
                </a:solidFill>
              </a:endParaRPr>
            </a:p>
          </p:txBody>
        </p:sp>
      </p:grpSp>
      <p:sp>
        <p:nvSpPr>
          <p:cNvPr id="17" name="TextBox 16">
            <a:extLst>
              <a:ext uri="{FF2B5EF4-FFF2-40B4-BE49-F238E27FC236}">
                <a16:creationId xmlns:a16="http://schemas.microsoft.com/office/drawing/2014/main" id="{D2446593-1F0A-458D-9BE5-0C596D201296}"/>
              </a:ext>
            </a:extLst>
          </p:cNvPr>
          <p:cNvSpPr txBox="1"/>
          <p:nvPr/>
        </p:nvSpPr>
        <p:spPr>
          <a:xfrm>
            <a:off x="2990850" y="3065329"/>
            <a:ext cx="324128" cy="392415"/>
          </a:xfrm>
          <a:prstGeom prst="rect">
            <a:avLst/>
          </a:prstGeom>
          <a:noFill/>
        </p:spPr>
        <p:txBody>
          <a:bodyPr wrap="none" rtlCol="0">
            <a:spAutoFit/>
          </a:bodyPr>
          <a:lstStyle/>
          <a:p>
            <a:pPr defTabSz="685800">
              <a:buNone/>
              <a:defRPr/>
            </a:pPr>
            <a:r>
              <a:rPr lang="en-GB" sz="1950" dirty="0">
                <a:solidFill>
                  <a:srgbClr val="000000"/>
                </a:solidFill>
                <a:latin typeface="Arial" panose="020B0604020202020204" pitchFamily="34" charset="0"/>
              </a:rPr>
              <a:t>1</a:t>
            </a:r>
          </a:p>
        </p:txBody>
      </p:sp>
      <p:sp>
        <p:nvSpPr>
          <p:cNvPr id="16" name="Content Placeholder 2">
            <a:extLst>
              <a:ext uri="{FF2B5EF4-FFF2-40B4-BE49-F238E27FC236}">
                <a16:creationId xmlns:a16="http://schemas.microsoft.com/office/drawing/2014/main" id="{119C5143-A51F-4540-8B73-B2D93B69F08F}"/>
              </a:ext>
            </a:extLst>
          </p:cNvPr>
          <p:cNvSpPr txBox="1">
            <a:spLocks/>
          </p:cNvSpPr>
          <p:nvPr/>
        </p:nvSpPr>
        <p:spPr>
          <a:xfrm>
            <a:off x="462558" y="3610824"/>
            <a:ext cx="8218885" cy="99774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GB" sz="1500" dirty="0">
                <a:latin typeface="Arial"/>
              </a:rPr>
              <a:t>How many intervals between zero and 1?</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GB" sz="1500" dirty="0">
                <a:latin typeface="Arial"/>
              </a:rPr>
              <a:t>What fractional steps are there between each whole number?</a:t>
            </a:r>
          </a:p>
          <a:p>
            <a:pPr marL="192876" indent="-192876" defTabSz="685800">
              <a:lnSpc>
                <a:spcPct val="120000"/>
              </a:lnSpc>
              <a:spcBef>
                <a:spcPts val="450"/>
              </a:spcBef>
              <a:spcAft>
                <a:spcPts val="450"/>
              </a:spcAft>
              <a:buClr>
                <a:srgbClr val="00628C"/>
              </a:buClr>
              <a:buFont typeface="Arial" panose="020B0604020202020204" pitchFamily="34" charset="0"/>
              <a:buChar char="•"/>
              <a:defRPr/>
            </a:pPr>
            <a:r>
              <a:rPr lang="en-GB" sz="1500" dirty="0">
                <a:latin typeface="Arial"/>
              </a:rPr>
              <a:t>What fraction is marked by the arrow? Can you explain your thinking?</a:t>
            </a:r>
          </a:p>
          <a:p>
            <a:pPr marL="192876" indent="-192876" defTabSz="685800">
              <a:lnSpc>
                <a:spcPct val="120000"/>
              </a:lnSpc>
              <a:spcBef>
                <a:spcPts val="450"/>
              </a:spcBef>
              <a:spcAft>
                <a:spcPts val="450"/>
              </a:spcAft>
              <a:buClr>
                <a:srgbClr val="00628C"/>
              </a:buClr>
              <a:buFont typeface="Arial" panose="020B0604020202020204" pitchFamily="34" charset="0"/>
              <a:buChar char="•"/>
              <a:defRPr/>
            </a:pPr>
            <a:r>
              <a:rPr lang="en-GB" sz="1500" dirty="0">
                <a:latin typeface="Arial"/>
              </a:rPr>
              <a:t>Repeat by pointing to a different place on the line.</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endParaRPr lang="en-GB" sz="1500" dirty="0">
              <a:latin typeface="Arial"/>
            </a:endParaRPr>
          </a:p>
          <a:p>
            <a:pPr marL="0" indent="0" defTabSz="685800">
              <a:lnSpc>
                <a:spcPct val="120000"/>
              </a:lnSpc>
              <a:spcBef>
                <a:spcPts val="450"/>
              </a:spcBef>
              <a:spcAft>
                <a:spcPts val="450"/>
              </a:spcAft>
              <a:buClr>
                <a:srgbClr val="00628C"/>
              </a:buClr>
              <a:buNone/>
              <a:defRPr/>
            </a:pPr>
            <a:endParaRPr lang="en-GB" sz="1500" kern="0" dirty="0">
              <a:solidFill>
                <a:srgbClr val="000000"/>
              </a:solidFill>
              <a:latin typeface="Arial"/>
            </a:endParaRP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kern="0" dirty="0">
              <a:solidFill>
                <a:srgbClr val="000000"/>
              </a:solidFill>
              <a:latin typeface="Arial"/>
            </a:endParaRP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kern="0" dirty="0">
              <a:solidFill>
                <a:srgbClr val="000000"/>
              </a:solidFill>
              <a:latin typeface="Arial"/>
            </a:endParaRPr>
          </a:p>
        </p:txBody>
      </p:sp>
    </p:spTree>
    <p:custDataLst>
      <p:tags r:id="rId1"/>
    </p:custDataLst>
    <p:extLst>
      <p:ext uri="{BB962C8B-B14F-4D97-AF65-F5344CB8AC3E}">
        <p14:creationId xmlns:p14="http://schemas.microsoft.com/office/powerpoint/2010/main" val="1290640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2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94839-ED1A-4B75-BB60-96FF4766497F}"/>
              </a:ext>
            </a:extLst>
          </p:cNvPr>
          <p:cNvSpPr>
            <a:spLocks noGrp="1"/>
          </p:cNvSpPr>
          <p:nvPr>
            <p:ph type="title"/>
          </p:nvPr>
        </p:nvSpPr>
        <p:spPr/>
        <p:txBody>
          <a:bodyPr/>
          <a:lstStyle/>
          <a:p>
            <a:r>
              <a:rPr lang="en-GB" dirty="0"/>
              <a:t>Y4 independent learning</a:t>
            </a:r>
          </a:p>
        </p:txBody>
      </p:sp>
      <p:pic>
        <p:nvPicPr>
          <p:cNvPr id="4" name="Picture 3">
            <a:extLst>
              <a:ext uri="{FF2B5EF4-FFF2-40B4-BE49-F238E27FC236}">
                <a16:creationId xmlns:a16="http://schemas.microsoft.com/office/drawing/2014/main" id="{F103674B-8840-4AC3-8129-BCF4C60B826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9726" y="3192750"/>
            <a:ext cx="3835830" cy="472500"/>
          </a:xfrm>
          <a:prstGeom prst="rect">
            <a:avLst/>
          </a:prstGeom>
        </p:spPr>
      </p:pic>
      <p:pic>
        <p:nvPicPr>
          <p:cNvPr id="7" name="Picture 6">
            <a:extLst>
              <a:ext uri="{FF2B5EF4-FFF2-40B4-BE49-F238E27FC236}">
                <a16:creationId xmlns:a16="http://schemas.microsoft.com/office/drawing/2014/main" id="{582F1F0D-7E20-4915-B71A-5FC60DB0490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4998" y="2855223"/>
            <a:ext cx="5930585" cy="336670"/>
          </a:xfrm>
          <a:prstGeom prst="rect">
            <a:avLst/>
          </a:prstGeom>
        </p:spPr>
      </p:pic>
      <p:pic>
        <p:nvPicPr>
          <p:cNvPr id="11" name="Picture 10">
            <a:extLst>
              <a:ext uri="{FF2B5EF4-FFF2-40B4-BE49-F238E27FC236}">
                <a16:creationId xmlns:a16="http://schemas.microsoft.com/office/drawing/2014/main" id="{DC7D50FE-9F1F-4728-8716-FA8A08720DD8}"/>
              </a:ext>
            </a:extLst>
          </p:cNvPr>
          <p:cNvPicPr>
            <a:picLocks noChangeAspect="1"/>
          </p:cNvPicPr>
          <p:nvPr/>
        </p:nvPicPr>
        <p:blipFill rotWithShape="1">
          <a:blip r:embed="rId5">
            <a:extLst>
              <a:ext uri="{28A0092B-C50C-407E-A947-70E740481C1C}">
                <a14:useLocalDpi xmlns:a14="http://schemas.microsoft.com/office/drawing/2010/main" val="0"/>
              </a:ext>
            </a:extLst>
          </a:blip>
          <a:srcRect b="-438"/>
          <a:stretch/>
        </p:blipFill>
        <p:spPr>
          <a:xfrm>
            <a:off x="2149028" y="2075513"/>
            <a:ext cx="657225" cy="2706975"/>
          </a:xfrm>
          <a:prstGeom prst="rect">
            <a:avLst/>
          </a:prstGeom>
        </p:spPr>
      </p:pic>
      <p:pic>
        <p:nvPicPr>
          <p:cNvPr id="10" name="Picture 9">
            <a:extLst>
              <a:ext uri="{FF2B5EF4-FFF2-40B4-BE49-F238E27FC236}">
                <a16:creationId xmlns:a16="http://schemas.microsoft.com/office/drawing/2014/main" id="{A14F60B4-F3F0-4F59-9579-6F34E3A48F2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656235" y="2004075"/>
            <a:ext cx="371475" cy="2706975"/>
          </a:xfrm>
          <a:prstGeom prst="rect">
            <a:avLst/>
          </a:prstGeom>
        </p:spPr>
      </p:pic>
      <p:pic>
        <p:nvPicPr>
          <p:cNvPr id="15" name="Picture 14">
            <a:extLst>
              <a:ext uri="{FF2B5EF4-FFF2-40B4-BE49-F238E27FC236}">
                <a16:creationId xmlns:a16="http://schemas.microsoft.com/office/drawing/2014/main" id="{E13F286C-EC51-41BF-B497-70A276C00D2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91691" y="3111356"/>
            <a:ext cx="3835831" cy="692438"/>
          </a:xfrm>
          <a:prstGeom prst="rect">
            <a:avLst/>
          </a:prstGeom>
        </p:spPr>
      </p:pic>
      <p:pic>
        <p:nvPicPr>
          <p:cNvPr id="14" name="Picture 13">
            <a:extLst>
              <a:ext uri="{FF2B5EF4-FFF2-40B4-BE49-F238E27FC236}">
                <a16:creationId xmlns:a16="http://schemas.microsoft.com/office/drawing/2014/main" id="{6AF0E509-8ECE-403B-8BE5-204EBD85268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073385" y="3437142"/>
            <a:ext cx="2939143" cy="427205"/>
          </a:xfrm>
          <a:prstGeom prst="rect">
            <a:avLst/>
          </a:prstGeom>
        </p:spPr>
      </p:pic>
      <p:sp>
        <p:nvSpPr>
          <p:cNvPr id="6" name="Content Placeholder 2">
            <a:extLst>
              <a:ext uri="{FF2B5EF4-FFF2-40B4-BE49-F238E27FC236}">
                <a16:creationId xmlns:a16="http://schemas.microsoft.com/office/drawing/2014/main" id="{DE8E8A6D-C9A9-47EC-8914-8BAC29AF038F}"/>
              </a:ext>
            </a:extLst>
          </p:cNvPr>
          <p:cNvSpPr txBox="1">
            <a:spLocks/>
          </p:cNvSpPr>
          <p:nvPr/>
        </p:nvSpPr>
        <p:spPr>
          <a:xfrm>
            <a:off x="4711529" y="2326111"/>
            <a:ext cx="4042792" cy="307647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GB" sz="1500" dirty="0">
                <a:latin typeface="Arial"/>
              </a:rPr>
              <a:t>How many intervals between each whole number?</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GB" sz="1500" dirty="0">
                <a:latin typeface="Arial"/>
              </a:rPr>
              <a:t>What fractional steps are there between each whole number?</a:t>
            </a:r>
          </a:p>
          <a:p>
            <a:pPr marL="192876" indent="-192876" defTabSz="685800">
              <a:lnSpc>
                <a:spcPct val="120000"/>
              </a:lnSpc>
              <a:spcBef>
                <a:spcPts val="450"/>
              </a:spcBef>
              <a:spcAft>
                <a:spcPts val="450"/>
              </a:spcAft>
              <a:buClr>
                <a:srgbClr val="00628C"/>
              </a:buClr>
              <a:buFont typeface="Arial" panose="020B0604020202020204" pitchFamily="34" charset="0"/>
              <a:buChar char="•"/>
              <a:defRPr/>
            </a:pPr>
            <a:r>
              <a:rPr lang="en-GB" sz="1500" dirty="0">
                <a:latin typeface="Arial"/>
              </a:rPr>
              <a:t>Can you label each interval correctly?</a:t>
            </a: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dirty="0">
              <a:latin typeface="Arial"/>
            </a:endParaRPr>
          </a:p>
          <a:p>
            <a:pPr marL="192876" indent="-192876" defTabSz="685800">
              <a:lnSpc>
                <a:spcPct val="120000"/>
              </a:lnSpc>
              <a:spcBef>
                <a:spcPts val="450"/>
              </a:spcBef>
              <a:spcAft>
                <a:spcPts val="450"/>
              </a:spcAft>
              <a:buClr>
                <a:srgbClr val="585858"/>
              </a:buClr>
              <a:buFont typeface="Arial" panose="020B0604020202020204" pitchFamily="34" charset="0"/>
              <a:buChar char="•"/>
              <a:defRPr/>
            </a:pPr>
            <a:endParaRPr lang="en-GB" sz="1500" dirty="0">
              <a:latin typeface="Arial"/>
            </a:endParaRP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dirty="0">
              <a:latin typeface="Arial"/>
            </a:endParaRPr>
          </a:p>
          <a:p>
            <a:pPr marL="0" indent="0" defTabSz="685800">
              <a:lnSpc>
                <a:spcPct val="120000"/>
              </a:lnSpc>
              <a:spcBef>
                <a:spcPts val="450"/>
              </a:spcBef>
              <a:spcAft>
                <a:spcPts val="450"/>
              </a:spcAft>
              <a:buClr>
                <a:srgbClr val="00628C"/>
              </a:buClr>
              <a:buNone/>
              <a:defRPr/>
            </a:pPr>
            <a:endParaRPr lang="en-GB" sz="1500" kern="0" dirty="0">
              <a:solidFill>
                <a:srgbClr val="000000"/>
              </a:solidFill>
              <a:latin typeface="Arial"/>
            </a:endParaRP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kern="0" dirty="0">
              <a:solidFill>
                <a:srgbClr val="000000"/>
              </a:solidFill>
              <a:latin typeface="Arial"/>
            </a:endParaRP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kern="0" dirty="0">
              <a:solidFill>
                <a:srgbClr val="000000"/>
              </a:solidFill>
              <a:latin typeface="Arial"/>
            </a:endParaRPr>
          </a:p>
        </p:txBody>
      </p:sp>
    </p:spTree>
    <p:extLst>
      <p:ext uri="{BB962C8B-B14F-4D97-AF65-F5344CB8AC3E}">
        <p14:creationId xmlns:p14="http://schemas.microsoft.com/office/powerpoint/2010/main" val="3555486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FF296-B6F9-4632-B51C-C48ACEB56E76}"/>
              </a:ext>
            </a:extLst>
          </p:cNvPr>
          <p:cNvSpPr>
            <a:spLocks noGrp="1"/>
          </p:cNvSpPr>
          <p:nvPr>
            <p:ph idx="1"/>
          </p:nvPr>
        </p:nvSpPr>
        <p:spPr>
          <a:xfrm>
            <a:off x="257548" y="125294"/>
            <a:ext cx="3866229" cy="5620971"/>
          </a:xfrm>
        </p:spPr>
        <p:txBody>
          <a:bodyPr>
            <a:normAutofit fontScale="85000" lnSpcReduction="10000"/>
          </a:bodyPr>
          <a:lstStyle/>
          <a:p>
            <a:pPr marL="0" indent="0">
              <a:buNone/>
            </a:pPr>
            <a:r>
              <a:rPr lang="en-GB" dirty="0"/>
              <a:t>Write a reflection sentence.</a:t>
            </a:r>
          </a:p>
          <a:p>
            <a:pPr marL="0" indent="0">
              <a:buNone/>
            </a:pPr>
            <a:r>
              <a:rPr lang="en-GB" dirty="0">
                <a:solidFill>
                  <a:srgbClr val="7030A0"/>
                </a:solidFill>
              </a:rPr>
              <a:t>Reflection:</a:t>
            </a:r>
          </a:p>
          <a:p>
            <a:pPr marL="0" indent="0">
              <a:buNone/>
            </a:pPr>
            <a:r>
              <a:rPr lang="en-GB" dirty="0">
                <a:solidFill>
                  <a:srgbClr val="7030A0"/>
                </a:solidFill>
              </a:rPr>
              <a:t>I felt I was successful using…</a:t>
            </a:r>
          </a:p>
          <a:p>
            <a:pPr marL="0" indent="0">
              <a:buNone/>
            </a:pPr>
            <a:r>
              <a:rPr lang="en-GB" dirty="0">
                <a:solidFill>
                  <a:srgbClr val="7030A0"/>
                </a:solidFill>
              </a:rPr>
              <a:t>I found it difficult using…</a:t>
            </a:r>
          </a:p>
          <a:p>
            <a:pPr marL="0" indent="0">
              <a:buNone/>
            </a:pPr>
            <a:r>
              <a:rPr lang="en-GB" dirty="0">
                <a:solidFill>
                  <a:srgbClr val="7030A0"/>
                </a:solidFill>
              </a:rPr>
              <a:t>Today, it really helped me to use…</a:t>
            </a:r>
          </a:p>
          <a:p>
            <a:pPr marL="0" indent="0">
              <a:buNone/>
            </a:pPr>
            <a:r>
              <a:rPr lang="en-GB" dirty="0">
                <a:solidFill>
                  <a:srgbClr val="7030A0"/>
                </a:solidFill>
              </a:rPr>
              <a:t>I really understood ____ this lesson…</a:t>
            </a:r>
          </a:p>
          <a:p>
            <a:pPr marL="0" indent="0">
              <a:buNone/>
            </a:pPr>
            <a:r>
              <a:rPr lang="en-GB" dirty="0">
                <a:solidFill>
                  <a:srgbClr val="7030A0"/>
                </a:solidFill>
              </a:rPr>
              <a:t>I struggled to understand ___ this lesson…</a:t>
            </a:r>
          </a:p>
          <a:p>
            <a:pPr marL="0" indent="0">
              <a:buNone/>
            </a:pPr>
            <a:r>
              <a:rPr lang="en-GB" dirty="0"/>
              <a:t>Make sure there is a ‘zone of learning’ on the LI.</a:t>
            </a:r>
          </a:p>
          <a:p>
            <a:pPr marL="0" indent="0">
              <a:buNone/>
            </a:pPr>
            <a:r>
              <a:rPr lang="en-GB" dirty="0"/>
              <a:t>(</a:t>
            </a:r>
            <a:r>
              <a:rPr lang="en-GB" dirty="0">
                <a:solidFill>
                  <a:srgbClr val="7030A0"/>
                </a:solidFill>
              </a:rPr>
              <a:t>Growth</a:t>
            </a:r>
            <a:r>
              <a:rPr lang="en-GB" dirty="0"/>
              <a:t>/</a:t>
            </a:r>
            <a:r>
              <a:rPr lang="en-GB" dirty="0">
                <a:solidFill>
                  <a:srgbClr val="0070C0"/>
                </a:solidFill>
              </a:rPr>
              <a:t>Learning</a:t>
            </a:r>
            <a:r>
              <a:rPr lang="en-GB" dirty="0"/>
              <a:t>/</a:t>
            </a:r>
            <a:r>
              <a:rPr lang="en-GB" dirty="0">
                <a:solidFill>
                  <a:srgbClr val="FF0000"/>
                </a:solidFill>
              </a:rPr>
              <a:t>Panic</a:t>
            </a:r>
            <a:r>
              <a:rPr lang="en-GB" dirty="0"/>
              <a:t>/</a:t>
            </a:r>
          </a:p>
          <a:p>
            <a:pPr marL="0" indent="0">
              <a:buNone/>
            </a:pPr>
            <a:r>
              <a:rPr lang="en-GB" dirty="0">
                <a:solidFill>
                  <a:srgbClr val="00B050"/>
                </a:solidFill>
              </a:rPr>
              <a:t>Comfort</a:t>
            </a:r>
            <a:r>
              <a:rPr lang="en-GB" dirty="0"/>
              <a:t>)</a:t>
            </a:r>
          </a:p>
          <a:p>
            <a:pPr marL="0" indent="0">
              <a:buNone/>
            </a:pPr>
            <a:endParaRPr lang="en-GB" b="1" dirty="0">
              <a:solidFill>
                <a:srgbClr val="7030A0"/>
              </a:solidFill>
            </a:endParaRPr>
          </a:p>
        </p:txBody>
      </p:sp>
      <p:sp>
        <p:nvSpPr>
          <p:cNvPr id="2" name="Rectangle 1"/>
          <p:cNvSpPr/>
          <p:nvPr/>
        </p:nvSpPr>
        <p:spPr>
          <a:xfrm>
            <a:off x="169985" y="140678"/>
            <a:ext cx="4153005" cy="3859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a:solidFill>
                <a:prstClr val="white"/>
              </a:solidFill>
            </a:endParaRPr>
          </a:p>
        </p:txBody>
      </p:sp>
      <p:sp>
        <p:nvSpPr>
          <p:cNvPr id="12" name="Rectangle 11"/>
          <p:cNvSpPr/>
          <p:nvPr/>
        </p:nvSpPr>
        <p:spPr>
          <a:xfrm>
            <a:off x="169985" y="4061142"/>
            <a:ext cx="4000500" cy="21355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845" y="78156"/>
            <a:ext cx="4674011" cy="666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82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EFC383-507E-4F6E-AC7E-ED39D2F31FD8}"/>
              </a:ext>
            </a:extLst>
          </p:cNvPr>
          <p:cNvSpPr txBox="1"/>
          <p:nvPr/>
        </p:nvSpPr>
        <p:spPr>
          <a:xfrm>
            <a:off x="241213" y="456166"/>
            <a:ext cx="8661575" cy="1224951"/>
          </a:xfrm>
          <a:prstGeom prst="rect">
            <a:avLst/>
          </a:prstGeom>
          <a:noFill/>
        </p:spPr>
        <p:txBody>
          <a:bodyPr wrap="square" rtlCol="0">
            <a:spAutoFit/>
          </a:bodyPr>
          <a:lstStyle/>
          <a:p>
            <a:pPr>
              <a:buNone/>
            </a:pPr>
            <a:r>
              <a:rPr lang="en-GB" sz="1600" dirty="0">
                <a:latin typeface="XCCW Joined 1a" panose="03050602040000000000" pitchFamily="66" charset="0"/>
              </a:rPr>
              <a:t>Write a reflection sentence. Here are some examples. </a:t>
            </a:r>
          </a:p>
          <a:p>
            <a:pPr>
              <a:buNone/>
            </a:pPr>
            <a:endParaRPr lang="en-GB" sz="1600" dirty="0">
              <a:latin typeface="XCCW Joined 1a" panose="03050602040000000000" pitchFamily="66" charset="0"/>
            </a:endParaRPr>
          </a:p>
          <a:p>
            <a:pPr>
              <a:buNone/>
            </a:pPr>
            <a:r>
              <a:rPr lang="en-GB" sz="1600" u="sng" dirty="0">
                <a:latin typeface="XCCW Joined 1a" panose="03050602040000000000" pitchFamily="66" charset="0"/>
              </a:rPr>
              <a:t>Reflection</a:t>
            </a:r>
          </a:p>
          <a:p>
            <a:pPr>
              <a:buNone/>
            </a:pPr>
            <a:endParaRPr lang="en-GB" sz="1600" dirty="0">
              <a:latin typeface="XCCW Joined 1a" panose="03050602040000000000" pitchFamily="66" charset="0"/>
            </a:endParaRPr>
          </a:p>
        </p:txBody>
      </p:sp>
      <p:sp>
        <p:nvSpPr>
          <p:cNvPr id="3" name="TextBox 2">
            <a:extLst>
              <a:ext uri="{FF2B5EF4-FFF2-40B4-BE49-F238E27FC236}">
                <a16:creationId xmlns:a16="http://schemas.microsoft.com/office/drawing/2014/main" id="{CE0A6ECA-A487-491D-A11F-5C45FDA6E206}"/>
              </a:ext>
            </a:extLst>
          </p:cNvPr>
          <p:cNvSpPr txBox="1"/>
          <p:nvPr/>
        </p:nvSpPr>
        <p:spPr>
          <a:xfrm>
            <a:off x="241212" y="1435584"/>
            <a:ext cx="8661575" cy="3850285"/>
          </a:xfrm>
          <a:prstGeom prst="rect">
            <a:avLst/>
          </a:prstGeom>
          <a:noFill/>
          <a:ln w="57150">
            <a:solidFill>
              <a:srgbClr val="00B050"/>
            </a:solidFill>
          </a:ln>
        </p:spPr>
        <p:txBody>
          <a:bodyPr wrap="square" rtlCol="0">
            <a:spAutoFit/>
          </a:bodyPr>
          <a:lstStyle/>
          <a:p>
            <a:pPr>
              <a:lnSpc>
                <a:spcPct val="150000"/>
              </a:lnSpc>
            </a:pPr>
            <a:r>
              <a:rPr lang="en-GB" sz="1800" dirty="0">
                <a:latin typeface="XCCW Joined 1a" panose="03050602040000000000" pitchFamily="66" charset="0"/>
              </a:rPr>
              <a:t>I felt I was successful using …..</a:t>
            </a:r>
          </a:p>
          <a:p>
            <a:pPr>
              <a:lnSpc>
                <a:spcPct val="150000"/>
              </a:lnSpc>
            </a:pPr>
            <a:r>
              <a:rPr lang="en-GB" sz="1800" dirty="0">
                <a:latin typeface="XCCW Joined 1a" panose="03050602040000000000" pitchFamily="66" charset="0"/>
              </a:rPr>
              <a:t>I found it difficult using ….</a:t>
            </a:r>
          </a:p>
          <a:p>
            <a:pPr>
              <a:lnSpc>
                <a:spcPct val="150000"/>
              </a:lnSpc>
            </a:pPr>
            <a:r>
              <a:rPr lang="en-GB" sz="1800" dirty="0">
                <a:latin typeface="XCCW Joined 1a" panose="03050602040000000000" pitchFamily="66" charset="0"/>
              </a:rPr>
              <a:t>An effective strategy I used today was ….</a:t>
            </a:r>
          </a:p>
          <a:p>
            <a:pPr>
              <a:lnSpc>
                <a:spcPct val="150000"/>
              </a:lnSpc>
            </a:pPr>
            <a:r>
              <a:rPr lang="en-GB" sz="1800" dirty="0">
                <a:latin typeface="XCCW Joined 1a" panose="03050602040000000000" pitchFamily="66" charset="0"/>
              </a:rPr>
              <a:t>Today, it really helped me to use ….</a:t>
            </a:r>
          </a:p>
          <a:p>
            <a:pPr>
              <a:lnSpc>
                <a:spcPct val="150000"/>
              </a:lnSpc>
            </a:pPr>
            <a:r>
              <a:rPr lang="en-GB" sz="1800" dirty="0">
                <a:latin typeface="XCCW Joined 1a" panose="03050602040000000000" pitchFamily="66" charset="0"/>
              </a:rPr>
              <a:t>Perhaps it would have been easier if I had used/asked ….</a:t>
            </a:r>
          </a:p>
          <a:p>
            <a:pPr>
              <a:lnSpc>
                <a:spcPct val="150000"/>
              </a:lnSpc>
            </a:pPr>
            <a:r>
              <a:rPr lang="en-GB" sz="1800" dirty="0">
                <a:latin typeface="XCCW Joined 1a" panose="03050602040000000000" pitchFamily="66" charset="0"/>
              </a:rPr>
              <a:t>I asked for help with question 2 because … </a:t>
            </a:r>
          </a:p>
          <a:p>
            <a:pPr>
              <a:lnSpc>
                <a:spcPct val="150000"/>
              </a:lnSpc>
            </a:pPr>
            <a:r>
              <a:rPr lang="en-GB" sz="1800" dirty="0">
                <a:latin typeface="XCCW Joined 1a" panose="03050602040000000000" pitchFamily="66" charset="0"/>
              </a:rPr>
              <a:t>A top tip for (adding fractions) is …..</a:t>
            </a:r>
          </a:p>
          <a:p>
            <a:endParaRPr lang="en-GB" dirty="0"/>
          </a:p>
        </p:txBody>
      </p:sp>
    </p:spTree>
    <p:extLst>
      <p:ext uri="{BB962C8B-B14F-4D97-AF65-F5344CB8AC3E}">
        <p14:creationId xmlns:p14="http://schemas.microsoft.com/office/powerpoint/2010/main" val="196658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stretch>
            <a:fillRect/>
          </a:stretch>
        </p:blipFill>
        <p:spPr>
          <a:xfrm>
            <a:off x="1978819" y="1581150"/>
            <a:ext cx="5149965" cy="419100"/>
          </a:xfrm>
          <a:prstGeom prst="rect">
            <a:avLst/>
          </a:prstGeom>
        </p:spPr>
      </p:pic>
      <p:pic>
        <p:nvPicPr>
          <p:cNvPr id="4" name="Picture 3">
            <a:extLst>
              <a:ext uri="{FF2B5EF4-FFF2-40B4-BE49-F238E27FC236}">
                <a16:creationId xmlns:a16="http://schemas.microsoft.com/office/drawing/2014/main" id="{D4404DDC-5460-4DB0-BF90-322762B05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143025" y="1659091"/>
            <a:ext cx="242781" cy="345204"/>
          </a:xfrm>
          <a:prstGeom prst="rect">
            <a:avLst/>
          </a:prstGeom>
        </p:spPr>
      </p:pic>
      <p:sp>
        <p:nvSpPr>
          <p:cNvPr id="2" name="Text Placeholder 1"/>
          <p:cNvSpPr>
            <a:spLocks noGrp="1"/>
          </p:cNvSpPr>
          <p:nvPr>
            <p:ph type="body" sz="quarter" idx="11"/>
          </p:nvPr>
        </p:nvSpPr>
        <p:spPr/>
        <p:txBody>
          <a:bodyPr/>
          <a:lstStyle/>
          <a:p>
            <a:r>
              <a:rPr lang="en-US" dirty="0">
                <a:solidFill>
                  <a:srgbClr val="3875A1"/>
                </a:solidFill>
              </a:rPr>
              <a:t>In focus task</a:t>
            </a:r>
          </a:p>
        </p:txBody>
      </p:sp>
      <p:pic>
        <p:nvPicPr>
          <p:cNvPr id="8" name="Picture 7">
            <a:extLst>
              <a:ext uri="{FF2B5EF4-FFF2-40B4-BE49-F238E27FC236}">
                <a16:creationId xmlns:a16="http://schemas.microsoft.com/office/drawing/2014/main" id="{DBCC87BC-819A-445F-9D3F-75C00B8681D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295104" y="2637050"/>
            <a:ext cx="3095921" cy="1583901"/>
          </a:xfrm>
          <a:prstGeom prst="rect">
            <a:avLst/>
          </a:prstGeom>
        </p:spPr>
      </p:pic>
      <p:sp>
        <p:nvSpPr>
          <p:cNvPr id="13" name="Rectangle 12">
            <a:extLst>
              <a:ext uri="{FF2B5EF4-FFF2-40B4-BE49-F238E27FC236}">
                <a16:creationId xmlns:a16="http://schemas.microsoft.com/office/drawing/2014/main" id="{470D0020-FB48-4FD9-ABF0-655362F0EDE7}"/>
              </a:ext>
            </a:extLst>
          </p:cNvPr>
          <p:cNvSpPr/>
          <p:nvPr/>
        </p:nvSpPr>
        <p:spPr>
          <a:xfrm>
            <a:off x="5136119" y="1863090"/>
            <a:ext cx="180975" cy="84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16" name="Picture 15">
            <a:extLst>
              <a:ext uri="{FF2B5EF4-FFF2-40B4-BE49-F238E27FC236}">
                <a16:creationId xmlns:a16="http://schemas.microsoft.com/office/drawing/2014/main" id="{7FF7EBD5-B8FA-4781-AADA-AD4898B42BB9}"/>
              </a:ext>
            </a:extLst>
          </p:cNvPr>
          <p:cNvPicPr>
            <a:picLocks noChangeAspect="1"/>
          </p:cNvPicPr>
          <p:nvPr/>
        </p:nvPicPr>
        <p:blipFill rotWithShape="1">
          <a:blip r:embed="rId6">
            <a:extLst>
              <a:ext uri="{28A0092B-C50C-407E-A947-70E740481C1C}">
                <a14:useLocalDpi xmlns:a14="http://schemas.microsoft.com/office/drawing/2010/main" val="0"/>
              </a:ext>
            </a:extLst>
          </a:blip>
          <a:srcRect t="-43075"/>
          <a:stretch/>
        </p:blipFill>
        <p:spPr>
          <a:xfrm>
            <a:off x="4756650" y="2245062"/>
            <a:ext cx="853576" cy="1290074"/>
          </a:xfrm>
          <a:prstGeom prst="rect">
            <a:avLst/>
          </a:prstGeom>
        </p:spPr>
      </p:pic>
      <p:pic>
        <p:nvPicPr>
          <p:cNvPr id="20" name="Picture 19">
            <a:extLst>
              <a:ext uri="{FF2B5EF4-FFF2-40B4-BE49-F238E27FC236}">
                <a16:creationId xmlns:a16="http://schemas.microsoft.com/office/drawing/2014/main" id="{572C7091-520F-4E99-8B2C-F439408CC87D}"/>
              </a:ext>
            </a:extLst>
          </p:cNvPr>
          <p:cNvPicPr>
            <a:picLocks noChangeAspect="1"/>
          </p:cNvPicPr>
          <p:nvPr/>
        </p:nvPicPr>
        <p:blipFill rotWithShape="1">
          <a:blip r:embed="rId7">
            <a:extLst>
              <a:ext uri="{28A0092B-C50C-407E-A947-70E740481C1C}">
                <a14:useLocalDpi xmlns:a14="http://schemas.microsoft.com/office/drawing/2010/main" val="0"/>
              </a:ext>
            </a:extLst>
          </a:blip>
          <a:srcRect b="-11406"/>
          <a:stretch/>
        </p:blipFill>
        <p:spPr>
          <a:xfrm>
            <a:off x="4756650" y="2633472"/>
            <a:ext cx="1670005" cy="1772522"/>
          </a:xfrm>
          <a:prstGeom prst="rect">
            <a:avLst/>
          </a:prstGeom>
        </p:spPr>
      </p:pic>
      <p:pic>
        <p:nvPicPr>
          <p:cNvPr id="38" name="Picture 37">
            <a:extLst>
              <a:ext uri="{FF2B5EF4-FFF2-40B4-BE49-F238E27FC236}">
                <a16:creationId xmlns:a16="http://schemas.microsoft.com/office/drawing/2014/main" id="{820EFA00-34D0-4175-9393-FA48E7FD198B}"/>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128783" y="2595419"/>
            <a:ext cx="285750" cy="294680"/>
          </a:xfrm>
          <a:prstGeom prst="rect">
            <a:avLst/>
          </a:prstGeom>
        </p:spPr>
      </p:pic>
      <p:pic>
        <p:nvPicPr>
          <p:cNvPr id="40" name="Image 39"/>
          <p:cNvPicPr>
            <a:picLocks noChangeAspect="1"/>
          </p:cNvPicPr>
          <p:nvPr/>
        </p:nvPicPr>
        <p:blipFill>
          <a:blip r:embed="rId9" cstate="print"/>
          <a:stretch>
            <a:fillRect/>
          </a:stretch>
        </p:blipFill>
        <p:spPr>
          <a:xfrm>
            <a:off x="4150519" y="4648200"/>
            <a:ext cx="190500" cy="542925"/>
          </a:xfrm>
          <a:prstGeom prst="rect">
            <a:avLst/>
          </a:prstGeom>
        </p:spPr>
      </p:pic>
      <p:pic>
        <p:nvPicPr>
          <p:cNvPr id="41" name="Picture 40">
            <a:extLst>
              <a:ext uri="{FF2B5EF4-FFF2-40B4-BE49-F238E27FC236}">
                <a16:creationId xmlns:a16="http://schemas.microsoft.com/office/drawing/2014/main" id="{4D7576A0-47CA-4715-BDBF-DC118597208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rot="10800000">
            <a:off x="4446698" y="4693132"/>
            <a:ext cx="295848" cy="415865"/>
          </a:xfrm>
          <a:prstGeom prst="rect">
            <a:avLst/>
          </a:prstGeom>
        </p:spPr>
      </p:pic>
      <p:pic>
        <p:nvPicPr>
          <p:cNvPr id="42" name="Image 41"/>
          <p:cNvPicPr>
            <a:picLocks noChangeAspect="1"/>
          </p:cNvPicPr>
          <p:nvPr/>
        </p:nvPicPr>
        <p:blipFill>
          <a:blip r:embed="rId11" cstate="print"/>
          <a:stretch>
            <a:fillRect/>
          </a:stretch>
        </p:blipFill>
        <p:spPr>
          <a:xfrm>
            <a:off x="4808935" y="4649391"/>
            <a:ext cx="171450" cy="542925"/>
          </a:xfrm>
          <a:prstGeom prst="rect">
            <a:avLst/>
          </a:prstGeom>
        </p:spPr>
      </p:pic>
    </p:spTree>
    <p:extLst>
      <p:ext uri="{BB962C8B-B14F-4D97-AF65-F5344CB8AC3E}">
        <p14:creationId xmlns:p14="http://schemas.microsoft.com/office/powerpoint/2010/main" val="3914610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
                                        </p:tgtEl>
                                      </p:cBhvr>
                                      <p:by x="198000" y="198000"/>
                                    </p:animScale>
                                  </p:childTnLst>
                                </p:cTn>
                              </p:par>
                              <p:par>
                                <p:cTn id="7" presetID="42" presetClass="path" presetSubtype="0" accel="50000" decel="50000" fill="hold" nodeType="withEffect">
                                  <p:stCondLst>
                                    <p:cond delay="0"/>
                                  </p:stCondLst>
                                  <p:childTnLst>
                                    <p:animMotion origin="layout" path="M 2.25514E-17 1.11111E-6 L 0.05664 0.04722 " pathEditMode="relative" rAng="0" ptsTypes="AA">
                                      <p:cBhvr>
                                        <p:cTn id="8" dur="2000" fill="hold"/>
                                        <p:tgtEl>
                                          <p:spTgt spid="16"/>
                                        </p:tgtEl>
                                        <p:attrNameLst>
                                          <p:attrName>ppt_x</p:attrName>
                                          <p:attrName>ppt_y</p:attrName>
                                        </p:attrNameLst>
                                      </p:cBhvr>
                                      <p:rCtr x="2826" y="2361"/>
                                    </p:animMotion>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3875A1"/>
                </a:solidFill>
              </a:rPr>
              <a:t>New learning</a:t>
            </a:r>
          </a:p>
        </p:txBody>
      </p:sp>
      <p:sp>
        <p:nvSpPr>
          <p:cNvPr id="13" name="Rectangle 12">
            <a:extLst>
              <a:ext uri="{FF2B5EF4-FFF2-40B4-BE49-F238E27FC236}">
                <a16:creationId xmlns:a16="http://schemas.microsoft.com/office/drawing/2014/main" id="{470D0020-FB48-4FD9-ABF0-655362F0EDE7}"/>
              </a:ext>
            </a:extLst>
          </p:cNvPr>
          <p:cNvSpPr/>
          <p:nvPr/>
        </p:nvSpPr>
        <p:spPr>
          <a:xfrm>
            <a:off x="5140881" y="1863090"/>
            <a:ext cx="180975" cy="84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40" name="Image 39"/>
          <p:cNvPicPr>
            <a:picLocks noChangeAspect="1"/>
          </p:cNvPicPr>
          <p:nvPr/>
        </p:nvPicPr>
        <p:blipFill>
          <a:blip r:embed="rId3" cstate="print"/>
          <a:stretch>
            <a:fillRect/>
          </a:stretch>
        </p:blipFill>
        <p:spPr>
          <a:xfrm>
            <a:off x="4150519" y="4648200"/>
            <a:ext cx="190500" cy="542925"/>
          </a:xfrm>
          <a:prstGeom prst="rect">
            <a:avLst/>
          </a:prstGeom>
        </p:spPr>
      </p:pic>
      <p:pic>
        <p:nvPicPr>
          <p:cNvPr id="41" name="Picture 40">
            <a:extLst>
              <a:ext uri="{FF2B5EF4-FFF2-40B4-BE49-F238E27FC236}">
                <a16:creationId xmlns:a16="http://schemas.microsoft.com/office/drawing/2014/main" id="{4D7576A0-47CA-4715-BDBF-DC118597208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0800000">
            <a:off x="4446698" y="4693132"/>
            <a:ext cx="295848" cy="415865"/>
          </a:xfrm>
          <a:prstGeom prst="rect">
            <a:avLst/>
          </a:prstGeom>
        </p:spPr>
      </p:pic>
      <p:pic>
        <p:nvPicPr>
          <p:cNvPr id="42" name="Image 41"/>
          <p:cNvPicPr>
            <a:picLocks noChangeAspect="1"/>
          </p:cNvPicPr>
          <p:nvPr/>
        </p:nvPicPr>
        <p:blipFill>
          <a:blip r:embed="rId5" cstate="print"/>
          <a:stretch>
            <a:fillRect/>
          </a:stretch>
        </p:blipFill>
        <p:spPr>
          <a:xfrm>
            <a:off x="4808935" y="4649391"/>
            <a:ext cx="171450" cy="542925"/>
          </a:xfrm>
          <a:prstGeom prst="rect">
            <a:avLst/>
          </a:prstGeom>
        </p:spPr>
      </p:pic>
      <p:pic>
        <p:nvPicPr>
          <p:cNvPr id="4" name="Picture 3">
            <a:extLst>
              <a:ext uri="{FF2B5EF4-FFF2-40B4-BE49-F238E27FC236}">
                <a16:creationId xmlns:a16="http://schemas.microsoft.com/office/drawing/2014/main" id="{3B65C636-13C2-4945-8158-21E3538DCC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6708" y="2915498"/>
            <a:ext cx="5930585" cy="1027004"/>
          </a:xfrm>
          <a:prstGeom prst="rect">
            <a:avLst/>
          </a:prstGeom>
        </p:spPr>
      </p:pic>
      <p:pic>
        <p:nvPicPr>
          <p:cNvPr id="19" name="Picture 18">
            <a:extLst>
              <a:ext uri="{FF2B5EF4-FFF2-40B4-BE49-F238E27FC236}">
                <a16:creationId xmlns:a16="http://schemas.microsoft.com/office/drawing/2014/main" id="{65F0A1B5-FEDD-4A23-8700-6396792A276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128783" y="2595419"/>
            <a:ext cx="285750" cy="294680"/>
          </a:xfrm>
          <a:prstGeom prst="rect">
            <a:avLst/>
          </a:prstGeom>
        </p:spPr>
      </p:pic>
      <p:pic>
        <p:nvPicPr>
          <p:cNvPr id="17" name="Image 16"/>
          <p:cNvPicPr>
            <a:picLocks noChangeAspect="1"/>
          </p:cNvPicPr>
          <p:nvPr/>
        </p:nvPicPr>
        <p:blipFill>
          <a:blip r:embed="rId8" cstate="print"/>
          <a:stretch>
            <a:fillRect/>
          </a:stretch>
        </p:blipFill>
        <p:spPr>
          <a:xfrm>
            <a:off x="1857375" y="1581150"/>
            <a:ext cx="4962525" cy="419100"/>
          </a:xfrm>
          <a:prstGeom prst="rect">
            <a:avLst/>
          </a:prstGeom>
        </p:spPr>
      </p:pic>
      <p:sp>
        <p:nvSpPr>
          <p:cNvPr id="3" name="TextBox 2">
            <a:extLst>
              <a:ext uri="{FF2B5EF4-FFF2-40B4-BE49-F238E27FC236}">
                <a16:creationId xmlns:a16="http://schemas.microsoft.com/office/drawing/2014/main" id="{6888196D-7421-40D6-A370-CAB3E81592A7}"/>
              </a:ext>
            </a:extLst>
          </p:cNvPr>
          <p:cNvSpPr txBox="1"/>
          <p:nvPr/>
        </p:nvSpPr>
        <p:spPr bwMode="auto">
          <a:xfrm>
            <a:off x="407324" y="4648200"/>
            <a:ext cx="363751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When we compare fractions, the whole has to be__________</a:t>
            </a:r>
          </a:p>
        </p:txBody>
      </p:sp>
    </p:spTree>
    <p:extLst>
      <p:ext uri="{BB962C8B-B14F-4D97-AF65-F5344CB8AC3E}">
        <p14:creationId xmlns:p14="http://schemas.microsoft.com/office/powerpoint/2010/main" val="4261850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stretch>
            <a:fillRect/>
          </a:stretch>
        </p:blipFill>
        <p:spPr>
          <a:xfrm>
            <a:off x="1807369" y="1577579"/>
            <a:ext cx="5026819" cy="419100"/>
          </a:xfrm>
          <a:prstGeom prst="rect">
            <a:avLst/>
          </a:prstGeom>
        </p:spPr>
      </p:pic>
      <p:sp>
        <p:nvSpPr>
          <p:cNvPr id="2" name="Text Placeholder 1"/>
          <p:cNvSpPr>
            <a:spLocks noGrp="1"/>
          </p:cNvSpPr>
          <p:nvPr>
            <p:ph type="body" sz="quarter" idx="11"/>
          </p:nvPr>
        </p:nvSpPr>
        <p:spPr/>
        <p:txBody>
          <a:bodyPr/>
          <a:lstStyle/>
          <a:p>
            <a:r>
              <a:rPr lang="en-US" dirty="0">
                <a:solidFill>
                  <a:srgbClr val="3875A1"/>
                </a:solidFill>
              </a:rPr>
              <a:t>New Learning</a:t>
            </a:r>
          </a:p>
        </p:txBody>
      </p:sp>
      <p:pic>
        <p:nvPicPr>
          <p:cNvPr id="4" name="Picture 3">
            <a:extLst>
              <a:ext uri="{FF2B5EF4-FFF2-40B4-BE49-F238E27FC236}">
                <a16:creationId xmlns:a16="http://schemas.microsoft.com/office/drawing/2014/main" id="{3B65C636-13C2-4945-8158-21E3538DC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549" y="2915498"/>
            <a:ext cx="4784903" cy="1027004"/>
          </a:xfrm>
          <a:prstGeom prst="rect">
            <a:avLst/>
          </a:prstGeom>
        </p:spPr>
      </p:pic>
      <p:pic>
        <p:nvPicPr>
          <p:cNvPr id="15" name="Image 14"/>
          <p:cNvPicPr>
            <a:picLocks noChangeAspect="1"/>
          </p:cNvPicPr>
          <p:nvPr/>
        </p:nvPicPr>
        <p:blipFill>
          <a:blip r:embed="rId5" cstate="print"/>
          <a:stretch>
            <a:fillRect/>
          </a:stretch>
        </p:blipFill>
        <p:spPr>
          <a:xfrm>
            <a:off x="4150519" y="4648200"/>
            <a:ext cx="190500" cy="542925"/>
          </a:xfrm>
          <a:prstGeom prst="rect">
            <a:avLst/>
          </a:prstGeom>
        </p:spPr>
      </p:pic>
      <p:pic>
        <p:nvPicPr>
          <p:cNvPr id="19" name="Picture 18">
            <a:extLst>
              <a:ext uri="{FF2B5EF4-FFF2-40B4-BE49-F238E27FC236}">
                <a16:creationId xmlns:a16="http://schemas.microsoft.com/office/drawing/2014/main" id="{149266EE-EA67-4B05-A97F-8848928EB97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0800000">
            <a:off x="4446698" y="4693132"/>
            <a:ext cx="295848" cy="415865"/>
          </a:xfrm>
          <a:prstGeom prst="rect">
            <a:avLst/>
          </a:prstGeom>
        </p:spPr>
      </p:pic>
      <p:pic>
        <p:nvPicPr>
          <p:cNvPr id="21" name="Image 20"/>
          <p:cNvPicPr>
            <a:picLocks noChangeAspect="1"/>
          </p:cNvPicPr>
          <p:nvPr/>
        </p:nvPicPr>
        <p:blipFill>
          <a:blip r:embed="rId7" cstate="print"/>
          <a:stretch>
            <a:fillRect/>
          </a:stretch>
        </p:blipFill>
        <p:spPr>
          <a:xfrm>
            <a:off x="4808935" y="4649391"/>
            <a:ext cx="171450" cy="542925"/>
          </a:xfrm>
          <a:prstGeom prst="rect">
            <a:avLst/>
          </a:prstGeom>
        </p:spPr>
      </p:pic>
      <p:pic>
        <p:nvPicPr>
          <p:cNvPr id="10" name="Picture 9">
            <a:extLst>
              <a:ext uri="{FF2B5EF4-FFF2-40B4-BE49-F238E27FC236}">
                <a16:creationId xmlns:a16="http://schemas.microsoft.com/office/drawing/2014/main" id="{BC5ADA6A-B3BA-42D2-A161-2D377FAC59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4660" y="1602033"/>
            <a:ext cx="242781" cy="345204"/>
          </a:xfrm>
          <a:prstGeom prst="rect">
            <a:avLst/>
          </a:prstGeom>
        </p:spPr>
      </p:pic>
      <p:sp>
        <p:nvSpPr>
          <p:cNvPr id="11" name="TextBox 10">
            <a:extLst>
              <a:ext uri="{FF2B5EF4-FFF2-40B4-BE49-F238E27FC236}">
                <a16:creationId xmlns:a16="http://schemas.microsoft.com/office/drawing/2014/main" id="{F3267A62-A66F-4FD5-820F-3CA399D68297}"/>
              </a:ext>
            </a:extLst>
          </p:cNvPr>
          <p:cNvSpPr txBox="1"/>
          <p:nvPr/>
        </p:nvSpPr>
        <p:spPr bwMode="auto">
          <a:xfrm>
            <a:off x="153922" y="5280421"/>
            <a:ext cx="45886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marL="457200" indent="-457200">
              <a:buClr>
                <a:srgbClr val="82CBDD"/>
              </a:buClr>
            </a:pPr>
            <a:r>
              <a:rPr lang="en-GB" b="1" dirty="0">
                <a:latin typeface="Myriad Pro Semibold" charset="0"/>
                <a:ea typeface="Myriad Pro Semibold" charset="0"/>
                <a:cs typeface="Myriad Pro Semibold" charset="0"/>
              </a:rPr>
              <a:t>When we compare fractions, the whole has to be__________</a:t>
            </a:r>
          </a:p>
        </p:txBody>
      </p:sp>
    </p:spTree>
    <p:extLst>
      <p:ext uri="{BB962C8B-B14F-4D97-AF65-F5344CB8AC3E}">
        <p14:creationId xmlns:p14="http://schemas.microsoft.com/office/powerpoint/2010/main" val="3163388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FB99D5E0-EB36-4271-814F-E4F760A0B883}"/>
              </a:ext>
            </a:extLst>
          </p:cNvPr>
          <p:cNvSpPr txBox="1">
            <a:spLocks/>
          </p:cNvSpPr>
          <p:nvPr/>
        </p:nvSpPr>
        <p:spPr>
          <a:xfrm>
            <a:off x="0" y="856392"/>
            <a:ext cx="9144000" cy="472500"/>
          </a:xfrm>
          <a:prstGeom prst="rect">
            <a:avLst/>
          </a:prstGeom>
          <a:solidFill>
            <a:srgbClr val="82CBDD"/>
          </a:solidFill>
        </p:spPr>
        <p:txBody>
          <a:bodyPr vert="horz" lIns="135000" tIns="34290" rIns="135000" bIns="3429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rgbClr val="3875A1"/>
                </a:solidFill>
              </a:rPr>
              <a:t>Year 3 Independent work, Year </a:t>
            </a:r>
            <a:r>
              <a:rPr lang="en-US" sz="2100">
                <a:solidFill>
                  <a:srgbClr val="3875A1"/>
                </a:solidFill>
              </a:rPr>
              <a:t>4 stay on carpet</a:t>
            </a:r>
            <a:endParaRPr lang="en-US" sz="2100" dirty="0">
              <a:solidFill>
                <a:srgbClr val="3875A1"/>
              </a:solidFill>
            </a:endParaRPr>
          </a:p>
        </p:txBody>
      </p:sp>
      <p:sp>
        <p:nvSpPr>
          <p:cNvPr id="33" name="Rectangle 32">
            <a:extLst>
              <a:ext uri="{FF2B5EF4-FFF2-40B4-BE49-F238E27FC236}">
                <a16:creationId xmlns:a16="http://schemas.microsoft.com/office/drawing/2014/main" id="{070ED0E5-353E-42BB-8A03-65D60BD117BB}"/>
              </a:ext>
            </a:extLst>
          </p:cNvPr>
          <p:cNvSpPr/>
          <p:nvPr/>
        </p:nvSpPr>
        <p:spPr>
          <a:xfrm>
            <a:off x="1736326" y="2235995"/>
            <a:ext cx="1901408" cy="2131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sp>
        <p:nvSpPr>
          <p:cNvPr id="2" name="Text Placeholder 1"/>
          <p:cNvSpPr>
            <a:spLocks noGrp="1"/>
          </p:cNvSpPr>
          <p:nvPr>
            <p:ph type="body" sz="quarter" idx="11"/>
          </p:nvPr>
        </p:nvSpPr>
        <p:spPr>
          <a:xfrm>
            <a:off x="-249381" y="49156"/>
            <a:ext cx="9143999" cy="472500"/>
          </a:xfrm>
          <a:solidFill>
            <a:srgbClr val="82CBDD">
              <a:alpha val="0"/>
            </a:srgbClr>
          </a:solidFill>
        </p:spPr>
        <p:txBody>
          <a:bodyPr/>
          <a:lstStyle/>
          <a:p>
            <a:endParaRPr lang="en-US" dirty="0">
              <a:solidFill>
                <a:srgbClr val="3875A1"/>
              </a:solidFill>
            </a:endParaRPr>
          </a:p>
        </p:txBody>
      </p:sp>
      <p:pic>
        <p:nvPicPr>
          <p:cNvPr id="4" name="Picture 3">
            <a:extLst>
              <a:ext uri="{FF2B5EF4-FFF2-40B4-BE49-F238E27FC236}">
                <a16:creationId xmlns:a16="http://schemas.microsoft.com/office/drawing/2014/main" id="{28D820E8-2887-4FFA-B037-2CFDDA193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590041"/>
            <a:ext cx="5930585" cy="1677922"/>
          </a:xfrm>
          <a:prstGeom prst="rect">
            <a:avLst/>
          </a:prstGeom>
        </p:spPr>
      </p:pic>
      <p:pic>
        <p:nvPicPr>
          <p:cNvPr id="13" name="Picture 12">
            <a:extLst>
              <a:ext uri="{FF2B5EF4-FFF2-40B4-BE49-F238E27FC236}">
                <a16:creationId xmlns:a16="http://schemas.microsoft.com/office/drawing/2014/main" id="{1F23A2B3-9D82-4286-964F-CB0B1707456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45444" y="3789403"/>
            <a:ext cx="171450" cy="280036"/>
          </a:xfrm>
          <a:prstGeom prst="rect">
            <a:avLst/>
          </a:prstGeom>
        </p:spPr>
      </p:pic>
      <p:pic>
        <p:nvPicPr>
          <p:cNvPr id="15" name="Picture 14">
            <a:extLst>
              <a:ext uri="{FF2B5EF4-FFF2-40B4-BE49-F238E27FC236}">
                <a16:creationId xmlns:a16="http://schemas.microsoft.com/office/drawing/2014/main" id="{EBAFCBC4-E01A-4982-B326-4AB47CFE748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43658" y="2857500"/>
            <a:ext cx="171450" cy="223599"/>
          </a:xfrm>
          <a:prstGeom prst="rect">
            <a:avLst/>
          </a:prstGeom>
        </p:spPr>
      </p:pic>
      <p:sp>
        <p:nvSpPr>
          <p:cNvPr id="11" name="Rectangle 10">
            <a:extLst>
              <a:ext uri="{FF2B5EF4-FFF2-40B4-BE49-F238E27FC236}">
                <a16:creationId xmlns:a16="http://schemas.microsoft.com/office/drawing/2014/main" id="{49E197B7-D275-475C-B029-2E27C03A7386}"/>
              </a:ext>
            </a:extLst>
          </p:cNvPr>
          <p:cNvSpPr/>
          <p:nvPr/>
        </p:nvSpPr>
        <p:spPr>
          <a:xfrm>
            <a:off x="5407025" y="3787368"/>
            <a:ext cx="217727" cy="280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19" name="Picture 18">
            <a:extLst>
              <a:ext uri="{FF2B5EF4-FFF2-40B4-BE49-F238E27FC236}">
                <a16:creationId xmlns:a16="http://schemas.microsoft.com/office/drawing/2014/main" id="{44A08B0F-1DAA-4EFA-8BB8-CD203E7A057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407025" y="3787368"/>
            <a:ext cx="171451" cy="280036"/>
          </a:xfrm>
          <a:prstGeom prst="rect">
            <a:avLst/>
          </a:prstGeom>
        </p:spPr>
      </p:pic>
      <p:sp>
        <p:nvSpPr>
          <p:cNvPr id="10" name="Rectangle 9">
            <a:extLst>
              <a:ext uri="{FF2B5EF4-FFF2-40B4-BE49-F238E27FC236}">
                <a16:creationId xmlns:a16="http://schemas.microsoft.com/office/drawing/2014/main" id="{BCA77FEC-B53C-4D4B-9865-420B322BC990}"/>
              </a:ext>
            </a:extLst>
          </p:cNvPr>
          <p:cNvSpPr/>
          <p:nvPr/>
        </p:nvSpPr>
        <p:spPr>
          <a:xfrm>
            <a:off x="5357812" y="2838450"/>
            <a:ext cx="266939"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20" name="Picture 19">
            <a:extLst>
              <a:ext uri="{FF2B5EF4-FFF2-40B4-BE49-F238E27FC236}">
                <a16:creationId xmlns:a16="http://schemas.microsoft.com/office/drawing/2014/main" id="{57DEA933-FA80-4E8F-AFE4-F8674A2B4C2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428894" y="2800352"/>
            <a:ext cx="149582" cy="279374"/>
          </a:xfrm>
          <a:prstGeom prst="rect">
            <a:avLst/>
          </a:prstGeom>
        </p:spPr>
      </p:pic>
      <p:pic>
        <p:nvPicPr>
          <p:cNvPr id="25" name="Picture 24">
            <a:extLst>
              <a:ext uri="{FF2B5EF4-FFF2-40B4-BE49-F238E27FC236}">
                <a16:creationId xmlns:a16="http://schemas.microsoft.com/office/drawing/2014/main" id="{0F5E6E73-C5A6-430A-8EAF-563792924C5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266780" y="3794510"/>
            <a:ext cx="217728" cy="309563"/>
          </a:xfrm>
          <a:prstGeom prst="rect">
            <a:avLst/>
          </a:prstGeom>
        </p:spPr>
      </p:pic>
      <p:pic>
        <p:nvPicPr>
          <p:cNvPr id="26" name="Picture 25">
            <a:extLst>
              <a:ext uri="{FF2B5EF4-FFF2-40B4-BE49-F238E27FC236}">
                <a16:creationId xmlns:a16="http://schemas.microsoft.com/office/drawing/2014/main" id="{C79B4914-C665-4FCA-BC15-61DC4E9E5C0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267456" y="2838449"/>
            <a:ext cx="214671" cy="314325"/>
          </a:xfrm>
          <a:prstGeom prst="rect">
            <a:avLst/>
          </a:prstGeom>
        </p:spPr>
      </p:pic>
      <p:pic>
        <p:nvPicPr>
          <p:cNvPr id="8" name="Picture 7">
            <a:extLst>
              <a:ext uri="{FF2B5EF4-FFF2-40B4-BE49-F238E27FC236}">
                <a16:creationId xmlns:a16="http://schemas.microsoft.com/office/drawing/2014/main" id="{AE328A63-44B1-46FF-9975-54406E234B50}"/>
              </a:ext>
            </a:extLst>
          </p:cNvPr>
          <p:cNvPicPr>
            <a:picLocks noChangeAspect="1"/>
          </p:cNvPicPr>
          <p:nvPr/>
        </p:nvPicPr>
        <p:blipFill rotWithShape="1">
          <a:blip r:embed="rId10">
            <a:duotone>
              <a:schemeClr val="accent1">
                <a:shade val="45000"/>
                <a:satMod val="135000"/>
              </a:schemeClr>
              <a:prstClr val="white"/>
            </a:duotone>
            <a:extLst>
              <a:ext uri="{BEBA8EAE-BF5A-486C-A8C5-ECC9F3942E4B}">
                <a14:imgProps xmlns:a14="http://schemas.microsoft.com/office/drawing/2010/main">
                  <a14:imgLayer r:embed="rId11">
                    <a14:imgEffect>
                      <a14:colorTemperature colorTemp="881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074"/>
          <a:stretch/>
        </p:blipFill>
        <p:spPr>
          <a:xfrm>
            <a:off x="1584842" y="2583585"/>
            <a:ext cx="2058471" cy="1677922"/>
          </a:xfrm>
          <a:prstGeom prst="rect">
            <a:avLst/>
          </a:prstGeom>
          <a:noFill/>
        </p:spPr>
      </p:pic>
      <p:sp>
        <p:nvSpPr>
          <p:cNvPr id="27" name="Rectangle 26">
            <a:extLst>
              <a:ext uri="{FF2B5EF4-FFF2-40B4-BE49-F238E27FC236}">
                <a16:creationId xmlns:a16="http://schemas.microsoft.com/office/drawing/2014/main" id="{BCAE6BED-AF3E-4F30-A786-C626BC4C630A}"/>
              </a:ext>
            </a:extLst>
          </p:cNvPr>
          <p:cNvSpPr/>
          <p:nvPr/>
        </p:nvSpPr>
        <p:spPr>
          <a:xfrm>
            <a:off x="3643311" y="2455069"/>
            <a:ext cx="1841087" cy="194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pic>
        <p:nvPicPr>
          <p:cNvPr id="18" name="Picture 17">
            <a:extLst>
              <a:ext uri="{FF2B5EF4-FFF2-40B4-BE49-F238E27FC236}">
                <a16:creationId xmlns:a16="http://schemas.microsoft.com/office/drawing/2014/main" id="{B2328DCE-3F1F-49C7-9342-445F6736CE49}"/>
              </a:ext>
            </a:extLst>
          </p:cNvPr>
          <p:cNvPicPr>
            <a:picLocks noChangeAspect="1"/>
          </p:cNvPicPr>
          <p:nvPr/>
        </p:nvPicPr>
        <p:blipFill rotWithShape="1">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598664" y="2587566"/>
            <a:ext cx="1918098" cy="1677922"/>
          </a:xfrm>
          <a:prstGeom prst="rect">
            <a:avLst/>
          </a:prstGeom>
        </p:spPr>
      </p:pic>
      <p:sp>
        <p:nvSpPr>
          <p:cNvPr id="3" name="Rectangle 2">
            <a:extLst>
              <a:ext uri="{FF2B5EF4-FFF2-40B4-BE49-F238E27FC236}">
                <a16:creationId xmlns:a16="http://schemas.microsoft.com/office/drawing/2014/main" id="{6B8E786B-692B-4D14-811E-5F16696B70B9}"/>
              </a:ext>
            </a:extLst>
          </p:cNvPr>
          <p:cNvSpPr/>
          <p:nvPr/>
        </p:nvSpPr>
        <p:spPr>
          <a:xfrm>
            <a:off x="5478819" y="2419350"/>
            <a:ext cx="2369781" cy="194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24" name="Picture 23">
            <a:extLst>
              <a:ext uri="{FF2B5EF4-FFF2-40B4-BE49-F238E27FC236}">
                <a16:creationId xmlns:a16="http://schemas.microsoft.com/office/drawing/2014/main" id="{EF4EEA8F-F657-411E-BC66-720E9B3E48F7}"/>
              </a:ext>
            </a:extLst>
          </p:cNvPr>
          <p:cNvPicPr>
            <a:picLocks noChangeAspect="1"/>
          </p:cNvPicPr>
          <p:nvPr/>
        </p:nvPicPr>
        <p:blipFill rotWithShape="1">
          <a:blip r:embed="rId13">
            <a:duotone>
              <a:schemeClr val="accent1">
                <a:shade val="45000"/>
                <a:satMod val="135000"/>
              </a:schemeClr>
              <a:prstClr val="white"/>
            </a:duotone>
            <a:extLst>
              <a:ext uri="{28A0092B-C50C-407E-A947-70E740481C1C}">
                <a14:useLocalDpi xmlns:a14="http://schemas.microsoft.com/office/drawing/2010/main" val="0"/>
              </a:ext>
            </a:extLst>
          </a:blip>
          <a:srcRect r="-4850"/>
          <a:stretch/>
        </p:blipFill>
        <p:spPr>
          <a:xfrm>
            <a:off x="5469295" y="2589352"/>
            <a:ext cx="2156342" cy="1677922"/>
          </a:xfrm>
          <a:prstGeom prst="rect">
            <a:avLst/>
          </a:prstGeom>
        </p:spPr>
      </p:pic>
      <p:pic>
        <p:nvPicPr>
          <p:cNvPr id="28" name="Picture 27">
            <a:extLst>
              <a:ext uri="{FF2B5EF4-FFF2-40B4-BE49-F238E27FC236}">
                <a16:creationId xmlns:a16="http://schemas.microsoft.com/office/drawing/2014/main" id="{F5C282FC-3C61-40CC-8E48-A17E2018CB8D}"/>
              </a:ext>
            </a:extLst>
          </p:cNvPr>
          <p:cNvPicPr>
            <a:picLocks noChangeAspect="1"/>
          </p:cNvPicPr>
          <p:nvPr/>
        </p:nvPicPr>
        <p:blipFill rotWithShape="1">
          <a:blip r:embed="rId1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427108" y="3777852"/>
            <a:ext cx="214154" cy="381001"/>
          </a:xfrm>
          <a:prstGeom prst="rect">
            <a:avLst/>
          </a:prstGeom>
        </p:spPr>
      </p:pic>
      <p:pic>
        <p:nvPicPr>
          <p:cNvPr id="30" name="Picture 29">
            <a:extLst>
              <a:ext uri="{FF2B5EF4-FFF2-40B4-BE49-F238E27FC236}">
                <a16:creationId xmlns:a16="http://schemas.microsoft.com/office/drawing/2014/main" id="{7DA2EB06-7D80-4D92-AD39-D1DEF4552401}"/>
              </a:ext>
            </a:extLst>
          </p:cNvPr>
          <p:cNvPicPr>
            <a:picLocks noChangeAspect="1"/>
          </p:cNvPicPr>
          <p:nvPr/>
        </p:nvPicPr>
        <p:blipFill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colorTemperature colorTemp="881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559419" y="2805711"/>
            <a:ext cx="109853" cy="352422"/>
          </a:xfrm>
          <a:prstGeom prst="rect">
            <a:avLst/>
          </a:prstGeom>
          <a:noFill/>
        </p:spPr>
      </p:pic>
      <p:pic>
        <p:nvPicPr>
          <p:cNvPr id="32" name="Picture 31">
            <a:extLst>
              <a:ext uri="{FF2B5EF4-FFF2-40B4-BE49-F238E27FC236}">
                <a16:creationId xmlns:a16="http://schemas.microsoft.com/office/drawing/2014/main" id="{AFD58499-75A2-4021-BDB7-D4C782372A1E}"/>
              </a:ext>
            </a:extLst>
          </p:cNvPr>
          <p:cNvPicPr>
            <a:picLocks noChangeAspect="1"/>
          </p:cNvPicPr>
          <p:nvPr/>
        </p:nvPicPr>
        <p:blipFill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colorTemperature colorTemp="881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563106" y="3796296"/>
            <a:ext cx="171450" cy="309563"/>
          </a:xfrm>
          <a:prstGeom prst="rect">
            <a:avLst/>
          </a:prstGeom>
          <a:noFill/>
        </p:spPr>
      </p:pic>
      <p:pic>
        <p:nvPicPr>
          <p:cNvPr id="34" name="Picture 33">
            <a:extLst>
              <a:ext uri="{FF2B5EF4-FFF2-40B4-BE49-F238E27FC236}">
                <a16:creationId xmlns:a16="http://schemas.microsoft.com/office/drawing/2014/main" id="{E29B4B39-ED77-407A-ADE8-44430AA3A540}"/>
              </a:ext>
            </a:extLst>
          </p:cNvPr>
          <p:cNvPicPr>
            <a:picLocks noChangeAspect="1"/>
          </p:cNvPicPr>
          <p:nvPr/>
        </p:nvPicPr>
        <p:blipFill rotWithShape="1">
          <a:blip r:embed="rId19">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368966" y="2838450"/>
            <a:ext cx="109853" cy="314326"/>
          </a:xfrm>
          <a:prstGeom prst="rect">
            <a:avLst/>
          </a:prstGeom>
        </p:spPr>
      </p:pic>
      <p:pic>
        <p:nvPicPr>
          <p:cNvPr id="36" name="Picture 35">
            <a:extLst>
              <a:ext uri="{FF2B5EF4-FFF2-40B4-BE49-F238E27FC236}">
                <a16:creationId xmlns:a16="http://schemas.microsoft.com/office/drawing/2014/main" id="{00DF54C2-50D1-4251-ABCC-D8129242C358}"/>
              </a:ext>
            </a:extLst>
          </p:cNvPr>
          <p:cNvPicPr>
            <a:picLocks noChangeAspect="1"/>
          </p:cNvPicPr>
          <p:nvPr/>
        </p:nvPicPr>
        <p:blipFill rotWithShape="1">
          <a:blip r:embed="rId19">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376923" y="3783553"/>
            <a:ext cx="109853" cy="314326"/>
          </a:xfrm>
          <a:prstGeom prst="rect">
            <a:avLst/>
          </a:prstGeom>
        </p:spPr>
      </p:pic>
      <p:pic>
        <p:nvPicPr>
          <p:cNvPr id="37" name="Picture 36">
            <a:extLst>
              <a:ext uri="{FF2B5EF4-FFF2-40B4-BE49-F238E27FC236}">
                <a16:creationId xmlns:a16="http://schemas.microsoft.com/office/drawing/2014/main" id="{5BDEFF8A-C3F3-42C6-8EAD-2A88830AA3F8}"/>
              </a:ext>
            </a:extLst>
          </p:cNvPr>
          <p:cNvPicPr>
            <a:picLocks noChangeAspect="1"/>
          </p:cNvPicPr>
          <p:nvPr/>
        </p:nvPicPr>
        <p:blipFill rotWithShape="1">
          <a:blip r:embed="rId20">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432467" y="2798570"/>
            <a:ext cx="197564" cy="408296"/>
          </a:xfrm>
          <a:prstGeom prst="rect">
            <a:avLst/>
          </a:prstGeom>
        </p:spPr>
      </p:pic>
      <p:sp>
        <p:nvSpPr>
          <p:cNvPr id="5" name="TextBox 4">
            <a:extLst>
              <a:ext uri="{FF2B5EF4-FFF2-40B4-BE49-F238E27FC236}">
                <a16:creationId xmlns:a16="http://schemas.microsoft.com/office/drawing/2014/main" id="{9122CB1A-863F-4E67-B12F-CF4116E0B095}"/>
              </a:ext>
            </a:extLst>
          </p:cNvPr>
          <p:cNvSpPr txBox="1"/>
          <p:nvPr/>
        </p:nvSpPr>
        <p:spPr bwMode="auto">
          <a:xfrm>
            <a:off x="465513" y="4738255"/>
            <a:ext cx="761445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000" b="1" dirty="0">
                <a:latin typeface="Myriad Pro Semibold" charset="0"/>
                <a:ea typeface="Myriad Pro Semibold" charset="0"/>
                <a:cs typeface="Myriad Pro Semibold" charset="0"/>
              </a:rPr>
              <a:t>Tell me a number between two and three.</a:t>
            </a:r>
          </a:p>
          <a:p>
            <a:pPr marL="457200" indent="-457200">
              <a:buClr>
                <a:srgbClr val="82CBDD"/>
              </a:buClr>
            </a:pPr>
            <a:r>
              <a:rPr lang="en-GB" sz="2000" b="1" dirty="0">
                <a:latin typeface="Myriad Pro Semibold" charset="0"/>
                <a:ea typeface="Myriad Pro Semibold" charset="0"/>
                <a:cs typeface="Myriad Pro Semibold" charset="0"/>
              </a:rPr>
              <a:t>Tell me a number very close to three.</a:t>
            </a:r>
          </a:p>
          <a:p>
            <a:pPr marL="457200" indent="-457200">
              <a:buClr>
                <a:srgbClr val="82CBDD"/>
              </a:buClr>
            </a:pPr>
            <a:r>
              <a:rPr lang="en-GB" sz="2000" b="1" dirty="0">
                <a:latin typeface="Myriad Pro Semibold" charset="0"/>
                <a:ea typeface="Myriad Pro Semibold" charset="0"/>
                <a:cs typeface="Myriad Pro Semibold" charset="0"/>
              </a:rPr>
              <a:t>Tell me a number even closer to three than the previous number.</a:t>
            </a:r>
          </a:p>
        </p:txBody>
      </p:sp>
    </p:spTree>
    <p:extLst>
      <p:ext uri="{BB962C8B-B14F-4D97-AF65-F5344CB8AC3E}">
        <p14:creationId xmlns:p14="http://schemas.microsoft.com/office/powerpoint/2010/main" val="1825007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0"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1"/>
                                        </p:tgtEl>
                                      </p:cBhvr>
                                    </p:animEffect>
                                    <p:set>
                                      <p:cBhvr>
                                        <p:cTn id="96" dur="1" fill="hold">
                                          <p:stCondLst>
                                            <p:cond delay="499"/>
                                          </p:stCondLst>
                                        </p:cTn>
                                        <p:tgtEl>
                                          <p:spTgt spid="1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par>
                                <p:cTn id="104" presetID="10" presetClass="entr" presetSubtype="0" fill="hold"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par>
                                <p:cTn id="107" presetID="10" presetClass="entr" presetSubtype="0" fill="hold"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10" presetClass="entr" presetSubtype="0" fill="hold" nodeType="with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500"/>
                                        <p:tgtEl>
                                          <p:spTgt spid="10"/>
                                        </p:tgtEl>
                                      </p:cBhvr>
                                    </p:animEffect>
                                  </p:childTnLst>
                                </p:cTn>
                              </p:par>
                              <p:par>
                                <p:cTn id="116" presetID="10" presetClass="entr" presetSubtype="0" fill="hold" grpId="2" nodeType="with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fade">
                                      <p:cBhvr>
                                        <p:cTn id="118" dur="500"/>
                                        <p:tgtEl>
                                          <p:spTgt spid="11"/>
                                        </p:tgtEl>
                                      </p:cBhvr>
                                    </p:animEffect>
                                  </p:childTnLst>
                                </p:cTn>
                              </p:par>
                              <p:par>
                                <p:cTn id="119" presetID="10" presetClass="entr" presetSubtype="0" fill="hold"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500"/>
                                        <p:tgtEl>
                                          <p:spTgt spid="28"/>
                                        </p:tgtEl>
                                      </p:cBhvr>
                                    </p:animEffect>
                                  </p:childTnLst>
                                </p:cTn>
                              </p:par>
                              <p:par>
                                <p:cTn id="122" presetID="10" presetClass="entr" presetSubtype="0" fill="hold" nodeType="with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fade">
                                      <p:cBhvr>
                                        <p:cTn id="124" dur="500"/>
                                        <p:tgtEl>
                                          <p:spTgt spid="34"/>
                                        </p:tgtEl>
                                      </p:cBhvr>
                                    </p:animEffect>
                                  </p:childTnLst>
                                </p:cTn>
                              </p:par>
                              <p:par>
                                <p:cTn id="125" presetID="10" presetClass="entr" presetSubtype="0" fill="hold"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500"/>
                                        <p:tgtEl>
                                          <p:spTgt spid="3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500"/>
                                        <p:tgtEl>
                                          <p:spTgt spid="3"/>
                                        </p:tgtEl>
                                      </p:cBhvr>
                                    </p:animEffect>
                                  </p:childTnLst>
                                </p:cTn>
                              </p:par>
                              <p:par>
                                <p:cTn id="131" presetID="10" presetClass="entr" presetSubtype="0" fill="hold" nodeType="with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11" grpId="0" animBg="1"/>
      <p:bldP spid="11" grpId="1" animBg="1"/>
      <p:bldP spid="11" grpId="2" animBg="1"/>
      <p:bldP spid="10" grpId="0" animBg="1"/>
      <p:bldP spid="10" grpId="1" animBg="1"/>
      <p:bldP spid="10" grpId="2" animBg="1"/>
      <p:bldP spid="27" grpId="0" animBg="1"/>
      <p:bldP spid="27" grpId="1"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16A00B66-CD35-4F21-86E7-C3CAEBFBB678}"/>
              </a:ext>
            </a:extLst>
          </p:cNvPr>
          <p:cNvSpPr txBox="1">
            <a:spLocks/>
          </p:cNvSpPr>
          <p:nvPr/>
        </p:nvSpPr>
        <p:spPr>
          <a:xfrm>
            <a:off x="0" y="856392"/>
            <a:ext cx="9144000" cy="472500"/>
          </a:xfrm>
          <a:prstGeom prst="rect">
            <a:avLst/>
          </a:prstGeom>
          <a:solidFill>
            <a:srgbClr val="82CBDD"/>
          </a:solidFill>
        </p:spPr>
        <p:txBody>
          <a:bodyPr vert="horz" lIns="135000" tIns="34290" rIns="135000" bIns="3429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rgbClr val="3875A1"/>
                </a:solidFill>
              </a:rPr>
              <a:t>New learning</a:t>
            </a:r>
          </a:p>
        </p:txBody>
      </p:sp>
      <p:sp>
        <p:nvSpPr>
          <p:cNvPr id="2" name="Text Placeholder 1"/>
          <p:cNvSpPr>
            <a:spLocks noGrp="1"/>
          </p:cNvSpPr>
          <p:nvPr>
            <p:ph type="body" sz="quarter" idx="11"/>
          </p:nvPr>
        </p:nvSpPr>
        <p:spPr>
          <a:xfrm>
            <a:off x="-157942" y="383892"/>
            <a:ext cx="9144000" cy="472500"/>
          </a:xfrm>
          <a:solidFill>
            <a:srgbClr val="82CBDD">
              <a:alpha val="0"/>
            </a:srgbClr>
          </a:solidFill>
        </p:spPr>
        <p:txBody>
          <a:bodyPr/>
          <a:lstStyle/>
          <a:p>
            <a:endParaRPr lang="en-US" dirty="0">
              <a:solidFill>
                <a:srgbClr val="3875A1"/>
              </a:solidFill>
            </a:endParaRPr>
          </a:p>
        </p:txBody>
      </p:sp>
      <p:pic>
        <p:nvPicPr>
          <p:cNvPr id="5" name="Picture 4">
            <a:extLst>
              <a:ext uri="{FF2B5EF4-FFF2-40B4-BE49-F238E27FC236}">
                <a16:creationId xmlns:a16="http://schemas.microsoft.com/office/drawing/2014/main" id="{E26ED0BB-B1BE-4BBA-B684-B06A5E866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365834"/>
            <a:ext cx="5930585" cy="2126333"/>
          </a:xfrm>
          <a:prstGeom prst="rect">
            <a:avLst/>
          </a:prstGeom>
        </p:spPr>
      </p:pic>
      <p:sp>
        <p:nvSpPr>
          <p:cNvPr id="8" name="TextBox 7">
            <a:extLst>
              <a:ext uri="{FF2B5EF4-FFF2-40B4-BE49-F238E27FC236}">
                <a16:creationId xmlns:a16="http://schemas.microsoft.com/office/drawing/2014/main" id="{B56B2156-60D2-4D42-87B5-DE4DB27ADA65}"/>
              </a:ext>
            </a:extLst>
          </p:cNvPr>
          <p:cNvSpPr txBox="1"/>
          <p:nvPr/>
        </p:nvSpPr>
        <p:spPr bwMode="auto">
          <a:xfrm>
            <a:off x="448887" y="5229634"/>
            <a:ext cx="45886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marL="457200" indent="-457200">
              <a:buClr>
                <a:srgbClr val="82CBDD"/>
              </a:buClr>
            </a:pPr>
            <a:r>
              <a:rPr lang="en-GB" sz="2800" b="1" dirty="0">
                <a:latin typeface="Myriad Pro Semibold" charset="0"/>
                <a:ea typeface="Myriad Pro Semibold" charset="0"/>
                <a:cs typeface="Myriad Pro Semibold" charset="0"/>
              </a:rPr>
              <a:t>What other questions can we ask?</a:t>
            </a:r>
          </a:p>
        </p:txBody>
      </p:sp>
    </p:spTree>
    <p:extLst>
      <p:ext uri="{BB962C8B-B14F-4D97-AF65-F5344CB8AC3E}">
        <p14:creationId xmlns:p14="http://schemas.microsoft.com/office/powerpoint/2010/main" val="1644335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3CBFC29A-0CEE-4B3E-873F-AA85C801B173}"/>
              </a:ext>
            </a:extLst>
          </p:cNvPr>
          <p:cNvSpPr txBox="1">
            <a:spLocks/>
          </p:cNvSpPr>
          <p:nvPr/>
        </p:nvSpPr>
        <p:spPr>
          <a:xfrm>
            <a:off x="0" y="856392"/>
            <a:ext cx="9144000" cy="472500"/>
          </a:xfrm>
          <a:prstGeom prst="rect">
            <a:avLst/>
          </a:prstGeom>
          <a:solidFill>
            <a:srgbClr val="82CBDD"/>
          </a:solidFill>
        </p:spPr>
        <p:txBody>
          <a:bodyPr vert="horz" lIns="135000" tIns="34290" rIns="135000" bIns="3429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rgbClr val="3875A1"/>
                </a:solidFill>
              </a:rPr>
              <a:t>New learning</a:t>
            </a:r>
          </a:p>
        </p:txBody>
      </p:sp>
      <p:sp>
        <p:nvSpPr>
          <p:cNvPr id="2" name="Text Placeholder 1"/>
          <p:cNvSpPr>
            <a:spLocks noGrp="1"/>
          </p:cNvSpPr>
          <p:nvPr>
            <p:ph type="body" sz="quarter" idx="11"/>
          </p:nvPr>
        </p:nvSpPr>
        <p:spPr>
          <a:xfrm>
            <a:off x="-76049" y="438668"/>
            <a:ext cx="9144000" cy="472500"/>
          </a:xfrm>
          <a:solidFill>
            <a:srgbClr val="82CBDD">
              <a:alpha val="0"/>
            </a:srgbClr>
          </a:solidFill>
        </p:spPr>
        <p:txBody>
          <a:bodyPr/>
          <a:lstStyle/>
          <a:p>
            <a:endParaRPr lang="en-US" dirty="0">
              <a:solidFill>
                <a:srgbClr val="3875A1"/>
              </a:solidFill>
            </a:endParaRPr>
          </a:p>
        </p:txBody>
      </p:sp>
      <p:pic>
        <p:nvPicPr>
          <p:cNvPr id="4" name="Picture 3">
            <a:extLst>
              <a:ext uri="{FF2B5EF4-FFF2-40B4-BE49-F238E27FC236}">
                <a16:creationId xmlns:a16="http://schemas.microsoft.com/office/drawing/2014/main" id="{EE5555BC-AF2A-405A-A8DE-AB2CF23C5DB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06708" y="2602529"/>
            <a:ext cx="5930585" cy="1652942"/>
          </a:xfrm>
          <a:prstGeom prst="rect">
            <a:avLst/>
          </a:prstGeom>
        </p:spPr>
      </p:pic>
      <p:pic>
        <p:nvPicPr>
          <p:cNvPr id="7" name="Picture 6">
            <a:extLst>
              <a:ext uri="{FF2B5EF4-FFF2-40B4-BE49-F238E27FC236}">
                <a16:creationId xmlns:a16="http://schemas.microsoft.com/office/drawing/2014/main" id="{666C8A90-2A26-4114-91AB-67160E8AF5B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95951" y="2762251"/>
            <a:ext cx="423563" cy="497200"/>
          </a:xfrm>
          <a:prstGeom prst="rect">
            <a:avLst/>
          </a:prstGeom>
        </p:spPr>
      </p:pic>
      <p:pic>
        <p:nvPicPr>
          <p:cNvPr id="9" name="Picture 8">
            <a:extLst>
              <a:ext uri="{FF2B5EF4-FFF2-40B4-BE49-F238E27FC236}">
                <a16:creationId xmlns:a16="http://schemas.microsoft.com/office/drawing/2014/main" id="{88D5C5F5-2C47-4E7E-BA50-EAB78088F1D1}"/>
              </a:ext>
            </a:extLst>
          </p:cNvPr>
          <p:cNvPicPr>
            <a:picLocks noChangeAspect="1"/>
          </p:cNvPicPr>
          <p:nvPr/>
        </p:nvPicPr>
        <p:blipFill rotWithShape="1">
          <a:blip r:embed="rId5">
            <a:extLst>
              <a:ext uri="{28A0092B-C50C-407E-A947-70E740481C1C}">
                <a14:useLocalDpi xmlns:a14="http://schemas.microsoft.com/office/drawing/2010/main" val="0"/>
              </a:ext>
            </a:extLst>
          </a:blip>
          <a:srcRect b="-29"/>
          <a:stretch/>
        </p:blipFill>
        <p:spPr>
          <a:xfrm>
            <a:off x="3698158" y="1756850"/>
            <a:ext cx="1747685" cy="3344303"/>
          </a:xfrm>
          <a:prstGeom prst="rect">
            <a:avLst/>
          </a:prstGeom>
        </p:spPr>
      </p:pic>
      <p:pic>
        <p:nvPicPr>
          <p:cNvPr id="11" name="Picture 10">
            <a:extLst>
              <a:ext uri="{FF2B5EF4-FFF2-40B4-BE49-F238E27FC236}">
                <a16:creationId xmlns:a16="http://schemas.microsoft.com/office/drawing/2014/main" id="{840D0D55-2928-45FC-B147-C27CFF345F4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935895" y="3131071"/>
            <a:ext cx="449705" cy="505919"/>
          </a:xfrm>
          <a:prstGeom prst="rect">
            <a:avLst/>
          </a:prstGeom>
        </p:spPr>
      </p:pic>
      <p:sp>
        <p:nvSpPr>
          <p:cNvPr id="3" name="TextBox 2">
            <a:extLst>
              <a:ext uri="{FF2B5EF4-FFF2-40B4-BE49-F238E27FC236}">
                <a16:creationId xmlns:a16="http://schemas.microsoft.com/office/drawing/2014/main" id="{A01B7902-681B-4ABF-8A6E-A35752356890}"/>
              </a:ext>
            </a:extLst>
          </p:cNvPr>
          <p:cNvSpPr txBox="1"/>
          <p:nvPr/>
        </p:nvSpPr>
        <p:spPr bwMode="auto">
          <a:xfrm>
            <a:off x="648392" y="5254334"/>
            <a:ext cx="579397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What mixed number can be written from the following fractional parts?</a:t>
            </a:r>
          </a:p>
        </p:txBody>
      </p:sp>
    </p:spTree>
    <p:extLst>
      <p:ext uri="{BB962C8B-B14F-4D97-AF65-F5344CB8AC3E}">
        <p14:creationId xmlns:p14="http://schemas.microsoft.com/office/powerpoint/2010/main" val="2283912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4344E23A-93EE-44DD-ABE9-12FDD3142B4A}"/>
              </a:ext>
            </a:extLst>
          </p:cNvPr>
          <p:cNvSpPr txBox="1">
            <a:spLocks/>
          </p:cNvSpPr>
          <p:nvPr/>
        </p:nvSpPr>
        <p:spPr>
          <a:xfrm>
            <a:off x="0" y="856392"/>
            <a:ext cx="9144000" cy="472500"/>
          </a:xfrm>
          <a:prstGeom prst="rect">
            <a:avLst/>
          </a:prstGeom>
          <a:solidFill>
            <a:srgbClr val="82CBDD"/>
          </a:solidFill>
        </p:spPr>
        <p:txBody>
          <a:bodyPr vert="horz" lIns="135000" tIns="34290" rIns="135000" bIns="3429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rgbClr val="3875A1"/>
                </a:solidFill>
              </a:rPr>
              <a:t>Position the numbers on the </a:t>
            </a:r>
            <a:r>
              <a:rPr lang="en-US" sz="2100" dirty="0" err="1">
                <a:solidFill>
                  <a:srgbClr val="3875A1"/>
                </a:solidFill>
              </a:rPr>
              <a:t>numberline</a:t>
            </a:r>
            <a:endParaRPr lang="en-US" sz="2100" dirty="0">
              <a:solidFill>
                <a:srgbClr val="3875A1"/>
              </a:solidFill>
            </a:endParaRPr>
          </a:p>
        </p:txBody>
      </p:sp>
      <p:sp>
        <p:nvSpPr>
          <p:cNvPr id="2" name="Text Placeholder 1"/>
          <p:cNvSpPr>
            <a:spLocks noGrp="1"/>
          </p:cNvSpPr>
          <p:nvPr>
            <p:ph type="body" sz="quarter" idx="11"/>
          </p:nvPr>
        </p:nvSpPr>
        <p:spPr>
          <a:xfrm>
            <a:off x="-155434" y="-5003"/>
            <a:ext cx="9144000" cy="472500"/>
          </a:xfrm>
          <a:solidFill>
            <a:srgbClr val="82CBDD">
              <a:alpha val="0"/>
            </a:srgbClr>
          </a:solidFill>
        </p:spPr>
        <p:txBody>
          <a:bodyPr/>
          <a:lstStyle/>
          <a:p>
            <a:endParaRPr lang="en-US" dirty="0">
              <a:solidFill>
                <a:srgbClr val="3875A1"/>
              </a:solidFill>
            </a:endParaRPr>
          </a:p>
        </p:txBody>
      </p:sp>
      <p:pic>
        <p:nvPicPr>
          <p:cNvPr id="5" name="Picture 4">
            <a:extLst>
              <a:ext uri="{FF2B5EF4-FFF2-40B4-BE49-F238E27FC236}">
                <a16:creationId xmlns:a16="http://schemas.microsoft.com/office/drawing/2014/main" id="{BEEB1731-A46E-4EC4-9E60-6D1FA7DCD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3136087"/>
            <a:ext cx="5930585" cy="585827"/>
          </a:xfrm>
          <a:prstGeom prst="rect">
            <a:avLst/>
          </a:prstGeom>
        </p:spPr>
      </p:pic>
      <p:pic>
        <p:nvPicPr>
          <p:cNvPr id="3" name="Image 2"/>
          <p:cNvPicPr>
            <a:picLocks noChangeAspect="1"/>
          </p:cNvPicPr>
          <p:nvPr/>
        </p:nvPicPr>
        <p:blipFill>
          <a:blip r:embed="rId4" cstate="print"/>
          <a:stretch>
            <a:fillRect/>
          </a:stretch>
        </p:blipFill>
        <p:spPr>
          <a:xfrm>
            <a:off x="3577829" y="1584722"/>
            <a:ext cx="142875" cy="419100"/>
          </a:xfrm>
          <a:prstGeom prst="rect">
            <a:avLst/>
          </a:prstGeom>
        </p:spPr>
      </p:pic>
      <p:pic>
        <p:nvPicPr>
          <p:cNvPr id="11" name="Image 10"/>
          <p:cNvPicPr>
            <a:picLocks noChangeAspect="1"/>
          </p:cNvPicPr>
          <p:nvPr/>
        </p:nvPicPr>
        <p:blipFill>
          <a:blip r:embed="rId5" cstate="print"/>
          <a:stretch>
            <a:fillRect/>
          </a:stretch>
        </p:blipFill>
        <p:spPr>
          <a:xfrm>
            <a:off x="4106466" y="1585913"/>
            <a:ext cx="238125" cy="419100"/>
          </a:xfrm>
          <a:prstGeom prst="rect">
            <a:avLst/>
          </a:prstGeom>
        </p:spPr>
      </p:pic>
      <p:pic>
        <p:nvPicPr>
          <p:cNvPr id="14" name="Image 13"/>
          <p:cNvPicPr>
            <a:picLocks noChangeAspect="1"/>
          </p:cNvPicPr>
          <p:nvPr/>
        </p:nvPicPr>
        <p:blipFill>
          <a:blip r:embed="rId6" cstate="print"/>
          <a:stretch>
            <a:fillRect/>
          </a:stretch>
        </p:blipFill>
        <p:spPr>
          <a:xfrm>
            <a:off x="4735116" y="1608535"/>
            <a:ext cx="276225" cy="419100"/>
          </a:xfrm>
          <a:prstGeom prst="rect">
            <a:avLst/>
          </a:prstGeom>
        </p:spPr>
      </p:pic>
      <p:pic>
        <p:nvPicPr>
          <p:cNvPr id="16" name="Image 15"/>
          <p:cNvPicPr>
            <a:picLocks noChangeAspect="1"/>
          </p:cNvPicPr>
          <p:nvPr/>
        </p:nvPicPr>
        <p:blipFill>
          <a:blip r:embed="rId7" cstate="print"/>
          <a:stretch>
            <a:fillRect/>
          </a:stretch>
        </p:blipFill>
        <p:spPr>
          <a:xfrm>
            <a:off x="5393531" y="1583531"/>
            <a:ext cx="295275" cy="419100"/>
          </a:xfrm>
          <a:prstGeom prst="rect">
            <a:avLst/>
          </a:prstGeom>
        </p:spPr>
      </p:pic>
      <p:pic>
        <p:nvPicPr>
          <p:cNvPr id="18" name="Image 17"/>
          <p:cNvPicPr>
            <a:picLocks noChangeAspect="1"/>
          </p:cNvPicPr>
          <p:nvPr/>
        </p:nvPicPr>
        <p:blipFill>
          <a:blip r:embed="rId8" cstate="print"/>
          <a:stretch>
            <a:fillRect/>
          </a:stretch>
        </p:blipFill>
        <p:spPr>
          <a:xfrm>
            <a:off x="3573066" y="1583531"/>
            <a:ext cx="152400" cy="419100"/>
          </a:xfrm>
          <a:prstGeom prst="rect">
            <a:avLst/>
          </a:prstGeom>
        </p:spPr>
      </p:pic>
      <p:pic>
        <p:nvPicPr>
          <p:cNvPr id="19" name="Image 18"/>
          <p:cNvPicPr>
            <a:picLocks noChangeAspect="1"/>
          </p:cNvPicPr>
          <p:nvPr/>
        </p:nvPicPr>
        <p:blipFill>
          <a:blip r:embed="rId9" cstate="print"/>
          <a:stretch>
            <a:fillRect/>
          </a:stretch>
        </p:blipFill>
        <p:spPr>
          <a:xfrm>
            <a:off x="4087416" y="1584722"/>
            <a:ext cx="276225" cy="419100"/>
          </a:xfrm>
          <a:prstGeom prst="rect">
            <a:avLst/>
          </a:prstGeom>
        </p:spPr>
      </p:pic>
      <p:pic>
        <p:nvPicPr>
          <p:cNvPr id="20" name="Image 19"/>
          <p:cNvPicPr>
            <a:picLocks noChangeAspect="1"/>
          </p:cNvPicPr>
          <p:nvPr/>
        </p:nvPicPr>
        <p:blipFill>
          <a:blip r:embed="rId10" cstate="print"/>
          <a:stretch>
            <a:fillRect/>
          </a:stretch>
        </p:blipFill>
        <p:spPr>
          <a:xfrm>
            <a:off x="4735116" y="1607344"/>
            <a:ext cx="276225" cy="419100"/>
          </a:xfrm>
          <a:prstGeom prst="rect">
            <a:avLst/>
          </a:prstGeom>
        </p:spPr>
      </p:pic>
      <p:pic>
        <p:nvPicPr>
          <p:cNvPr id="21" name="Image 20"/>
          <p:cNvPicPr>
            <a:picLocks noChangeAspect="1"/>
          </p:cNvPicPr>
          <p:nvPr/>
        </p:nvPicPr>
        <p:blipFill>
          <a:blip r:embed="rId11" cstate="print"/>
          <a:stretch>
            <a:fillRect/>
          </a:stretch>
        </p:blipFill>
        <p:spPr>
          <a:xfrm>
            <a:off x="5417344" y="1582341"/>
            <a:ext cx="247650" cy="419100"/>
          </a:xfrm>
          <a:prstGeom prst="rect">
            <a:avLst/>
          </a:prstGeom>
        </p:spPr>
      </p:pic>
      <p:pic>
        <p:nvPicPr>
          <p:cNvPr id="15" name="Picture 14">
            <a:extLst>
              <a:ext uri="{FF2B5EF4-FFF2-40B4-BE49-F238E27FC236}">
                <a16:creationId xmlns:a16="http://schemas.microsoft.com/office/drawing/2014/main" id="{F3627720-8172-4050-A202-387B3D8B053D}"/>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933643" y="2751256"/>
            <a:ext cx="259672" cy="368039"/>
          </a:xfrm>
          <a:prstGeom prst="rect">
            <a:avLst/>
          </a:prstGeom>
        </p:spPr>
      </p:pic>
      <p:pic>
        <p:nvPicPr>
          <p:cNvPr id="22" name="Picture 21">
            <a:extLst>
              <a:ext uri="{FF2B5EF4-FFF2-40B4-BE49-F238E27FC236}">
                <a16:creationId xmlns:a16="http://schemas.microsoft.com/office/drawing/2014/main" id="{788B6E4F-E61D-475C-8D12-098C29604BA8}"/>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839141" y="2751256"/>
            <a:ext cx="259672" cy="368039"/>
          </a:xfrm>
          <a:prstGeom prst="rect">
            <a:avLst/>
          </a:prstGeom>
        </p:spPr>
      </p:pic>
      <p:pic>
        <p:nvPicPr>
          <p:cNvPr id="24" name="Picture 23">
            <a:extLst>
              <a:ext uri="{FF2B5EF4-FFF2-40B4-BE49-F238E27FC236}">
                <a16:creationId xmlns:a16="http://schemas.microsoft.com/office/drawing/2014/main" id="{64C18605-F677-47B4-8A16-652C93483426}"/>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732736" y="2751256"/>
            <a:ext cx="259672" cy="368039"/>
          </a:xfrm>
          <a:prstGeom prst="rect">
            <a:avLst/>
          </a:prstGeom>
        </p:spPr>
      </p:pic>
      <p:pic>
        <p:nvPicPr>
          <p:cNvPr id="26" name="Picture 25">
            <a:extLst>
              <a:ext uri="{FF2B5EF4-FFF2-40B4-BE49-F238E27FC236}">
                <a16:creationId xmlns:a16="http://schemas.microsoft.com/office/drawing/2014/main" id="{C411A2C5-A397-4DAD-A83C-0D702A7E3054}"/>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412814" y="2751256"/>
            <a:ext cx="259672" cy="368039"/>
          </a:xfrm>
          <a:prstGeom prst="rect">
            <a:avLst/>
          </a:prstGeom>
        </p:spPr>
      </p:pic>
      <p:pic>
        <p:nvPicPr>
          <p:cNvPr id="28" name="Picture 27">
            <a:extLst>
              <a:ext uri="{FF2B5EF4-FFF2-40B4-BE49-F238E27FC236}">
                <a16:creationId xmlns:a16="http://schemas.microsoft.com/office/drawing/2014/main" id="{75BE4BB8-5E05-4BEB-844E-938DBB0172B5}"/>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159063" y="2761094"/>
            <a:ext cx="259672" cy="368039"/>
          </a:xfrm>
          <a:prstGeom prst="rect">
            <a:avLst/>
          </a:prstGeom>
        </p:spPr>
      </p:pic>
      <p:pic>
        <p:nvPicPr>
          <p:cNvPr id="30" name="Picture 29">
            <a:extLst>
              <a:ext uri="{FF2B5EF4-FFF2-40B4-BE49-F238E27FC236}">
                <a16:creationId xmlns:a16="http://schemas.microsoft.com/office/drawing/2014/main" id="{EA7660D1-1FD4-4F0C-A0C5-862D53319147}"/>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185738" y="2753950"/>
            <a:ext cx="259672" cy="368039"/>
          </a:xfrm>
          <a:prstGeom prst="rect">
            <a:avLst/>
          </a:prstGeom>
        </p:spPr>
      </p:pic>
      <p:pic>
        <p:nvPicPr>
          <p:cNvPr id="32" name="Picture 31">
            <a:extLst>
              <a:ext uri="{FF2B5EF4-FFF2-40B4-BE49-F238E27FC236}">
                <a16:creationId xmlns:a16="http://schemas.microsoft.com/office/drawing/2014/main" id="{C9E7A6E7-DFBF-4024-8AF9-A11E6FF477D5}"/>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862303" y="2751256"/>
            <a:ext cx="259672" cy="368039"/>
          </a:xfrm>
          <a:prstGeom prst="rect">
            <a:avLst/>
          </a:prstGeom>
        </p:spPr>
      </p:pic>
      <p:pic>
        <p:nvPicPr>
          <p:cNvPr id="34" name="Picture 33">
            <a:extLst>
              <a:ext uri="{FF2B5EF4-FFF2-40B4-BE49-F238E27FC236}">
                <a16:creationId xmlns:a16="http://schemas.microsoft.com/office/drawing/2014/main" id="{14295A26-BE39-457F-8D82-230EA0545F18}"/>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286730" y="2751256"/>
            <a:ext cx="259672" cy="368039"/>
          </a:xfrm>
          <a:prstGeom prst="rect">
            <a:avLst/>
          </a:prstGeom>
        </p:spPr>
      </p:pic>
    </p:spTree>
    <p:extLst>
      <p:ext uri="{BB962C8B-B14F-4D97-AF65-F5344CB8AC3E}">
        <p14:creationId xmlns:p14="http://schemas.microsoft.com/office/powerpoint/2010/main" val="3929460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625 4.07407E-6 L -0.07018 0.12986 " pathEditMode="relative" rAng="0" ptsTypes="AA">
                                      <p:cBhvr>
                                        <p:cTn id="6" dur="1000" fill="hold"/>
                                        <p:tgtEl>
                                          <p:spTgt spid="3"/>
                                        </p:tgtEl>
                                        <p:attrNameLst>
                                          <p:attrName>ppt_x</p:attrName>
                                          <p:attrName>ppt_y</p:attrName>
                                        </p:attrNameLst>
                                      </p:cBhvr>
                                      <p:rCtr x="-3203" y="6481"/>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0781 2.59259E-6 L -0.03945 0.13009 " pathEditMode="relative" rAng="0" ptsTypes="AA">
                                      <p:cBhvr>
                                        <p:cTn id="14" dur="1000" fill="hold"/>
                                        <p:tgtEl>
                                          <p:spTgt spid="11"/>
                                        </p:tgtEl>
                                        <p:attrNameLst>
                                          <p:attrName>ppt_x</p:attrName>
                                          <p:attrName>ppt_y</p:attrName>
                                        </p:attrNameLst>
                                      </p:cBhvr>
                                      <p:rCtr x="-2370" y="6505"/>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33333E-6 -2.22222E-6 L -0.01163 0.12569 " pathEditMode="relative" rAng="0" ptsTypes="AA">
                                      <p:cBhvr>
                                        <p:cTn id="22" dur="1000" fill="hold"/>
                                        <p:tgtEl>
                                          <p:spTgt spid="14"/>
                                        </p:tgtEl>
                                        <p:attrNameLst>
                                          <p:attrName>ppt_x</p:attrName>
                                          <p:attrName>ppt_y</p:attrName>
                                        </p:attrNameLst>
                                      </p:cBhvr>
                                      <p:rCtr x="-990" y="6389"/>
                                    </p:animMotion>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5.55556E-7 -0.00138 L -0.00903 0.12917 " pathEditMode="relative" rAng="0" ptsTypes="AA">
                                      <p:cBhvr>
                                        <p:cTn id="30" dur="1000" fill="hold"/>
                                        <p:tgtEl>
                                          <p:spTgt spid="16"/>
                                        </p:tgtEl>
                                        <p:attrNameLst>
                                          <p:attrName>ppt_x</p:attrName>
                                          <p:attrName>ppt_y</p:attrName>
                                        </p:attrNameLst>
                                      </p:cBhvr>
                                      <p:rCtr x="-451" y="6528"/>
                                    </p:animMotion>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4.16667E-6 -4.07407E-6 L -0.04414 0.13149 " pathEditMode="relative" rAng="0" ptsTypes="AA">
                                      <p:cBhvr>
                                        <p:cTn id="77" dur="1000" fill="hold"/>
                                        <p:tgtEl>
                                          <p:spTgt spid="18"/>
                                        </p:tgtEl>
                                        <p:attrNameLst>
                                          <p:attrName>ppt_x</p:attrName>
                                          <p:attrName>ppt_y</p:attrName>
                                        </p:attrNameLst>
                                      </p:cBhvr>
                                      <p:rCtr x="-2383" y="6968"/>
                                    </p:animMotion>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4.375E-6 2.94903E-17 L 0.10716 0.12893 " pathEditMode="relative" rAng="0" ptsTypes="AA">
                                      <p:cBhvr>
                                        <p:cTn id="85" dur="1000" fill="hold"/>
                                        <p:tgtEl>
                                          <p:spTgt spid="19"/>
                                        </p:tgtEl>
                                        <p:attrNameLst>
                                          <p:attrName>ppt_x</p:attrName>
                                          <p:attrName>ppt_y</p:attrName>
                                        </p:attrNameLst>
                                      </p:cBhvr>
                                      <p:rCtr x="5195" y="7106"/>
                                    </p:animMotion>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2.29167E-6 -3.33333E-6 L 0.11498 0.12315 " pathEditMode="relative" rAng="0" ptsTypes="AA">
                                      <p:cBhvr>
                                        <p:cTn id="93" dur="1000" fill="hold"/>
                                        <p:tgtEl>
                                          <p:spTgt spid="20"/>
                                        </p:tgtEl>
                                        <p:attrNameLst>
                                          <p:attrName>ppt_x</p:attrName>
                                          <p:attrName>ppt_y</p:attrName>
                                        </p:attrNameLst>
                                      </p:cBhvr>
                                      <p:rCtr x="5755" y="5694"/>
                                    </p:animMotion>
                                  </p:child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nodeType="clickEffect">
                                  <p:stCondLst>
                                    <p:cond delay="0"/>
                                  </p:stCondLst>
                                  <p:childTnLst>
                                    <p:animMotion origin="layout" path="M 3.75E-6 -1.11111E-6 L -0.12943 0.13079 " pathEditMode="relative" rAng="0" ptsTypes="AA">
                                      <p:cBhvr>
                                        <p:cTn id="101" dur="1000" fill="hold"/>
                                        <p:tgtEl>
                                          <p:spTgt spid="21"/>
                                        </p:tgtEl>
                                        <p:attrNameLst>
                                          <p:attrName>ppt_x</p:attrName>
                                          <p:attrName>ppt_y</p:attrName>
                                        </p:attrNameLst>
                                      </p:cBhvr>
                                      <p:rCtr x="-6367" y="5694"/>
                                    </p:animMotion>
                                  </p:childTnLst>
                                </p:cTn>
                              </p:par>
                            </p:childTnLst>
                          </p:cTn>
                        </p:par>
                        <p:par>
                          <p:cTn id="102" fill="hold">
                            <p:stCondLst>
                              <p:cond delay="1000"/>
                            </p:stCondLst>
                            <p:childTnLst>
                              <p:par>
                                <p:cTn id="103" presetID="10" presetClass="entr" presetSubtype="0"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36CC3C01-2203-4213-8600-BF7D39B44E1B}"/>
              </a:ext>
            </a:extLst>
          </p:cNvPr>
          <p:cNvSpPr txBox="1">
            <a:spLocks/>
          </p:cNvSpPr>
          <p:nvPr/>
        </p:nvSpPr>
        <p:spPr>
          <a:xfrm>
            <a:off x="0" y="856392"/>
            <a:ext cx="9144000" cy="472500"/>
          </a:xfrm>
          <a:prstGeom prst="rect">
            <a:avLst/>
          </a:prstGeom>
          <a:solidFill>
            <a:srgbClr val="82CBDD"/>
          </a:solidFill>
        </p:spPr>
        <p:txBody>
          <a:bodyPr vert="horz" lIns="135000" tIns="34290" rIns="135000" bIns="3429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rgbClr val="3875A1"/>
                </a:solidFill>
              </a:rPr>
              <a:t>Develop learning</a:t>
            </a:r>
          </a:p>
        </p:txBody>
      </p:sp>
      <p:sp>
        <p:nvSpPr>
          <p:cNvPr id="2" name="Text Placeholder 1"/>
          <p:cNvSpPr>
            <a:spLocks noGrp="1"/>
          </p:cNvSpPr>
          <p:nvPr>
            <p:ph type="body" sz="quarter" idx="11"/>
          </p:nvPr>
        </p:nvSpPr>
        <p:spPr>
          <a:xfrm>
            <a:off x="-149629" y="225482"/>
            <a:ext cx="9144000" cy="472500"/>
          </a:xfrm>
          <a:solidFill>
            <a:srgbClr val="82CBDD">
              <a:alpha val="0"/>
            </a:srgbClr>
          </a:solidFill>
        </p:spPr>
        <p:txBody>
          <a:bodyPr/>
          <a:lstStyle/>
          <a:p>
            <a:endParaRPr lang="en-US" dirty="0">
              <a:solidFill>
                <a:srgbClr val="3875A1"/>
              </a:solidFill>
            </a:endParaRPr>
          </a:p>
        </p:txBody>
      </p:sp>
      <p:pic>
        <p:nvPicPr>
          <p:cNvPr id="10" name="Picture 9">
            <a:extLst>
              <a:ext uri="{FF2B5EF4-FFF2-40B4-BE49-F238E27FC236}">
                <a16:creationId xmlns:a16="http://schemas.microsoft.com/office/drawing/2014/main" id="{EC597F63-89E4-4656-AA07-6B765D722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99" y="2713242"/>
            <a:ext cx="7157603" cy="1431520"/>
          </a:xfrm>
          <a:prstGeom prst="rect">
            <a:avLst/>
          </a:prstGeom>
        </p:spPr>
      </p:pic>
      <p:sp>
        <p:nvSpPr>
          <p:cNvPr id="11" name="Rectangle 10">
            <a:extLst>
              <a:ext uri="{FF2B5EF4-FFF2-40B4-BE49-F238E27FC236}">
                <a16:creationId xmlns:a16="http://schemas.microsoft.com/office/drawing/2014/main" id="{33222DC5-02EE-4B05-86D4-7E9A19274BB7}"/>
              </a:ext>
            </a:extLst>
          </p:cNvPr>
          <p:cNvSpPr/>
          <p:nvPr/>
        </p:nvSpPr>
        <p:spPr>
          <a:xfrm>
            <a:off x="1938337" y="2767012"/>
            <a:ext cx="309563" cy="319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13" name="Picture 12">
            <a:extLst>
              <a:ext uri="{FF2B5EF4-FFF2-40B4-BE49-F238E27FC236}">
                <a16:creationId xmlns:a16="http://schemas.microsoft.com/office/drawing/2014/main" id="{C1A46AB1-8D26-453A-A03D-A2A0AC5205A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95332" y="2726454"/>
            <a:ext cx="235496" cy="436128"/>
          </a:xfrm>
          <a:prstGeom prst="rect">
            <a:avLst/>
          </a:prstGeom>
        </p:spPr>
      </p:pic>
      <p:sp>
        <p:nvSpPr>
          <p:cNvPr id="16" name="Rectangle 15">
            <a:extLst>
              <a:ext uri="{FF2B5EF4-FFF2-40B4-BE49-F238E27FC236}">
                <a16:creationId xmlns:a16="http://schemas.microsoft.com/office/drawing/2014/main" id="{DB4FC397-661E-4E2B-BC88-1183AA6382CD}"/>
              </a:ext>
            </a:extLst>
          </p:cNvPr>
          <p:cNvSpPr/>
          <p:nvPr/>
        </p:nvSpPr>
        <p:spPr>
          <a:xfrm>
            <a:off x="3748444" y="2767012"/>
            <a:ext cx="309563" cy="319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15" name="Image 14"/>
          <p:cNvPicPr>
            <a:picLocks noChangeAspect="1"/>
          </p:cNvPicPr>
          <p:nvPr/>
        </p:nvPicPr>
        <p:blipFill>
          <a:blip r:embed="rId5" cstate="print"/>
          <a:stretch>
            <a:fillRect/>
          </a:stretch>
        </p:blipFill>
        <p:spPr>
          <a:xfrm>
            <a:off x="3805237" y="2764631"/>
            <a:ext cx="182736" cy="335232"/>
          </a:xfrm>
          <a:prstGeom prst="rect">
            <a:avLst/>
          </a:prstGeom>
        </p:spPr>
      </p:pic>
      <p:sp>
        <p:nvSpPr>
          <p:cNvPr id="18" name="Rectangle 17">
            <a:extLst>
              <a:ext uri="{FF2B5EF4-FFF2-40B4-BE49-F238E27FC236}">
                <a16:creationId xmlns:a16="http://schemas.microsoft.com/office/drawing/2014/main" id="{902D7929-029F-4608-B237-DFCE182A9AC6}"/>
              </a:ext>
            </a:extLst>
          </p:cNvPr>
          <p:cNvSpPr/>
          <p:nvPr/>
        </p:nvSpPr>
        <p:spPr>
          <a:xfrm>
            <a:off x="4800601" y="2764020"/>
            <a:ext cx="309563" cy="319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19" name="Image 18"/>
          <p:cNvPicPr>
            <a:picLocks noChangeAspect="1"/>
          </p:cNvPicPr>
          <p:nvPr/>
        </p:nvPicPr>
        <p:blipFill>
          <a:blip r:embed="rId6" cstate="print"/>
          <a:stretch>
            <a:fillRect/>
          </a:stretch>
        </p:blipFill>
        <p:spPr>
          <a:xfrm>
            <a:off x="4857750" y="2761060"/>
            <a:ext cx="182736" cy="335232"/>
          </a:xfrm>
          <a:prstGeom prst="rect">
            <a:avLst/>
          </a:prstGeom>
        </p:spPr>
      </p:pic>
      <p:sp>
        <p:nvSpPr>
          <p:cNvPr id="22" name="Rectangle 21">
            <a:extLst>
              <a:ext uri="{FF2B5EF4-FFF2-40B4-BE49-F238E27FC236}">
                <a16:creationId xmlns:a16="http://schemas.microsoft.com/office/drawing/2014/main" id="{F40A4D77-55E8-4A7D-8FC9-C51E0DFD8848}"/>
              </a:ext>
            </a:extLst>
          </p:cNvPr>
          <p:cNvSpPr/>
          <p:nvPr/>
        </p:nvSpPr>
        <p:spPr>
          <a:xfrm>
            <a:off x="6349751" y="2768782"/>
            <a:ext cx="309563" cy="319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23" name="Image 22"/>
          <p:cNvPicPr>
            <a:picLocks noChangeAspect="1"/>
          </p:cNvPicPr>
          <p:nvPr/>
        </p:nvPicPr>
        <p:blipFill>
          <a:blip r:embed="rId7" cstate="print"/>
          <a:stretch>
            <a:fillRect/>
          </a:stretch>
        </p:blipFill>
        <p:spPr>
          <a:xfrm>
            <a:off x="6380559" y="2765822"/>
            <a:ext cx="236088" cy="335232"/>
          </a:xfrm>
          <a:prstGeom prst="rect">
            <a:avLst/>
          </a:prstGeom>
        </p:spPr>
      </p:pic>
      <p:sp>
        <p:nvSpPr>
          <p:cNvPr id="3" name="TextBox 2">
            <a:extLst>
              <a:ext uri="{FF2B5EF4-FFF2-40B4-BE49-F238E27FC236}">
                <a16:creationId xmlns:a16="http://schemas.microsoft.com/office/drawing/2014/main" id="{2CC7E254-3473-4A74-9D4D-95A26CDEA5B4}"/>
              </a:ext>
            </a:extLst>
          </p:cNvPr>
          <p:cNvSpPr txBox="1"/>
          <p:nvPr/>
        </p:nvSpPr>
        <p:spPr bwMode="auto">
          <a:xfrm>
            <a:off x="556953" y="1712590"/>
            <a:ext cx="4015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Now try these</a:t>
            </a:r>
          </a:p>
        </p:txBody>
      </p:sp>
    </p:spTree>
    <p:extLst>
      <p:ext uri="{BB962C8B-B14F-4D97-AF65-F5344CB8AC3E}">
        <p14:creationId xmlns:p14="http://schemas.microsoft.com/office/powerpoint/2010/main" val="1766740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8"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3|3.9|3.3"/>
</p:tagLst>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4.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555</Words>
  <Application>Microsoft Office PowerPoint</Application>
  <PresentationFormat>On-screen Show (4:3)</PresentationFormat>
  <Paragraphs>87</Paragraphs>
  <Slides>13</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Arial</vt:lpstr>
      <vt:lpstr>Calibri</vt:lpstr>
      <vt:lpstr>Calibri Light</vt:lpstr>
      <vt:lpstr>Cambria Math</vt:lpstr>
      <vt:lpstr>Myriad Pro</vt:lpstr>
      <vt:lpstr>Myriad Pro Semibold</vt:lpstr>
      <vt:lpstr>XCCW Joined 1a</vt:lpstr>
      <vt:lpstr>nctem1</vt:lpstr>
      <vt:lpstr>Office Theme</vt:lpstr>
      <vt:lpstr>1_nctem1</vt:lpstr>
      <vt:lpstr>Let's learn slides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Y4 Independent learning</vt:lpstr>
      <vt:lpstr>Y4 independent learning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2019-06-19T10:42:03Z</dcterms:created>
  <dcterms:modified xsi:type="dcterms:W3CDTF">2022-03-05T13:39:42Z</dcterms:modified>
</cp:coreProperties>
</file>