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2" r:id="rId2"/>
    <p:sldId id="307" r:id="rId3"/>
    <p:sldId id="257" r:id="rId4"/>
    <p:sldId id="301" r:id="rId5"/>
    <p:sldId id="270" r:id="rId6"/>
    <p:sldId id="269" r:id="rId7"/>
    <p:sldId id="291" r:id="rId8"/>
    <p:sldId id="27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  <a:srgbClr val="FF0066"/>
    <a:srgbClr val="FFFFCC"/>
    <a:srgbClr val="FFCC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11" autoAdjust="0"/>
    <p:restoredTop sz="94660"/>
  </p:normalViewPr>
  <p:slideViewPr>
    <p:cSldViewPr snapToGrid="0">
      <p:cViewPr varScale="1">
        <p:scale>
          <a:sx n="80" d="100"/>
          <a:sy n="80" d="100"/>
        </p:scale>
        <p:origin x="907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1B0FC-02ED-4A78-8C99-C58470E2217C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86033-FE72-4B70-A115-AB3FA9146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286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D8F68-FC39-4B48-B343-944D5B548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4D8969-1AC3-4CBD-9A0A-6D673229EB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33DFE-9EB3-4DF1-B298-F862FA804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1DD67-D898-4DCE-8E14-EEAB748A6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0FF14-73CB-41FE-85B1-1935402D6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09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D0EE4-7BAE-4958-8362-F78225D92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98C44-363D-476F-BD86-241E53ED2B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7FD8E-82B0-435A-85C1-9CC157A79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04671-8FD9-467E-85BE-052B77C99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585C0-E467-4484-856A-61C1CCDF4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02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13D0B3-B8AA-476B-81BC-7616D38691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B001D2-365E-418C-B820-1DBFA46C7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9CA50-3D48-41FB-9A39-DF0A3E56A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CE491-5B55-4F8C-AEA7-824F287B7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D806F-F5BE-4B35-81DF-B7D7BD665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276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230FC-9899-4B30-8FF6-68884D3B5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22BF5-FAA9-4514-A314-A458F7C77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83A88-24E5-4DA8-A70D-9E58A159C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5D61C-04D9-452F-ACEF-9593F501E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1B6B6-5CBB-4121-BFE4-57FC98116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182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9C4C0-62A5-4728-9811-6239872F4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9817C9-FEF4-4B8C-B8C1-EE37D3899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D8B3E-6A9F-4720-970F-3992A7C08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6FE5A-6F46-4D74-82D3-A02534910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43583-781D-444C-ADC4-73EBACB9C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522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4BA9C-EBDD-4C4B-8393-EF23E36F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0A264-1F9F-49A0-9865-E0FE649E07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F05F7D-6B18-4214-982D-811C0FA40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19D81-1AA5-49C9-916F-DF1552E1D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DA0B0B-7888-4299-83D8-5DB27A45E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2FAC4B-40B6-4E53-B1E0-2362C5C1C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98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80590-F194-43E1-B704-B12393DFD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E28D53-2066-418D-8BE8-FE251FBDA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4A822A-559C-4EAC-BBB3-226F9EDC4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E812C2-9EE1-4F8F-8385-504AC32A23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56D0B-2087-4041-880B-7F45360071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A3F699-1FFB-42FA-B2A6-08A5A8A1A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D67EA5-6C10-42AE-9576-4CD9F285F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51C025-C0E4-452C-9CD6-6740198A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05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7D4FA-7829-4061-BC4F-A190886C1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6D5F62-46E3-483E-80FA-D2D2D999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89E27-0F85-4A98-AED2-66DBFE6F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5FA8D2-E8D9-4A7A-A1C4-77A880EBF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16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4982AD-9815-4304-BEE4-EACB4863B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A5CE69-C667-44E0-8015-A556D5F4E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42EB9A-DFBD-4968-B4BC-A6DDBD4AF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72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93D92-65CC-4BB3-B258-89355EE19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D14E0-B417-4C75-A2BC-897781100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D22F27-131F-4EC8-BE6B-0F70AE03E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E9029E-BAA1-4F53-9D34-E295B538E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726F79-2E7D-4076-805E-740835353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592C03-7AA1-474D-8466-BC24FADD8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03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96EA8-DB79-48C0-B193-9323C682D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0E7722-32AD-496B-93D6-1FF29D809C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C9A800-130C-4574-9754-C928876B99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583689-DB9B-4207-BAFC-ECA6FCFC9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287B14-2952-4710-8EB2-A0640E5AF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8ADB3-BA21-4525-B99E-BFB5B79BD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455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68BF0D-2CDF-46CA-B230-8B93786FB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B9D56A-85AF-4992-B859-48BA37C43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0752B-D3E1-4CC2-BC20-1E6CE611A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FC3CF-F42E-43A3-AC29-F67963888E74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153CD-C1EA-4ADE-9BB5-826315781E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5894C-F6E0-45A0-B94F-7DBE6398F6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84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297FCEF-AA03-4294-8469-3B35A70E71B5}"/>
              </a:ext>
            </a:extLst>
          </p:cNvPr>
          <p:cNvSpPr/>
          <p:nvPr/>
        </p:nvSpPr>
        <p:spPr>
          <a:xfrm>
            <a:off x="154526" y="-115064"/>
            <a:ext cx="70566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Timetable for the week:</a:t>
            </a:r>
            <a:endParaRPr lang="en-US" sz="5400" b="1" u="sng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CBE307C-91EF-4E70-86D2-952367DCD0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127196"/>
              </p:ext>
            </p:extLst>
          </p:nvPr>
        </p:nvGraphicFramePr>
        <p:xfrm>
          <a:off x="1441450" y="1044952"/>
          <a:ext cx="9309100" cy="495097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96704">
                  <a:extLst>
                    <a:ext uri="{9D8B030D-6E8A-4147-A177-3AD203B41FA5}">
                      <a16:colId xmlns:a16="http://schemas.microsoft.com/office/drawing/2014/main" val="1560803580"/>
                    </a:ext>
                  </a:extLst>
                </a:gridCol>
                <a:gridCol w="1861257">
                  <a:extLst>
                    <a:ext uri="{9D8B030D-6E8A-4147-A177-3AD203B41FA5}">
                      <a16:colId xmlns:a16="http://schemas.microsoft.com/office/drawing/2014/main" val="2967271378"/>
                    </a:ext>
                  </a:extLst>
                </a:gridCol>
                <a:gridCol w="1995410">
                  <a:extLst>
                    <a:ext uri="{9D8B030D-6E8A-4147-A177-3AD203B41FA5}">
                      <a16:colId xmlns:a16="http://schemas.microsoft.com/office/drawing/2014/main" val="1016251056"/>
                    </a:ext>
                  </a:extLst>
                </a:gridCol>
                <a:gridCol w="1861257">
                  <a:extLst>
                    <a:ext uri="{9D8B030D-6E8A-4147-A177-3AD203B41FA5}">
                      <a16:colId xmlns:a16="http://schemas.microsoft.com/office/drawing/2014/main" val="752519201"/>
                    </a:ext>
                  </a:extLst>
                </a:gridCol>
                <a:gridCol w="1994472">
                  <a:extLst>
                    <a:ext uri="{9D8B030D-6E8A-4147-A177-3AD203B41FA5}">
                      <a16:colId xmlns:a16="http://schemas.microsoft.com/office/drawing/2014/main" val="3181496063"/>
                    </a:ext>
                  </a:extLst>
                </a:gridCol>
              </a:tblGrid>
              <a:tr h="170724"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effectLst/>
                          <a:latin typeface="XCCW Joined 1a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Groups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rgbClr val="000000"/>
                          </a:solidFill>
                          <a:effectLst/>
                          <a:latin typeface="XCCW Joined 1a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Session 1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rgbClr val="000000"/>
                          </a:solidFill>
                          <a:effectLst/>
                          <a:latin typeface="XCCW Joined 1a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Session 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rgbClr val="000000"/>
                          </a:solidFill>
                          <a:effectLst/>
                          <a:latin typeface="XCCW Joined 1a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Session 3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rgbClr val="000000"/>
                          </a:solidFill>
                          <a:effectLst/>
                          <a:latin typeface="XCCW Joined 1a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Session 4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503683"/>
                  </a:ext>
                </a:extLst>
              </a:tr>
              <a:tr h="11950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Julia Donaldson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Guided reading with T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Initiate and Model </a:t>
                      </a:r>
                      <a:b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drip, splash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Follow-up task from guided reading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Enable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 Comprehension </a:t>
                      </a:r>
                    </a:p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Look down, look up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</a:t>
                      </a:r>
                      <a:b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reading for pleasure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787818"/>
                  </a:ext>
                </a:extLst>
              </a:tr>
              <a:tr h="119506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Jacqueline Wilson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</a:t>
                      </a:r>
                      <a:b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reading for pleasure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Guided reading with T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Initiate and Model</a:t>
                      </a:r>
                    </a:p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Mouse, bird, snake, wolf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Follow-up task from guided reading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Enable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 Comprehension </a:t>
                      </a:r>
                      <a:b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263033"/>
                  </a:ext>
                </a:extLst>
              </a:tr>
              <a:tr h="119506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Roald Dahl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 Comprehension</a:t>
                      </a:r>
                    </a:p>
                    <a:p>
                      <a:pPr algn="ctr"/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</a:t>
                      </a:r>
                      <a:b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reading for pleasure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Guided reading with T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Initiate and Model</a:t>
                      </a:r>
                    </a:p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Mouse, bird, snake, wolf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Follow-up task from guided reading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Enable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317102"/>
                  </a:ext>
                </a:extLst>
              </a:tr>
              <a:tr h="11950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Michael </a:t>
                      </a:r>
                      <a:r>
                        <a:rPr lang="en-GB" sz="14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Morpurgo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Follow-up task from guided reading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Enable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 Comprehension </a:t>
                      </a:r>
                      <a:b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</a:t>
                      </a:r>
                      <a:b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reading for pleasure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Guided reading with T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Initiate and Model</a:t>
                      </a:r>
                      <a:b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Mouse, bird, snake, wolf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60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805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AD292-D0C8-4E76-8E89-61EA5C0F5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  <a:solidFill>
            <a:srgbClr val="FF0066"/>
          </a:solidFill>
        </p:spPr>
        <p:txBody>
          <a:bodyPr>
            <a:normAutofit fontScale="90000"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Independent reading for pleasure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D2358-B6F2-49DE-B167-22A43AC2F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1" y="2575034"/>
            <a:ext cx="5120113" cy="3462228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5 minutes before the end of </a:t>
            </a:r>
            <a:r>
              <a:rPr lang="en-GB" sz="2400" dirty="0" err="1">
                <a:latin typeface="XCCW Joined 1a" panose="03050602040000000000" pitchFamily="66" charset="0"/>
              </a:rPr>
              <a:t>BookTalk</a:t>
            </a:r>
            <a:r>
              <a:rPr lang="en-GB" sz="2400" dirty="0">
                <a:latin typeface="XCCW Joined 1a" panose="03050602040000000000" pitchFamily="66" charset="0"/>
              </a:rPr>
              <a:t>, you need to complete a post-it review of the book you have read. </a:t>
            </a:r>
          </a:p>
          <a:p>
            <a:r>
              <a:rPr lang="en-GB" sz="2400" dirty="0">
                <a:latin typeface="XCCW Joined 1a" panose="03050602040000000000" pitchFamily="66" charset="0"/>
              </a:rPr>
              <a:t>Draw the emoji, then write down your opinion of the book, explaining why. </a:t>
            </a:r>
          </a:p>
        </p:txBody>
      </p:sp>
      <p:pic>
        <p:nvPicPr>
          <p:cNvPr id="1026" name="Picture 2" descr="Image preview">
            <a:extLst>
              <a:ext uri="{FF2B5EF4-FFF2-40B4-BE49-F238E27FC236}">
                <a16:creationId xmlns:a16="http://schemas.microsoft.com/office/drawing/2014/main" id="{F632E677-EEDA-42AB-BE92-5DDFFFB115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84" b="-2"/>
          <a:stretch/>
        </p:blipFill>
        <p:spPr bwMode="auto">
          <a:xfrm>
            <a:off x="5878849" y="10"/>
            <a:ext cx="6313150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1904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6F0980B-B99C-4988-A8A6-9BEC06C09E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1956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C8DDAB-7A39-4DF2-BDCD-A4D0EF686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250" y="3737323"/>
            <a:ext cx="4023360" cy="1208141"/>
          </a:xfrm>
        </p:spPr>
        <p:txBody>
          <a:bodyPr anchor="b">
            <a:normAutofit fontScale="90000"/>
          </a:bodyPr>
          <a:lstStyle/>
          <a:p>
            <a:pPr algn="l" rtl="0" fontAlgn="base"/>
            <a:br>
              <a:rPr lang="en-GB" sz="4800" u="sng" dirty="0">
                <a:solidFill>
                  <a:srgbClr val="FF0000"/>
                </a:solidFill>
                <a:latin typeface="XCCW Joined 1a"/>
              </a:rPr>
            </a:br>
            <a:br>
              <a:rPr lang="en-GB" sz="4800" u="sng" dirty="0">
                <a:solidFill>
                  <a:srgbClr val="FF0000"/>
                </a:solidFill>
                <a:latin typeface="XCCW Joined 1a"/>
              </a:rPr>
            </a:br>
            <a:br>
              <a:rPr lang="en-GB" sz="4800" u="sng" dirty="0">
                <a:solidFill>
                  <a:srgbClr val="FF0000"/>
                </a:solidFill>
                <a:latin typeface="XCCW Joined 1a"/>
              </a:rPr>
            </a:br>
            <a:br>
              <a:rPr lang="en-GB" sz="4800" u="sng" dirty="0">
                <a:solidFill>
                  <a:srgbClr val="FF0000"/>
                </a:solidFill>
                <a:latin typeface="XCCW Joined 1a"/>
              </a:rPr>
            </a:br>
            <a:r>
              <a:rPr lang="en-GB" sz="4400" u="sng" dirty="0">
                <a:solidFill>
                  <a:srgbClr val="FF0000"/>
                </a:solidFill>
                <a:latin typeface="XCCW Joined 1a"/>
              </a:rPr>
              <a:t>Our LI’s for the week:</a:t>
            </a:r>
            <a:br>
              <a:rPr lang="en-GB" sz="4800" u="sng" dirty="0">
                <a:solidFill>
                  <a:srgbClr val="FF0000"/>
                </a:solidFill>
                <a:latin typeface="XCCW Joined 1a"/>
              </a:rPr>
            </a:br>
            <a:br>
              <a:rPr lang="en-GB" sz="4800" u="sng" dirty="0">
                <a:solidFill>
                  <a:srgbClr val="FF0000"/>
                </a:solidFill>
                <a:latin typeface="XCCW Joined 1a"/>
              </a:rPr>
            </a:br>
            <a:r>
              <a:rPr lang="en-GB" sz="1800" b="1" i="0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Band 2</a:t>
            </a:r>
            <a:r>
              <a:rPr lang="en-GB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 - Show understanding of vocabulary by discussing favourite words and phrases. </a:t>
            </a:r>
            <a:br>
              <a:rPr lang="en-GB" sz="4800" u="sng" dirty="0">
                <a:solidFill>
                  <a:srgbClr val="FF0000"/>
                </a:solidFill>
                <a:latin typeface="XCCW Joined 1a"/>
              </a:rPr>
            </a:br>
            <a:r>
              <a:rPr lang="en-GB" sz="1800" b="1" i="0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Band 3/4</a:t>
            </a:r>
            <a:r>
              <a:rPr lang="en-GB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 - Identify vocabulary within the text that gives the best description of the setting or character. </a:t>
            </a:r>
            <a:br>
              <a:rPr lang="en-GB" sz="800" b="0" i="0" dirty="0">
                <a:solidFill>
                  <a:srgbClr val="7030A0"/>
                </a:solidFill>
                <a:effectLst/>
                <a:latin typeface="Segoe UI" panose="020B0502040204020203" pitchFamily="34" charset="0"/>
              </a:rPr>
            </a:br>
            <a:r>
              <a:rPr lang="en-GB" sz="1800" b="1" i="0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Band 3/4</a:t>
            </a:r>
            <a:r>
              <a:rPr lang="en-GB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 - Identify word classes taught and discuss the meaning of these words </a:t>
            </a:r>
            <a:br>
              <a:rPr lang="en-GB" sz="8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</a:br>
            <a:b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sz="4800" dirty="0">
              <a:latin typeface="XCCW Joined 1a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A2CE639-7792-4C4C-BD65-E8BAAFD2AF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0233" y="5472223"/>
            <a:ext cx="2966847" cy="1208141"/>
          </a:xfrm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pPr algn="l"/>
            <a:r>
              <a:rPr lang="en-GB" sz="3200" u="sng" dirty="0">
                <a:solidFill>
                  <a:srgbClr val="FF0000"/>
                </a:solidFill>
                <a:latin typeface="XCCW Joined 1a"/>
              </a:rPr>
              <a:t>Initiate</a:t>
            </a:r>
            <a:r>
              <a:rPr lang="en-GB" sz="3200" dirty="0">
                <a:solidFill>
                  <a:srgbClr val="FF0000"/>
                </a:solidFill>
                <a:latin typeface="XCCW Joined 1a"/>
              </a:rPr>
              <a:t>/</a:t>
            </a:r>
            <a:r>
              <a:rPr lang="en-GB" sz="3200" u="sng" dirty="0">
                <a:solidFill>
                  <a:srgbClr val="FF0000"/>
                </a:solidFill>
                <a:latin typeface="XCCW Joined 1a"/>
              </a:rPr>
              <a:t>Model </a:t>
            </a:r>
            <a:r>
              <a:rPr lang="en-GB" sz="3200" dirty="0">
                <a:solidFill>
                  <a:srgbClr val="FF0000"/>
                </a:solidFill>
                <a:latin typeface="XCCW Joined 1a"/>
              </a:rPr>
              <a:t>write this in your margin.</a:t>
            </a:r>
          </a:p>
          <a:p>
            <a:pPr algn="l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80175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A11C96-8FB1-4003-9B23-EE631E379EF6}"/>
              </a:ext>
            </a:extLst>
          </p:cNvPr>
          <p:cNvSpPr/>
          <p:nvPr/>
        </p:nvSpPr>
        <p:spPr>
          <a:xfrm>
            <a:off x="6447658" y="1781175"/>
            <a:ext cx="4887091" cy="4510768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BFB018C-A8D5-436E-94E8-9B7D4F9AC59C}"/>
              </a:ext>
            </a:extLst>
          </p:cNvPr>
          <p:cNvSpPr/>
          <p:nvPr/>
        </p:nvSpPr>
        <p:spPr>
          <a:xfrm>
            <a:off x="857251" y="1781175"/>
            <a:ext cx="4867274" cy="4510768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BD9D16D7-F905-416B-9F0D-C93D5823B4C3}"/>
              </a:ext>
            </a:extLst>
          </p:cNvPr>
          <p:cNvSpPr txBox="1">
            <a:spLocks/>
          </p:cNvSpPr>
          <p:nvPr/>
        </p:nvSpPr>
        <p:spPr>
          <a:xfrm>
            <a:off x="6291943" y="365125"/>
            <a:ext cx="4789714" cy="5926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A278BA-9A7D-4D3A-AD88-604EAA079321}"/>
              </a:ext>
            </a:extLst>
          </p:cNvPr>
          <p:cNvSpPr/>
          <p:nvPr/>
        </p:nvSpPr>
        <p:spPr>
          <a:xfrm>
            <a:off x="954628" y="1928209"/>
            <a:ext cx="4635826" cy="32624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u="sng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Lenses: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Character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Accessing phonics and grammar </a:t>
            </a:r>
          </a:p>
          <a:p>
            <a:endParaRPr lang="en-US" sz="36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A73A6A3-E33E-4F0B-B764-61D15A8AFA1A}"/>
              </a:ext>
            </a:extLst>
          </p:cNvPr>
          <p:cNvSpPr/>
          <p:nvPr/>
        </p:nvSpPr>
        <p:spPr>
          <a:xfrm>
            <a:off x="6669445" y="1928209"/>
            <a:ext cx="405296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Sentence Starters: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F77A7A-8F7E-48C9-901A-91D00473E07C}"/>
              </a:ext>
            </a:extLst>
          </p:cNvPr>
          <p:cNvSpPr txBox="1"/>
          <p:nvPr/>
        </p:nvSpPr>
        <p:spPr>
          <a:xfrm>
            <a:off x="6742538" y="2968016"/>
            <a:ext cx="44948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u="sng" dirty="0">
                <a:latin typeface="Twinkl" pitchFamily="2" charset="0"/>
              </a:rPr>
              <a:t>Character: </a:t>
            </a:r>
          </a:p>
          <a:p>
            <a:r>
              <a:rPr lang="en-GB" sz="2400" dirty="0">
                <a:latin typeface="Twinkl" pitchFamily="2" charset="0"/>
              </a:rPr>
              <a:t>The author creates a believable setting by …</a:t>
            </a:r>
          </a:p>
          <a:p>
            <a:pPr marL="0" indent="0">
              <a:buNone/>
            </a:pPr>
            <a:endParaRPr lang="en-GB" sz="2200" b="1" u="sng" dirty="0">
              <a:latin typeface="Twinkl" pitchFamily="2" charset="0"/>
            </a:endParaRPr>
          </a:p>
          <a:p>
            <a:pPr marL="0" indent="0">
              <a:buNone/>
            </a:pPr>
            <a:r>
              <a:rPr lang="en-GB" sz="2200" b="1" u="sng" dirty="0">
                <a:latin typeface="Twinkl" pitchFamily="2" charset="0"/>
              </a:rPr>
              <a:t>Assessing phonics and grammar:</a:t>
            </a:r>
          </a:p>
          <a:p>
            <a:pPr marL="0" indent="0">
              <a:buNone/>
            </a:pPr>
            <a:r>
              <a:rPr lang="en-GB" sz="2200" dirty="0">
                <a:latin typeface="Twinkl" pitchFamily="2" charset="0"/>
              </a:rPr>
              <a:t>The most arresting word/phrase used by the writer is …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75E52DD6-A9AC-4660-ACDD-25EC25ADB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Mouse, Bird, Snake and Wolf – David Almond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8AB415-6CC3-4B8A-9875-2C43C4D1ED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8340" y="3883338"/>
            <a:ext cx="819150" cy="7239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4AAE137-479C-4DE3-8116-BE35DB620A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3841" y="2798224"/>
            <a:ext cx="706613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398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9608F-B009-41A4-8F61-FEDAEAB85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799" y="408733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u="sng" dirty="0">
                <a:latin typeface="XCCW Joined 1a" panose="03050602040000000000" pitchFamily="66" charset="0"/>
              </a:rPr>
              <a:t>Character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75979-4268-4018-91FA-110C67A2E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799" y="2090171"/>
            <a:ext cx="6353630" cy="39954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XCCW Joined 1a" panose="03050602040000000000" pitchFamily="66" charset="0"/>
              </a:rPr>
              <a:t>Have you learned much about Ben’s personality so far?</a:t>
            </a:r>
          </a:p>
          <a:p>
            <a:pPr marL="0" indent="0">
              <a:buNone/>
            </a:pPr>
            <a:endParaRPr lang="en-US" sz="4000" dirty="0">
              <a:latin typeface="XCCW Joined 1a" panose="03050602040000000000" pitchFamily="66" charset="0"/>
            </a:endParaRPr>
          </a:p>
          <a:p>
            <a:pPr marL="0" indent="0">
              <a:buNone/>
            </a:pPr>
            <a:endParaRPr lang="en-US" sz="4000" dirty="0">
              <a:solidFill>
                <a:srgbClr val="FF0000"/>
              </a:solidFill>
              <a:latin typeface="XCCW Joined 1a" panose="03050602040000000000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579005-55AE-4869-A71C-8E2CB1DDFB37}"/>
              </a:ext>
            </a:extLst>
          </p:cNvPr>
          <p:cNvSpPr txBox="1"/>
          <p:nvPr/>
        </p:nvSpPr>
        <p:spPr>
          <a:xfrm>
            <a:off x="7632700" y="2090172"/>
            <a:ext cx="4000500" cy="224676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2800" b="1" u="sng" dirty="0">
                <a:latin typeface="Twinkl" pitchFamily="2" charset="0"/>
              </a:rPr>
              <a:t>Character </a:t>
            </a:r>
          </a:p>
          <a:p>
            <a:pPr marL="0" indent="0">
              <a:buNone/>
            </a:pPr>
            <a:r>
              <a:rPr lang="en-GB" sz="2800" dirty="0">
                <a:latin typeface="Twinkl" pitchFamily="2" charset="0"/>
              </a:rPr>
              <a:t>The main character is well developed/under developed by the author because…</a:t>
            </a:r>
            <a:endParaRPr lang="en-GB" sz="3200" b="1" u="sng" dirty="0">
              <a:latin typeface="Twinkl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88DFAA-CB4E-4A28-AD98-CCC7FE4C5D8D}"/>
              </a:ext>
            </a:extLst>
          </p:cNvPr>
          <p:cNvSpPr txBox="1"/>
          <p:nvPr/>
        </p:nvSpPr>
        <p:spPr>
          <a:xfrm>
            <a:off x="558799" y="5345735"/>
            <a:ext cx="6096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Together: find evidence of descriptions of Ben’s personality. You may need your inference skills!</a:t>
            </a:r>
            <a:endParaRPr lang="en-GB" sz="2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D7647FD-037A-486E-BC15-EEB346EC1B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2091" y="408733"/>
            <a:ext cx="1459809" cy="1495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931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9608F-B009-41A4-8F61-FEDAEAB85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135" y="27451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sz="4900" u="sng" dirty="0">
                <a:latin typeface="XCCW Joined 1a" panose="03050602040000000000" pitchFamily="66" charset="0"/>
              </a:rPr>
              <a:t>Accessing phonics and grammar</a:t>
            </a:r>
            <a:endParaRPr lang="en-GB" sz="5400" u="sng" dirty="0">
              <a:latin typeface="XCCW Joined 1a" panose="03050602040000000000" pitchFamily="66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75979-4268-4018-91FA-110C67A2E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462" y="2132700"/>
            <a:ext cx="6786517" cy="3420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XCCW Joined 1a" panose="03050602040000000000" pitchFamily="66" charset="0"/>
              </a:rPr>
              <a:t>Can you identify adjectives, nouns, verbs, prepositions… ? Fastest finger.</a:t>
            </a:r>
            <a:endParaRPr lang="en-US" sz="4000" dirty="0">
              <a:latin typeface="XCCW Joined 1a" panose="03050602040000000000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47C5F5-AFEF-4827-8E9F-11DF4465ECFA}"/>
              </a:ext>
            </a:extLst>
          </p:cNvPr>
          <p:cNvSpPr txBox="1"/>
          <p:nvPr/>
        </p:nvSpPr>
        <p:spPr>
          <a:xfrm>
            <a:off x="8134350" y="1980743"/>
            <a:ext cx="3644900" cy="206210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b="1" u="sng" dirty="0">
                <a:latin typeface="Twinkl" pitchFamily="2" charset="0"/>
              </a:rPr>
              <a:t>Grammar: </a:t>
            </a:r>
          </a:p>
          <a:p>
            <a:r>
              <a:rPr lang="en-GB" sz="3200" dirty="0">
                <a:latin typeface="Twinkl" pitchFamily="2" charset="0"/>
              </a:rPr>
              <a:t>The most arresting word/phrase used by the writer is 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77638B9-2BC6-43BB-A332-593C783BE9FE}"/>
              </a:ext>
            </a:extLst>
          </p:cNvPr>
          <p:cNvSpPr txBox="1"/>
          <p:nvPr/>
        </p:nvSpPr>
        <p:spPr>
          <a:xfrm>
            <a:off x="620784" y="4915949"/>
            <a:ext cx="953081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Which is your </a:t>
            </a:r>
            <a:r>
              <a:rPr lang="en-US" sz="2800" dirty="0" err="1">
                <a:solidFill>
                  <a:srgbClr val="FF0000"/>
                </a:solidFill>
              </a:rPr>
              <a:t>favourite</a:t>
            </a:r>
            <a:r>
              <a:rPr lang="en-US" sz="2800" dirty="0">
                <a:solidFill>
                  <a:srgbClr val="FF0000"/>
                </a:solidFill>
              </a:rPr>
              <a:t> word or phrase? Explain why.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BDD2B1A-9BB1-47BA-925E-DA12225A46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1596" y="421844"/>
            <a:ext cx="1333269" cy="117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115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6F0980B-B99C-4988-A8A6-9BEC06C09E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19563"/>
          <a:stretch/>
        </p:blipFill>
        <p:spPr>
          <a:xfrm>
            <a:off x="3523487" y="10"/>
            <a:ext cx="8758159" cy="685799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5065FCAC-FC5D-4DF3-95E5-3E00CAA9B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236" y="310066"/>
            <a:ext cx="4023359" cy="1208141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 algn="l"/>
            <a:r>
              <a:rPr lang="en-GB" sz="4000" u="sng" dirty="0">
                <a:solidFill>
                  <a:srgbClr val="FF0000"/>
                </a:solidFill>
                <a:latin typeface="XCCW Joined 1a"/>
              </a:rPr>
              <a:t>ENABLE</a:t>
            </a:r>
            <a:r>
              <a:rPr lang="en-GB" sz="4000" dirty="0">
                <a:solidFill>
                  <a:srgbClr val="FF0000"/>
                </a:solidFill>
                <a:latin typeface="XCCW Joined 1a"/>
              </a:rPr>
              <a:t> – </a:t>
            </a:r>
          </a:p>
          <a:p>
            <a:pPr algn="l"/>
            <a:r>
              <a:rPr lang="en-GB" sz="4000" dirty="0">
                <a:solidFill>
                  <a:srgbClr val="FF0000"/>
                </a:solidFill>
                <a:latin typeface="XCCW Joined 1a"/>
              </a:rPr>
              <a:t>please write this in the margin.</a:t>
            </a:r>
          </a:p>
          <a:p>
            <a:pPr algn="l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4976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8F828-BF96-45E6-B45A-1F20CDB93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5904"/>
            <a:ext cx="10515600" cy="681797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002060"/>
                </a:solidFill>
              </a:rPr>
              <a:t>Session – Enable (Independent follow-up task)</a:t>
            </a:r>
            <a:endParaRPr lang="en-GB" b="1" u="sng" dirty="0">
              <a:solidFill>
                <a:srgbClr val="002060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BE42017-AB0D-4479-B59D-0EC2F0C26E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098908"/>
            <a:ext cx="10733314" cy="35016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1) Ben creates a mouse in the text.  Harry and Sue say it is just like him. What do you think?</a:t>
            </a:r>
          </a:p>
          <a:p>
            <a:pPr marL="0" indent="0">
              <a:buNone/>
            </a:pPr>
            <a:r>
              <a:rPr lang="en-GB" sz="2400" dirty="0">
                <a:latin typeface="XCCW Joined 1a" panose="03050602040000000000" pitchFamily="66" charset="0"/>
              </a:rPr>
              <a:t>Ben’s character is like / not like a mouse because</a:t>
            </a:r>
            <a:endParaRPr lang="en-US" dirty="0">
              <a:solidFill>
                <a:schemeClr val="accent2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endParaRPr lang="en-US" sz="24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2) What is your </a:t>
            </a:r>
            <a:r>
              <a:rPr lang="en-US" b="1" dirty="0" err="1">
                <a:solidFill>
                  <a:srgbClr val="0070C0"/>
                </a:solidFill>
              </a:rPr>
              <a:t>favourite</a:t>
            </a:r>
            <a:r>
              <a:rPr lang="en-US" b="1" dirty="0">
                <a:solidFill>
                  <a:srgbClr val="0070C0"/>
                </a:solidFill>
              </a:rPr>
              <a:t> word or phrase in the text. Explain how the writer has used this word of phrase for effect.    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tx1"/>
                </a:solidFill>
                <a:latin typeface="XCCW Joined 1a" panose="03050602040000000000" pitchFamily="66" charset="0"/>
              </a:rPr>
              <a:t>The most arresting word/phrase used by the writer is …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tx1"/>
                </a:solidFill>
                <a:latin typeface="XCCW Joined 1a" panose="03050602040000000000" pitchFamily="66" charset="0"/>
              </a:rPr>
              <a:t>I think he has used this to create/show …</a:t>
            </a:r>
            <a:endParaRPr lang="en-US" sz="2400" dirty="0">
              <a:solidFill>
                <a:schemeClr val="tx1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endParaRPr lang="en-US" sz="2400" b="1" dirty="0">
              <a:solidFill>
                <a:srgbClr val="00B050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A7F4A7A-8296-451D-9E82-2F7A30BCD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62343"/>
            <a:ext cx="821204" cy="72571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4293D2E-F94F-4D6B-8CB5-2C33CA7EC7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18" y="1359516"/>
            <a:ext cx="708386" cy="72571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F45CE06-8587-43D7-9D8A-E5623A6F6E26}"/>
              </a:ext>
            </a:extLst>
          </p:cNvPr>
          <p:cNvSpPr txBox="1"/>
          <p:nvPr/>
        </p:nvSpPr>
        <p:spPr>
          <a:xfrm>
            <a:off x="838200" y="4876800"/>
            <a:ext cx="10733314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Predict what may happen next. Write a paragraph explaining what will happen and why you think that. Use evidence from the text to help you with your explanation. </a:t>
            </a:r>
          </a:p>
        </p:txBody>
      </p:sp>
    </p:spTree>
    <p:extLst>
      <p:ext uri="{BB962C8B-B14F-4D97-AF65-F5344CB8AC3E}">
        <p14:creationId xmlns:p14="http://schemas.microsoft.com/office/powerpoint/2010/main" val="1690171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1211</TotalTime>
  <Words>515</Words>
  <Application>Microsoft Office PowerPoint</Application>
  <PresentationFormat>Widescreen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Segoe UI</vt:lpstr>
      <vt:lpstr>Times New Roman</vt:lpstr>
      <vt:lpstr>Twinkl</vt:lpstr>
      <vt:lpstr>XCCW Joined 1a</vt:lpstr>
      <vt:lpstr>Office Theme</vt:lpstr>
      <vt:lpstr>PowerPoint Presentation</vt:lpstr>
      <vt:lpstr>Independent reading for pleasure</vt:lpstr>
      <vt:lpstr>    Our LI’s for the week:  Band 2 - Show understanding of vocabulary by discussing favourite words and phrases.  Band 3/4 - Identify vocabulary within the text that gives the best description of the setting or character.  Band 3/4 - Identify word classes taught and discuss the meaning of these words   </vt:lpstr>
      <vt:lpstr>Mouse, Bird, Snake and Wolf – David Almond</vt:lpstr>
      <vt:lpstr>Character</vt:lpstr>
      <vt:lpstr>Accessing phonics and grammar</vt:lpstr>
      <vt:lpstr>PowerPoint Presentation</vt:lpstr>
      <vt:lpstr>Session – Enable (Independent follow-up task)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Talk: Term 2 changes</dc:title>
  <dc:creator>kate Brunton</dc:creator>
  <cp:lastModifiedBy>Mr and Mrs Smout</cp:lastModifiedBy>
  <cp:revision>106</cp:revision>
  <dcterms:created xsi:type="dcterms:W3CDTF">2020-11-01T11:52:42Z</dcterms:created>
  <dcterms:modified xsi:type="dcterms:W3CDTF">2022-03-27T14:18:20Z</dcterms:modified>
</cp:coreProperties>
</file>