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65" r:id="rId4"/>
    <p:sldId id="277" r:id="rId5"/>
    <p:sldId id="263" r:id="rId6"/>
    <p:sldId id="278" r:id="rId7"/>
    <p:sldId id="279" r:id="rId8"/>
    <p:sldId id="281" r:id="rId9"/>
    <p:sldId id="282"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 Brunton" initials="kB" lastIdx="1" clrIdx="0">
    <p:extLst>
      <p:ext uri="{19B8F6BF-5375-455C-9EA6-DF929625EA0E}">
        <p15:presenceInfo xmlns:p15="http://schemas.microsoft.com/office/powerpoint/2012/main" userId="d65ca91db3e488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97EEE-FE1A-406C-B89C-A38CABC4E0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224C2BA-41F5-4997-96D5-4065475EB1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D06A433-7284-47D4-94BA-190EBB4174B3}"/>
              </a:ext>
            </a:extLst>
          </p:cNvPr>
          <p:cNvSpPr>
            <a:spLocks noGrp="1"/>
          </p:cNvSpPr>
          <p:nvPr>
            <p:ph type="dt" sz="half" idx="10"/>
          </p:nvPr>
        </p:nvSpPr>
        <p:spPr/>
        <p:txBody>
          <a:bodyPr/>
          <a:lstStyle/>
          <a:p>
            <a:fld id="{D9B4FA5A-6F6E-420F-AA63-0E0807C484C7}" type="datetimeFigureOut">
              <a:rPr lang="en-GB" smtClean="0"/>
              <a:t>21/02/2021</a:t>
            </a:fld>
            <a:endParaRPr lang="en-GB"/>
          </a:p>
        </p:txBody>
      </p:sp>
      <p:sp>
        <p:nvSpPr>
          <p:cNvPr id="5" name="Footer Placeholder 4">
            <a:extLst>
              <a:ext uri="{FF2B5EF4-FFF2-40B4-BE49-F238E27FC236}">
                <a16:creationId xmlns:a16="http://schemas.microsoft.com/office/drawing/2014/main" id="{8A2CAEF2-85D9-45F0-BF2C-FD84FCF904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07B899-C575-42DB-9773-0F21F774048E}"/>
              </a:ext>
            </a:extLst>
          </p:cNvPr>
          <p:cNvSpPr>
            <a:spLocks noGrp="1"/>
          </p:cNvSpPr>
          <p:nvPr>
            <p:ph type="sldNum" sz="quarter" idx="12"/>
          </p:nvPr>
        </p:nvSpPr>
        <p:spPr/>
        <p:txBody>
          <a:bodyPr/>
          <a:lstStyle/>
          <a:p>
            <a:fld id="{977CA0BE-52B4-41E1-8D13-9837E08827DA}" type="slidenum">
              <a:rPr lang="en-GB" smtClean="0"/>
              <a:t>‹#›</a:t>
            </a:fld>
            <a:endParaRPr lang="en-GB"/>
          </a:p>
        </p:txBody>
      </p:sp>
    </p:spTree>
    <p:extLst>
      <p:ext uri="{BB962C8B-B14F-4D97-AF65-F5344CB8AC3E}">
        <p14:creationId xmlns:p14="http://schemas.microsoft.com/office/powerpoint/2010/main" val="2697815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B2DDA-D7C2-4466-B1E2-3231E4EC83B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97F57F6-1A51-48B7-A20E-E7185AFD81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2821A6-BC46-4C5D-8B85-48597E1C2A34}"/>
              </a:ext>
            </a:extLst>
          </p:cNvPr>
          <p:cNvSpPr>
            <a:spLocks noGrp="1"/>
          </p:cNvSpPr>
          <p:nvPr>
            <p:ph type="dt" sz="half" idx="10"/>
          </p:nvPr>
        </p:nvSpPr>
        <p:spPr/>
        <p:txBody>
          <a:bodyPr/>
          <a:lstStyle/>
          <a:p>
            <a:fld id="{D9B4FA5A-6F6E-420F-AA63-0E0807C484C7}" type="datetimeFigureOut">
              <a:rPr lang="en-GB" smtClean="0"/>
              <a:t>21/02/2021</a:t>
            </a:fld>
            <a:endParaRPr lang="en-GB"/>
          </a:p>
        </p:txBody>
      </p:sp>
      <p:sp>
        <p:nvSpPr>
          <p:cNvPr id="5" name="Footer Placeholder 4">
            <a:extLst>
              <a:ext uri="{FF2B5EF4-FFF2-40B4-BE49-F238E27FC236}">
                <a16:creationId xmlns:a16="http://schemas.microsoft.com/office/drawing/2014/main" id="{79B9197F-2FBC-4A9A-9178-7A8A62B4ED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141A05-F3EC-4B2A-BC8E-A5C58D548654}"/>
              </a:ext>
            </a:extLst>
          </p:cNvPr>
          <p:cNvSpPr>
            <a:spLocks noGrp="1"/>
          </p:cNvSpPr>
          <p:nvPr>
            <p:ph type="sldNum" sz="quarter" idx="12"/>
          </p:nvPr>
        </p:nvSpPr>
        <p:spPr/>
        <p:txBody>
          <a:bodyPr/>
          <a:lstStyle/>
          <a:p>
            <a:fld id="{977CA0BE-52B4-41E1-8D13-9837E08827DA}" type="slidenum">
              <a:rPr lang="en-GB" smtClean="0"/>
              <a:t>‹#›</a:t>
            </a:fld>
            <a:endParaRPr lang="en-GB"/>
          </a:p>
        </p:txBody>
      </p:sp>
    </p:spTree>
    <p:extLst>
      <p:ext uri="{BB962C8B-B14F-4D97-AF65-F5344CB8AC3E}">
        <p14:creationId xmlns:p14="http://schemas.microsoft.com/office/powerpoint/2010/main" val="2278560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F0AF70-DEE4-434A-BE44-38B06659856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9FD5D3-571A-4A21-A554-EC743DD427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0C9E3C9-6CA5-4CC2-ACA9-EC0DC4ABF820}"/>
              </a:ext>
            </a:extLst>
          </p:cNvPr>
          <p:cNvSpPr>
            <a:spLocks noGrp="1"/>
          </p:cNvSpPr>
          <p:nvPr>
            <p:ph type="dt" sz="half" idx="10"/>
          </p:nvPr>
        </p:nvSpPr>
        <p:spPr/>
        <p:txBody>
          <a:bodyPr/>
          <a:lstStyle/>
          <a:p>
            <a:fld id="{D9B4FA5A-6F6E-420F-AA63-0E0807C484C7}" type="datetimeFigureOut">
              <a:rPr lang="en-GB" smtClean="0"/>
              <a:t>21/02/2021</a:t>
            </a:fld>
            <a:endParaRPr lang="en-GB"/>
          </a:p>
        </p:txBody>
      </p:sp>
      <p:sp>
        <p:nvSpPr>
          <p:cNvPr id="5" name="Footer Placeholder 4">
            <a:extLst>
              <a:ext uri="{FF2B5EF4-FFF2-40B4-BE49-F238E27FC236}">
                <a16:creationId xmlns:a16="http://schemas.microsoft.com/office/drawing/2014/main" id="{7CFC98DD-5584-4088-BA08-B48BD2C24B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8B3DCC-D0A2-4664-9061-5DAB9276B4AF}"/>
              </a:ext>
            </a:extLst>
          </p:cNvPr>
          <p:cNvSpPr>
            <a:spLocks noGrp="1"/>
          </p:cNvSpPr>
          <p:nvPr>
            <p:ph type="sldNum" sz="quarter" idx="12"/>
          </p:nvPr>
        </p:nvSpPr>
        <p:spPr/>
        <p:txBody>
          <a:bodyPr/>
          <a:lstStyle/>
          <a:p>
            <a:fld id="{977CA0BE-52B4-41E1-8D13-9837E08827DA}" type="slidenum">
              <a:rPr lang="en-GB" smtClean="0"/>
              <a:t>‹#›</a:t>
            </a:fld>
            <a:endParaRPr lang="en-GB"/>
          </a:p>
        </p:txBody>
      </p:sp>
    </p:spTree>
    <p:extLst>
      <p:ext uri="{BB962C8B-B14F-4D97-AF65-F5344CB8AC3E}">
        <p14:creationId xmlns:p14="http://schemas.microsoft.com/office/powerpoint/2010/main" val="910404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CAE04-12FD-472F-A094-B23121896F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0B1D14-09A8-4617-B612-63CA787208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73CE50-16CE-4649-B7DF-40E028085029}"/>
              </a:ext>
            </a:extLst>
          </p:cNvPr>
          <p:cNvSpPr>
            <a:spLocks noGrp="1"/>
          </p:cNvSpPr>
          <p:nvPr>
            <p:ph type="dt" sz="half" idx="10"/>
          </p:nvPr>
        </p:nvSpPr>
        <p:spPr/>
        <p:txBody>
          <a:bodyPr/>
          <a:lstStyle/>
          <a:p>
            <a:fld id="{D9B4FA5A-6F6E-420F-AA63-0E0807C484C7}" type="datetimeFigureOut">
              <a:rPr lang="en-GB" smtClean="0"/>
              <a:t>21/02/2021</a:t>
            </a:fld>
            <a:endParaRPr lang="en-GB"/>
          </a:p>
        </p:txBody>
      </p:sp>
      <p:sp>
        <p:nvSpPr>
          <p:cNvPr id="5" name="Footer Placeholder 4">
            <a:extLst>
              <a:ext uri="{FF2B5EF4-FFF2-40B4-BE49-F238E27FC236}">
                <a16:creationId xmlns:a16="http://schemas.microsoft.com/office/drawing/2014/main" id="{14FE7904-2E8F-4192-AF5E-62362E57C5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FDBFC4-7A15-47DC-96B1-DAFC2F5368C5}"/>
              </a:ext>
            </a:extLst>
          </p:cNvPr>
          <p:cNvSpPr>
            <a:spLocks noGrp="1"/>
          </p:cNvSpPr>
          <p:nvPr>
            <p:ph type="sldNum" sz="quarter" idx="12"/>
          </p:nvPr>
        </p:nvSpPr>
        <p:spPr/>
        <p:txBody>
          <a:bodyPr/>
          <a:lstStyle/>
          <a:p>
            <a:fld id="{977CA0BE-52B4-41E1-8D13-9837E08827DA}" type="slidenum">
              <a:rPr lang="en-GB" smtClean="0"/>
              <a:t>‹#›</a:t>
            </a:fld>
            <a:endParaRPr lang="en-GB"/>
          </a:p>
        </p:txBody>
      </p:sp>
    </p:spTree>
    <p:extLst>
      <p:ext uri="{BB962C8B-B14F-4D97-AF65-F5344CB8AC3E}">
        <p14:creationId xmlns:p14="http://schemas.microsoft.com/office/powerpoint/2010/main" val="3080262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CA217-969C-4783-B18D-CB38805284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D75179-6ED7-4150-9E70-AEDA63A9A1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F866F6-6F40-4701-ABA3-D9EC64F042CF}"/>
              </a:ext>
            </a:extLst>
          </p:cNvPr>
          <p:cNvSpPr>
            <a:spLocks noGrp="1"/>
          </p:cNvSpPr>
          <p:nvPr>
            <p:ph type="dt" sz="half" idx="10"/>
          </p:nvPr>
        </p:nvSpPr>
        <p:spPr/>
        <p:txBody>
          <a:bodyPr/>
          <a:lstStyle/>
          <a:p>
            <a:fld id="{D9B4FA5A-6F6E-420F-AA63-0E0807C484C7}" type="datetimeFigureOut">
              <a:rPr lang="en-GB" smtClean="0"/>
              <a:t>21/02/2021</a:t>
            </a:fld>
            <a:endParaRPr lang="en-GB"/>
          </a:p>
        </p:txBody>
      </p:sp>
      <p:sp>
        <p:nvSpPr>
          <p:cNvPr id="5" name="Footer Placeholder 4">
            <a:extLst>
              <a:ext uri="{FF2B5EF4-FFF2-40B4-BE49-F238E27FC236}">
                <a16:creationId xmlns:a16="http://schemas.microsoft.com/office/drawing/2014/main" id="{81D4E2ED-FA4B-4192-9B1B-9E9DB37571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2C0D4A-CEB5-4026-8F06-193E163B4817}"/>
              </a:ext>
            </a:extLst>
          </p:cNvPr>
          <p:cNvSpPr>
            <a:spLocks noGrp="1"/>
          </p:cNvSpPr>
          <p:nvPr>
            <p:ph type="sldNum" sz="quarter" idx="12"/>
          </p:nvPr>
        </p:nvSpPr>
        <p:spPr/>
        <p:txBody>
          <a:bodyPr/>
          <a:lstStyle/>
          <a:p>
            <a:fld id="{977CA0BE-52B4-41E1-8D13-9837E08827DA}" type="slidenum">
              <a:rPr lang="en-GB" smtClean="0"/>
              <a:t>‹#›</a:t>
            </a:fld>
            <a:endParaRPr lang="en-GB"/>
          </a:p>
        </p:txBody>
      </p:sp>
    </p:spTree>
    <p:extLst>
      <p:ext uri="{BB962C8B-B14F-4D97-AF65-F5344CB8AC3E}">
        <p14:creationId xmlns:p14="http://schemas.microsoft.com/office/powerpoint/2010/main" val="421956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ADFB3-CB5B-4E4D-B5D2-F4B0A32687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BFCB01C-76F2-4721-8EEF-8110F0E2E1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16375CD-71AF-4D17-9A59-048DB20E0F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293A034-AAF9-4626-B855-091760406FA6}"/>
              </a:ext>
            </a:extLst>
          </p:cNvPr>
          <p:cNvSpPr>
            <a:spLocks noGrp="1"/>
          </p:cNvSpPr>
          <p:nvPr>
            <p:ph type="dt" sz="half" idx="10"/>
          </p:nvPr>
        </p:nvSpPr>
        <p:spPr/>
        <p:txBody>
          <a:bodyPr/>
          <a:lstStyle/>
          <a:p>
            <a:fld id="{D9B4FA5A-6F6E-420F-AA63-0E0807C484C7}" type="datetimeFigureOut">
              <a:rPr lang="en-GB" smtClean="0"/>
              <a:t>21/02/2021</a:t>
            </a:fld>
            <a:endParaRPr lang="en-GB"/>
          </a:p>
        </p:txBody>
      </p:sp>
      <p:sp>
        <p:nvSpPr>
          <p:cNvPr id="6" name="Footer Placeholder 5">
            <a:extLst>
              <a:ext uri="{FF2B5EF4-FFF2-40B4-BE49-F238E27FC236}">
                <a16:creationId xmlns:a16="http://schemas.microsoft.com/office/drawing/2014/main" id="{648298BB-33BB-4540-AB0A-CAEFB25FF4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543F2C-744B-4EE3-84F3-CDBB1B7D4CFA}"/>
              </a:ext>
            </a:extLst>
          </p:cNvPr>
          <p:cNvSpPr>
            <a:spLocks noGrp="1"/>
          </p:cNvSpPr>
          <p:nvPr>
            <p:ph type="sldNum" sz="quarter" idx="12"/>
          </p:nvPr>
        </p:nvSpPr>
        <p:spPr/>
        <p:txBody>
          <a:bodyPr/>
          <a:lstStyle/>
          <a:p>
            <a:fld id="{977CA0BE-52B4-41E1-8D13-9837E08827DA}" type="slidenum">
              <a:rPr lang="en-GB" smtClean="0"/>
              <a:t>‹#›</a:t>
            </a:fld>
            <a:endParaRPr lang="en-GB"/>
          </a:p>
        </p:txBody>
      </p:sp>
    </p:spTree>
    <p:extLst>
      <p:ext uri="{BB962C8B-B14F-4D97-AF65-F5344CB8AC3E}">
        <p14:creationId xmlns:p14="http://schemas.microsoft.com/office/powerpoint/2010/main" val="26248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4DC1C-A33A-4518-8EF0-C4DB126A870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A5C38B1-4EF0-49EE-818D-52C8B4FC42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9566DF6-99C4-40F0-964F-3E4E7ABDBB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12640AE-D5AC-421D-9745-B76580A439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A9F8D5-C7C8-4497-91E7-AD0A74597C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BBB5933-7F4C-4224-8B35-37644CC24043}"/>
              </a:ext>
            </a:extLst>
          </p:cNvPr>
          <p:cNvSpPr>
            <a:spLocks noGrp="1"/>
          </p:cNvSpPr>
          <p:nvPr>
            <p:ph type="dt" sz="half" idx="10"/>
          </p:nvPr>
        </p:nvSpPr>
        <p:spPr/>
        <p:txBody>
          <a:bodyPr/>
          <a:lstStyle/>
          <a:p>
            <a:fld id="{D9B4FA5A-6F6E-420F-AA63-0E0807C484C7}" type="datetimeFigureOut">
              <a:rPr lang="en-GB" smtClean="0"/>
              <a:t>21/02/2021</a:t>
            </a:fld>
            <a:endParaRPr lang="en-GB"/>
          </a:p>
        </p:txBody>
      </p:sp>
      <p:sp>
        <p:nvSpPr>
          <p:cNvPr id="8" name="Footer Placeholder 7">
            <a:extLst>
              <a:ext uri="{FF2B5EF4-FFF2-40B4-BE49-F238E27FC236}">
                <a16:creationId xmlns:a16="http://schemas.microsoft.com/office/drawing/2014/main" id="{E4C59533-0D7B-4EC3-B74E-7C39EBA45D8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53A50E1-AEB6-4517-A578-C5F60CCBE265}"/>
              </a:ext>
            </a:extLst>
          </p:cNvPr>
          <p:cNvSpPr>
            <a:spLocks noGrp="1"/>
          </p:cNvSpPr>
          <p:nvPr>
            <p:ph type="sldNum" sz="quarter" idx="12"/>
          </p:nvPr>
        </p:nvSpPr>
        <p:spPr/>
        <p:txBody>
          <a:bodyPr/>
          <a:lstStyle/>
          <a:p>
            <a:fld id="{977CA0BE-52B4-41E1-8D13-9837E08827DA}" type="slidenum">
              <a:rPr lang="en-GB" smtClean="0"/>
              <a:t>‹#›</a:t>
            </a:fld>
            <a:endParaRPr lang="en-GB"/>
          </a:p>
        </p:txBody>
      </p:sp>
    </p:spTree>
    <p:extLst>
      <p:ext uri="{BB962C8B-B14F-4D97-AF65-F5344CB8AC3E}">
        <p14:creationId xmlns:p14="http://schemas.microsoft.com/office/powerpoint/2010/main" val="1477126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478E0-E243-4D1F-AAF3-9A0F6A81C9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99A90C2-6EA9-4E76-A278-902D123BF45E}"/>
              </a:ext>
            </a:extLst>
          </p:cNvPr>
          <p:cNvSpPr>
            <a:spLocks noGrp="1"/>
          </p:cNvSpPr>
          <p:nvPr>
            <p:ph type="dt" sz="half" idx="10"/>
          </p:nvPr>
        </p:nvSpPr>
        <p:spPr/>
        <p:txBody>
          <a:bodyPr/>
          <a:lstStyle/>
          <a:p>
            <a:fld id="{D9B4FA5A-6F6E-420F-AA63-0E0807C484C7}" type="datetimeFigureOut">
              <a:rPr lang="en-GB" smtClean="0"/>
              <a:t>21/02/2021</a:t>
            </a:fld>
            <a:endParaRPr lang="en-GB"/>
          </a:p>
        </p:txBody>
      </p:sp>
      <p:sp>
        <p:nvSpPr>
          <p:cNvPr id="4" name="Footer Placeholder 3">
            <a:extLst>
              <a:ext uri="{FF2B5EF4-FFF2-40B4-BE49-F238E27FC236}">
                <a16:creationId xmlns:a16="http://schemas.microsoft.com/office/drawing/2014/main" id="{696EC5A4-62E9-4F16-81CF-D767DAAB243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709564-3629-4DB1-A589-A2A23767E8E3}"/>
              </a:ext>
            </a:extLst>
          </p:cNvPr>
          <p:cNvSpPr>
            <a:spLocks noGrp="1"/>
          </p:cNvSpPr>
          <p:nvPr>
            <p:ph type="sldNum" sz="quarter" idx="12"/>
          </p:nvPr>
        </p:nvSpPr>
        <p:spPr/>
        <p:txBody>
          <a:bodyPr/>
          <a:lstStyle/>
          <a:p>
            <a:fld id="{977CA0BE-52B4-41E1-8D13-9837E08827DA}" type="slidenum">
              <a:rPr lang="en-GB" smtClean="0"/>
              <a:t>‹#›</a:t>
            </a:fld>
            <a:endParaRPr lang="en-GB"/>
          </a:p>
        </p:txBody>
      </p:sp>
    </p:spTree>
    <p:extLst>
      <p:ext uri="{BB962C8B-B14F-4D97-AF65-F5344CB8AC3E}">
        <p14:creationId xmlns:p14="http://schemas.microsoft.com/office/powerpoint/2010/main" val="2213990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CA14E8-7BD0-41E2-B12F-3A4496792410}"/>
              </a:ext>
            </a:extLst>
          </p:cNvPr>
          <p:cNvSpPr>
            <a:spLocks noGrp="1"/>
          </p:cNvSpPr>
          <p:nvPr>
            <p:ph type="dt" sz="half" idx="10"/>
          </p:nvPr>
        </p:nvSpPr>
        <p:spPr/>
        <p:txBody>
          <a:bodyPr/>
          <a:lstStyle/>
          <a:p>
            <a:fld id="{D9B4FA5A-6F6E-420F-AA63-0E0807C484C7}" type="datetimeFigureOut">
              <a:rPr lang="en-GB" smtClean="0"/>
              <a:t>21/02/2021</a:t>
            </a:fld>
            <a:endParaRPr lang="en-GB"/>
          </a:p>
        </p:txBody>
      </p:sp>
      <p:sp>
        <p:nvSpPr>
          <p:cNvPr id="3" name="Footer Placeholder 2">
            <a:extLst>
              <a:ext uri="{FF2B5EF4-FFF2-40B4-BE49-F238E27FC236}">
                <a16:creationId xmlns:a16="http://schemas.microsoft.com/office/drawing/2014/main" id="{2EE182E6-F435-4CF7-A51D-0B302CE7C29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04F4135-BD31-4AEC-AE32-CF23A7455164}"/>
              </a:ext>
            </a:extLst>
          </p:cNvPr>
          <p:cNvSpPr>
            <a:spLocks noGrp="1"/>
          </p:cNvSpPr>
          <p:nvPr>
            <p:ph type="sldNum" sz="quarter" idx="12"/>
          </p:nvPr>
        </p:nvSpPr>
        <p:spPr/>
        <p:txBody>
          <a:bodyPr/>
          <a:lstStyle/>
          <a:p>
            <a:fld id="{977CA0BE-52B4-41E1-8D13-9837E08827DA}" type="slidenum">
              <a:rPr lang="en-GB" smtClean="0"/>
              <a:t>‹#›</a:t>
            </a:fld>
            <a:endParaRPr lang="en-GB"/>
          </a:p>
        </p:txBody>
      </p:sp>
    </p:spTree>
    <p:extLst>
      <p:ext uri="{BB962C8B-B14F-4D97-AF65-F5344CB8AC3E}">
        <p14:creationId xmlns:p14="http://schemas.microsoft.com/office/powerpoint/2010/main" val="4103626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1CE55-F3BA-47D8-A416-CE7373ED1B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6F90DAD-247F-4A4F-AB41-094E639003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6382D97-1265-41E9-8A42-CF8CE26702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14FBF-492D-4F52-A02C-DE9BFE77ACFD}"/>
              </a:ext>
            </a:extLst>
          </p:cNvPr>
          <p:cNvSpPr>
            <a:spLocks noGrp="1"/>
          </p:cNvSpPr>
          <p:nvPr>
            <p:ph type="dt" sz="half" idx="10"/>
          </p:nvPr>
        </p:nvSpPr>
        <p:spPr/>
        <p:txBody>
          <a:bodyPr/>
          <a:lstStyle/>
          <a:p>
            <a:fld id="{D9B4FA5A-6F6E-420F-AA63-0E0807C484C7}" type="datetimeFigureOut">
              <a:rPr lang="en-GB" smtClean="0"/>
              <a:t>21/02/2021</a:t>
            </a:fld>
            <a:endParaRPr lang="en-GB"/>
          </a:p>
        </p:txBody>
      </p:sp>
      <p:sp>
        <p:nvSpPr>
          <p:cNvPr id="6" name="Footer Placeholder 5">
            <a:extLst>
              <a:ext uri="{FF2B5EF4-FFF2-40B4-BE49-F238E27FC236}">
                <a16:creationId xmlns:a16="http://schemas.microsoft.com/office/drawing/2014/main" id="{60F57FE2-442C-4C2A-AA26-FB09F2470F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3F2F84-16C4-48AF-A20D-2FDBE7BB996E}"/>
              </a:ext>
            </a:extLst>
          </p:cNvPr>
          <p:cNvSpPr>
            <a:spLocks noGrp="1"/>
          </p:cNvSpPr>
          <p:nvPr>
            <p:ph type="sldNum" sz="quarter" idx="12"/>
          </p:nvPr>
        </p:nvSpPr>
        <p:spPr/>
        <p:txBody>
          <a:bodyPr/>
          <a:lstStyle/>
          <a:p>
            <a:fld id="{977CA0BE-52B4-41E1-8D13-9837E08827DA}" type="slidenum">
              <a:rPr lang="en-GB" smtClean="0"/>
              <a:t>‹#›</a:t>
            </a:fld>
            <a:endParaRPr lang="en-GB"/>
          </a:p>
        </p:txBody>
      </p:sp>
    </p:spTree>
    <p:extLst>
      <p:ext uri="{BB962C8B-B14F-4D97-AF65-F5344CB8AC3E}">
        <p14:creationId xmlns:p14="http://schemas.microsoft.com/office/powerpoint/2010/main" val="2235691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107C9-D9CC-4E6E-8220-3B07298565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53DDE2B-8F5B-4FFF-A845-A1D74FEE65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7D6A32F-B708-44C1-83B3-1DAAB9D7A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96D8A1-FFEF-46C6-AEBB-CEDE2716BC5D}"/>
              </a:ext>
            </a:extLst>
          </p:cNvPr>
          <p:cNvSpPr>
            <a:spLocks noGrp="1"/>
          </p:cNvSpPr>
          <p:nvPr>
            <p:ph type="dt" sz="half" idx="10"/>
          </p:nvPr>
        </p:nvSpPr>
        <p:spPr/>
        <p:txBody>
          <a:bodyPr/>
          <a:lstStyle/>
          <a:p>
            <a:fld id="{D9B4FA5A-6F6E-420F-AA63-0E0807C484C7}" type="datetimeFigureOut">
              <a:rPr lang="en-GB" smtClean="0"/>
              <a:t>21/02/2021</a:t>
            </a:fld>
            <a:endParaRPr lang="en-GB"/>
          </a:p>
        </p:txBody>
      </p:sp>
      <p:sp>
        <p:nvSpPr>
          <p:cNvPr id="6" name="Footer Placeholder 5">
            <a:extLst>
              <a:ext uri="{FF2B5EF4-FFF2-40B4-BE49-F238E27FC236}">
                <a16:creationId xmlns:a16="http://schemas.microsoft.com/office/drawing/2014/main" id="{8F7D47D4-96B3-4C0C-8164-2D0738F1BDE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1A9D1E8-FBDB-4C52-B6A6-883883D5E115}"/>
              </a:ext>
            </a:extLst>
          </p:cNvPr>
          <p:cNvSpPr>
            <a:spLocks noGrp="1"/>
          </p:cNvSpPr>
          <p:nvPr>
            <p:ph type="sldNum" sz="quarter" idx="12"/>
          </p:nvPr>
        </p:nvSpPr>
        <p:spPr/>
        <p:txBody>
          <a:bodyPr/>
          <a:lstStyle/>
          <a:p>
            <a:fld id="{977CA0BE-52B4-41E1-8D13-9837E08827DA}" type="slidenum">
              <a:rPr lang="en-GB" smtClean="0"/>
              <a:t>‹#›</a:t>
            </a:fld>
            <a:endParaRPr lang="en-GB"/>
          </a:p>
        </p:txBody>
      </p:sp>
    </p:spTree>
    <p:extLst>
      <p:ext uri="{BB962C8B-B14F-4D97-AF65-F5344CB8AC3E}">
        <p14:creationId xmlns:p14="http://schemas.microsoft.com/office/powerpoint/2010/main" val="4280431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C326-94E5-4C47-A16E-CCED11DC8E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34EACD-FAC8-411B-BDB0-710833DDD7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BD7E1A-780A-414C-8FFE-B01283763E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4FA5A-6F6E-420F-AA63-0E0807C484C7}" type="datetimeFigureOut">
              <a:rPr lang="en-GB" smtClean="0"/>
              <a:t>21/02/2021</a:t>
            </a:fld>
            <a:endParaRPr lang="en-GB"/>
          </a:p>
        </p:txBody>
      </p:sp>
      <p:sp>
        <p:nvSpPr>
          <p:cNvPr id="5" name="Footer Placeholder 4">
            <a:extLst>
              <a:ext uri="{FF2B5EF4-FFF2-40B4-BE49-F238E27FC236}">
                <a16:creationId xmlns:a16="http://schemas.microsoft.com/office/drawing/2014/main" id="{51F5F467-1819-4CF0-B465-11EB951244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4675785-28B4-4C7C-8E7D-5A651F6784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7CA0BE-52B4-41E1-8D13-9837E08827DA}" type="slidenum">
              <a:rPr lang="en-GB" smtClean="0"/>
              <a:t>‹#›</a:t>
            </a:fld>
            <a:endParaRPr lang="en-GB"/>
          </a:p>
        </p:txBody>
      </p:sp>
    </p:spTree>
    <p:extLst>
      <p:ext uri="{BB962C8B-B14F-4D97-AF65-F5344CB8AC3E}">
        <p14:creationId xmlns:p14="http://schemas.microsoft.com/office/powerpoint/2010/main" val="3015921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kfindout.com/uk/history/mayans/mayan-gods/" TargetMode="External"/><Relationship Id="rId2" Type="http://schemas.openxmlformats.org/officeDocument/2006/relationships/hyperlink" Target="http://the-maya.eu/MayaForKids/mayan-gods-and-goddesses-for-kids#:~:text=Mayan%20gods%20and%20goddesses%20for%20Kids%201%20Mayan,at%20the%20famous%20Mayan%20...%20More%20items..."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hyperlink" Target="https://www.bbc.co.uk/bitesize/topics/zq6svcw/articles/zqv6msg" TargetMode="Externa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hyperlink" Target="https://www.dictionary.com/"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6918B-762B-4CB0-A782-5E31AF4F0939}"/>
              </a:ext>
            </a:extLst>
          </p:cNvPr>
          <p:cNvSpPr>
            <a:spLocks noGrp="1"/>
          </p:cNvSpPr>
          <p:nvPr>
            <p:ph type="ctrTitle"/>
          </p:nvPr>
        </p:nvSpPr>
        <p:spPr>
          <a:xfrm>
            <a:off x="752475" y="314325"/>
            <a:ext cx="9144000" cy="1062038"/>
          </a:xfrm>
        </p:spPr>
        <p:txBody>
          <a:bodyPr/>
          <a:lstStyle/>
          <a:p>
            <a:r>
              <a:rPr lang="en-GB" u="sng" dirty="0">
                <a:latin typeface="Twinkl" pitchFamily="2" charset="0"/>
              </a:rPr>
              <a:t>Monday 22</a:t>
            </a:r>
            <a:r>
              <a:rPr lang="en-GB" u="sng" baseline="30000" dirty="0">
                <a:latin typeface="Twinkl" pitchFamily="2" charset="0"/>
              </a:rPr>
              <a:t>nd</a:t>
            </a:r>
            <a:r>
              <a:rPr lang="en-GB" u="sng" dirty="0">
                <a:latin typeface="Twinkl" pitchFamily="2" charset="0"/>
              </a:rPr>
              <a:t> February</a:t>
            </a:r>
          </a:p>
        </p:txBody>
      </p:sp>
      <p:sp>
        <p:nvSpPr>
          <p:cNvPr id="3" name="Subtitle 2">
            <a:extLst>
              <a:ext uri="{FF2B5EF4-FFF2-40B4-BE49-F238E27FC236}">
                <a16:creationId xmlns:a16="http://schemas.microsoft.com/office/drawing/2014/main" id="{58C5125F-1048-42FC-88CA-F58B97FA4419}"/>
              </a:ext>
            </a:extLst>
          </p:cNvPr>
          <p:cNvSpPr>
            <a:spLocks noGrp="1"/>
          </p:cNvSpPr>
          <p:nvPr>
            <p:ph type="subTitle" idx="1"/>
          </p:nvPr>
        </p:nvSpPr>
        <p:spPr>
          <a:xfrm>
            <a:off x="1524000" y="1743075"/>
            <a:ext cx="9144000" cy="4800600"/>
          </a:xfrm>
        </p:spPr>
        <p:txBody>
          <a:bodyPr>
            <a:normAutofit/>
          </a:bodyPr>
          <a:lstStyle/>
          <a:p>
            <a:pPr algn="l"/>
            <a:r>
              <a:rPr lang="en-GB" sz="2800" u="sng" dirty="0">
                <a:solidFill>
                  <a:srgbClr val="7030A0"/>
                </a:solidFill>
                <a:latin typeface="Twinkl" pitchFamily="2" charset="0"/>
              </a:rPr>
              <a:t>Learning Intentions:</a:t>
            </a:r>
          </a:p>
          <a:p>
            <a:pPr algn="l"/>
            <a:r>
              <a:rPr lang="en-GB" sz="2800" dirty="0">
                <a:latin typeface="Twinkl" pitchFamily="2" charset="0"/>
              </a:rPr>
              <a:t>4: Draw inferences such as inferring characters' feelings, thoughts and motives from their actions, and justifying inferences with evidence clearly taken from the text.</a:t>
            </a:r>
          </a:p>
          <a:p>
            <a:pPr algn="l"/>
            <a:endParaRPr lang="en-GB" sz="2800" dirty="0">
              <a:latin typeface="Twinkl" pitchFamily="2" charset="0"/>
            </a:endParaRPr>
          </a:p>
          <a:p>
            <a:pPr algn="l"/>
            <a:r>
              <a:rPr lang="en-GB" sz="2800" dirty="0">
                <a:latin typeface="Twinkl" pitchFamily="2" charset="0"/>
              </a:rPr>
              <a:t>5: Understand what he/she reads by drawing inferences, such as inferring characters’ feelings, thoughts and motives from their actions, and justifying inferences with evidence.</a:t>
            </a:r>
          </a:p>
        </p:txBody>
      </p:sp>
      <p:sp>
        <p:nvSpPr>
          <p:cNvPr id="4" name="Rectangle 3">
            <a:extLst>
              <a:ext uri="{FF2B5EF4-FFF2-40B4-BE49-F238E27FC236}">
                <a16:creationId xmlns:a16="http://schemas.microsoft.com/office/drawing/2014/main" id="{F637DBFA-755C-436D-BEE4-9AE35EA92265}"/>
              </a:ext>
            </a:extLst>
          </p:cNvPr>
          <p:cNvSpPr/>
          <p:nvPr/>
        </p:nvSpPr>
        <p:spPr>
          <a:xfrm>
            <a:off x="9669528" y="0"/>
            <a:ext cx="2416046" cy="923330"/>
          </a:xfrm>
          <a:prstGeom prst="rect">
            <a:avLst/>
          </a:prstGeom>
          <a:noFill/>
        </p:spPr>
        <p:txBody>
          <a:bodyPr wrap="none" lIns="91440" tIns="45720" rIns="91440" bIns="45720">
            <a:spAutoFit/>
          </a:bodyPr>
          <a:lstStyle/>
          <a:p>
            <a:pPr algn="ctr"/>
            <a:r>
              <a:rPr lang="en-US" sz="5400" b="0" cap="none" spc="0" dirty="0">
                <a:ln w="0"/>
                <a:solidFill>
                  <a:srgbClr val="7030A0"/>
                </a:solidFill>
                <a:effectLst>
                  <a:reflection blurRad="6350" stA="53000" endA="300" endPos="35500" dir="5400000" sy="-90000" algn="bl" rotWithShape="0"/>
                </a:effectLst>
                <a:latin typeface="Twinkl" pitchFamily="2" charset="0"/>
              </a:rPr>
              <a:t>English</a:t>
            </a:r>
          </a:p>
        </p:txBody>
      </p:sp>
    </p:spTree>
    <p:extLst>
      <p:ext uri="{BB962C8B-B14F-4D97-AF65-F5344CB8AC3E}">
        <p14:creationId xmlns:p14="http://schemas.microsoft.com/office/powerpoint/2010/main" val="2117262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30AE16-F244-40FD-8B2A-3436073BC705}"/>
              </a:ext>
            </a:extLst>
          </p:cNvPr>
          <p:cNvSpPr>
            <a:spLocks noGrp="1"/>
          </p:cNvSpPr>
          <p:nvPr>
            <p:ph idx="1"/>
          </p:nvPr>
        </p:nvSpPr>
        <p:spPr>
          <a:xfrm>
            <a:off x="838200" y="1825625"/>
            <a:ext cx="5257800" cy="4351338"/>
          </a:xfrm>
        </p:spPr>
        <p:txBody>
          <a:bodyPr>
            <a:normAutofit fontScale="92500" lnSpcReduction="10000"/>
          </a:bodyPr>
          <a:lstStyle/>
          <a:p>
            <a:r>
              <a:rPr lang="en-GB" dirty="0">
                <a:hlinkClick r:id="rId2"/>
              </a:rPr>
              <a:t>Mayan gods and goddesses for Kids / The Maya: history, culture &amp; religion (the-maya.eu)</a:t>
            </a:r>
            <a:endParaRPr lang="en-GB" dirty="0"/>
          </a:p>
          <a:p>
            <a:endParaRPr lang="en-GB" dirty="0"/>
          </a:p>
          <a:p>
            <a:r>
              <a:rPr lang="en-GB" dirty="0">
                <a:hlinkClick r:id="rId3"/>
              </a:rPr>
              <a:t>Mayan Gods For Kids | Mayan God Names | DK Find Out</a:t>
            </a:r>
            <a:endParaRPr lang="en-GB" dirty="0"/>
          </a:p>
          <a:p>
            <a:endParaRPr lang="en-GB" dirty="0"/>
          </a:p>
          <a:p>
            <a:r>
              <a:rPr lang="en-GB" dirty="0"/>
              <a:t>Pick </a:t>
            </a:r>
            <a:r>
              <a:rPr lang="en-GB" b="1" u="sng" dirty="0"/>
              <a:t>one </a:t>
            </a:r>
            <a:r>
              <a:rPr lang="en-GB" dirty="0"/>
              <a:t>fact about a Mayan God. Make it the one that you find most interesting! Share it with us on Class Dojo.</a:t>
            </a:r>
          </a:p>
          <a:p>
            <a:endParaRPr lang="en-GB" dirty="0"/>
          </a:p>
          <a:p>
            <a:endParaRPr lang="en-GB" dirty="0"/>
          </a:p>
        </p:txBody>
      </p:sp>
      <p:sp>
        <p:nvSpPr>
          <p:cNvPr id="4" name="Rectangle 3">
            <a:extLst>
              <a:ext uri="{FF2B5EF4-FFF2-40B4-BE49-F238E27FC236}">
                <a16:creationId xmlns:a16="http://schemas.microsoft.com/office/drawing/2014/main" id="{307B8F82-6CE6-488B-A374-45BD07985100}"/>
              </a:ext>
            </a:extLst>
          </p:cNvPr>
          <p:cNvSpPr/>
          <p:nvPr/>
        </p:nvSpPr>
        <p:spPr>
          <a:xfrm>
            <a:off x="773218" y="566241"/>
            <a:ext cx="2847767" cy="1107996"/>
          </a:xfrm>
          <a:prstGeom prst="rect">
            <a:avLst/>
          </a:prstGeom>
          <a:noFill/>
        </p:spPr>
        <p:txBody>
          <a:bodyPr wrap="none" lIns="91440" tIns="45720" rIns="91440" bIns="45720">
            <a:spAutoFit/>
          </a:bodyPr>
          <a:lstStyle/>
          <a:p>
            <a:pPr algn="ctr"/>
            <a:r>
              <a:rPr lang="en-US" sz="6600" b="1" cap="none" spc="0" dirty="0">
                <a:ln w="22225">
                  <a:solidFill>
                    <a:schemeClr val="accent2"/>
                  </a:solidFill>
                  <a:prstDash val="solid"/>
                </a:ln>
                <a:solidFill>
                  <a:schemeClr val="accent2">
                    <a:lumMod val="40000"/>
                    <a:lumOff val="60000"/>
                  </a:schemeClr>
                </a:solidFill>
                <a:effectLst/>
              </a:rPr>
              <a:t>Plenary</a:t>
            </a:r>
          </a:p>
        </p:txBody>
      </p:sp>
      <p:pic>
        <p:nvPicPr>
          <p:cNvPr id="6" name="Picture 5">
            <a:extLst>
              <a:ext uri="{FF2B5EF4-FFF2-40B4-BE49-F238E27FC236}">
                <a16:creationId xmlns:a16="http://schemas.microsoft.com/office/drawing/2014/main" id="{47638DF5-7E4D-4DD2-971F-CDA554A1129F}"/>
              </a:ext>
            </a:extLst>
          </p:cNvPr>
          <p:cNvPicPr>
            <a:picLocks noChangeAspect="1"/>
          </p:cNvPicPr>
          <p:nvPr/>
        </p:nvPicPr>
        <p:blipFill>
          <a:blip r:embed="rId4"/>
          <a:stretch>
            <a:fillRect/>
          </a:stretch>
        </p:blipFill>
        <p:spPr>
          <a:xfrm>
            <a:off x="7626350" y="706437"/>
            <a:ext cx="3467100" cy="5114925"/>
          </a:xfrm>
          <a:prstGeom prst="rect">
            <a:avLst/>
          </a:prstGeom>
        </p:spPr>
      </p:pic>
    </p:spTree>
    <p:extLst>
      <p:ext uri="{BB962C8B-B14F-4D97-AF65-F5344CB8AC3E}">
        <p14:creationId xmlns:p14="http://schemas.microsoft.com/office/powerpoint/2010/main" val="2457693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F16462DE-9CCB-4225-BBF1-E85643E4EC1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387" b="12107"/>
          <a:stretch/>
        </p:blipFill>
        <p:spPr bwMode="auto">
          <a:xfrm>
            <a:off x="-78828" y="499092"/>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Rectangle 3">
            <a:extLst>
              <a:ext uri="{FF2B5EF4-FFF2-40B4-BE49-F238E27FC236}">
                <a16:creationId xmlns:a16="http://schemas.microsoft.com/office/drawing/2014/main" id="{E1B7F429-1071-4145-B73A-C559B6377F1E}"/>
              </a:ext>
            </a:extLst>
          </p:cNvPr>
          <p:cNvSpPr/>
          <p:nvPr/>
        </p:nvSpPr>
        <p:spPr>
          <a:xfrm>
            <a:off x="770757" y="827950"/>
            <a:ext cx="4204137" cy="1342754"/>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0" u="sng" cap="none" spc="0" dirty="0">
                <a:ln w="0"/>
                <a:effectLst>
                  <a:outerShdw blurRad="38100" dist="25400" dir="5400000" algn="ctr" rotWithShape="0">
                    <a:srgbClr val="6E747A">
                      <a:alpha val="43000"/>
                    </a:srgbClr>
                  </a:outerShdw>
                </a:effectLst>
                <a:latin typeface="Twinkl" pitchFamily="2" charset="0"/>
                <a:ea typeface="+mj-ea"/>
                <a:cs typeface="+mj-cs"/>
              </a:rPr>
              <a:t>Introducing:</a:t>
            </a:r>
          </a:p>
          <a:p>
            <a:pPr algn="ctr">
              <a:lnSpc>
                <a:spcPct val="90000"/>
              </a:lnSpc>
              <a:spcBef>
                <a:spcPct val="0"/>
              </a:spcBef>
              <a:spcAft>
                <a:spcPts val="600"/>
              </a:spcAft>
            </a:pPr>
            <a:r>
              <a:rPr lang="en-US" sz="3600" b="0" u="sng" cap="none" spc="0" dirty="0">
                <a:ln w="0"/>
                <a:effectLst>
                  <a:outerShdw blurRad="38100" dist="25400" dir="5400000" algn="ctr" rotWithShape="0">
                    <a:srgbClr val="6E747A">
                      <a:alpha val="43000"/>
                    </a:srgbClr>
                  </a:outerShdw>
                </a:effectLst>
                <a:latin typeface="Twinkl" pitchFamily="2" charset="0"/>
                <a:ea typeface="+mj-ea"/>
                <a:cs typeface="+mj-cs"/>
              </a:rPr>
              <a:t> The Mayans</a:t>
            </a:r>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8050288D-601A-4964-960F-4DC2902109BD}"/>
              </a:ext>
            </a:extLst>
          </p:cNvPr>
          <p:cNvSpPr>
            <a:spLocks noGrp="1"/>
          </p:cNvSpPr>
          <p:nvPr>
            <p:ph idx="1"/>
          </p:nvPr>
        </p:nvSpPr>
        <p:spPr>
          <a:xfrm>
            <a:off x="415816" y="2083682"/>
            <a:ext cx="5185540" cy="4859348"/>
          </a:xfrm>
        </p:spPr>
        <p:txBody>
          <a:bodyPr>
            <a:normAutofit fontScale="85000" lnSpcReduction="20000"/>
          </a:bodyPr>
          <a:lstStyle/>
          <a:p>
            <a:pPr algn="l"/>
            <a:r>
              <a:rPr lang="en-GB" sz="2300" b="0" i="0" dirty="0">
                <a:solidFill>
                  <a:srgbClr val="231F20"/>
                </a:solidFill>
                <a:effectLst/>
                <a:latin typeface="Twinkl" pitchFamily="2" charset="0"/>
              </a:rPr>
              <a:t>The Maya civilisation began long ago in a place called '</a:t>
            </a:r>
            <a:r>
              <a:rPr lang="en-GB" sz="2300" b="1" i="0" dirty="0">
                <a:solidFill>
                  <a:srgbClr val="231F20"/>
                </a:solidFill>
                <a:effectLst/>
                <a:latin typeface="Twinkl" pitchFamily="2" charset="0"/>
              </a:rPr>
              <a:t>Mesoamerica</a:t>
            </a:r>
            <a:r>
              <a:rPr lang="en-GB" sz="2300" b="0" i="0" dirty="0">
                <a:solidFill>
                  <a:srgbClr val="231F20"/>
                </a:solidFill>
                <a:effectLst/>
                <a:latin typeface="Twinkl" pitchFamily="2" charset="0"/>
              </a:rPr>
              <a:t>'. This huge area is made up of Mexico and part of Central America.</a:t>
            </a:r>
          </a:p>
          <a:p>
            <a:pPr algn="l"/>
            <a:r>
              <a:rPr lang="en-GB" sz="2300" b="0" i="0" dirty="0">
                <a:solidFill>
                  <a:srgbClr val="231F20"/>
                </a:solidFill>
                <a:effectLst/>
                <a:latin typeface="Twinkl" pitchFamily="2" charset="0"/>
              </a:rPr>
              <a:t>The Mayas built amazing cities like </a:t>
            </a:r>
            <a:r>
              <a:rPr lang="en-GB" sz="2300" b="1" i="0" dirty="0">
                <a:solidFill>
                  <a:srgbClr val="231F20"/>
                </a:solidFill>
                <a:effectLst/>
                <a:latin typeface="Twinkl" pitchFamily="2" charset="0"/>
              </a:rPr>
              <a:t>Tikal</a:t>
            </a:r>
            <a:r>
              <a:rPr lang="en-GB" sz="2300" b="0" i="0" dirty="0">
                <a:solidFill>
                  <a:srgbClr val="231F20"/>
                </a:solidFill>
                <a:effectLst/>
                <a:latin typeface="Twinkl" pitchFamily="2" charset="0"/>
              </a:rPr>
              <a:t> (which they called '</a:t>
            </a:r>
            <a:r>
              <a:rPr lang="en-GB" sz="2300" b="0" i="0" dirty="0" err="1">
                <a:solidFill>
                  <a:srgbClr val="231F20"/>
                </a:solidFill>
                <a:effectLst/>
                <a:latin typeface="Twinkl" pitchFamily="2" charset="0"/>
              </a:rPr>
              <a:t>Yax</a:t>
            </a:r>
            <a:r>
              <a:rPr lang="en-GB" sz="2300" b="0" i="0" dirty="0">
                <a:solidFill>
                  <a:srgbClr val="231F20"/>
                </a:solidFill>
                <a:effectLst/>
                <a:latin typeface="Twinkl" pitchFamily="2" charset="0"/>
              </a:rPr>
              <a:t> </a:t>
            </a:r>
            <a:r>
              <a:rPr lang="en-GB" sz="2300" b="0" i="0" dirty="0" err="1">
                <a:solidFill>
                  <a:srgbClr val="231F20"/>
                </a:solidFill>
                <a:effectLst/>
                <a:latin typeface="Twinkl" pitchFamily="2" charset="0"/>
              </a:rPr>
              <a:t>Mutal</a:t>
            </a:r>
            <a:r>
              <a:rPr lang="en-GB" sz="2300" b="0" i="0" dirty="0">
                <a:solidFill>
                  <a:srgbClr val="231F20"/>
                </a:solidFill>
                <a:effectLst/>
                <a:latin typeface="Twinkl" pitchFamily="2" charset="0"/>
              </a:rPr>
              <a:t>') and </a:t>
            </a:r>
            <a:r>
              <a:rPr lang="en-GB" sz="2300" b="1" i="0" dirty="0">
                <a:solidFill>
                  <a:srgbClr val="231F20"/>
                </a:solidFill>
                <a:effectLst/>
                <a:latin typeface="Twinkl" pitchFamily="2" charset="0"/>
              </a:rPr>
              <a:t>Palenque.</a:t>
            </a:r>
            <a:r>
              <a:rPr lang="en-GB" sz="2300" b="0" i="0" dirty="0">
                <a:solidFill>
                  <a:srgbClr val="231F20"/>
                </a:solidFill>
                <a:effectLst/>
                <a:latin typeface="Twinkl" pitchFamily="2" charset="0"/>
              </a:rPr>
              <a:t> Even though they lived in different cities, ruled by different kings and queens, the Mayas shared a lot of common beliefs and traditions.</a:t>
            </a:r>
          </a:p>
          <a:p>
            <a:pPr algn="l"/>
            <a:r>
              <a:rPr lang="en-GB" sz="2300" b="0" i="0" dirty="0">
                <a:solidFill>
                  <a:srgbClr val="231F20"/>
                </a:solidFill>
                <a:effectLst/>
                <a:latin typeface="Twinkl" pitchFamily="2" charset="0"/>
              </a:rPr>
              <a:t>They were experts at reading the stars and even built their cities as a map of the sky! They were also inspired by the creatures of the forest and shared many legends about animals, plants and nature spirits.</a:t>
            </a:r>
          </a:p>
          <a:p>
            <a:pPr marL="0" indent="0" algn="l">
              <a:buNone/>
            </a:pPr>
            <a:endParaRPr lang="en-GB" sz="2300" b="0" i="0" dirty="0">
              <a:solidFill>
                <a:srgbClr val="231F20"/>
              </a:solidFill>
              <a:effectLst/>
              <a:latin typeface="Twinkl" pitchFamily="2" charset="0"/>
            </a:endParaRPr>
          </a:p>
          <a:p>
            <a:pPr marL="0" indent="0" algn="l">
              <a:buNone/>
            </a:pPr>
            <a:r>
              <a:rPr lang="en-GB" sz="2300" dirty="0">
                <a:solidFill>
                  <a:srgbClr val="FF0000"/>
                </a:solidFill>
                <a:latin typeface="Twinkl" pitchFamily="2" charset="0"/>
              </a:rPr>
              <a:t>Watch the video to find out more! </a:t>
            </a:r>
            <a:r>
              <a:rPr lang="en-GB" sz="1600" dirty="0">
                <a:solidFill>
                  <a:srgbClr val="FF0000"/>
                </a:solidFill>
                <a:hlinkClick r:id="rId5">
                  <a:extLst>
                    <a:ext uri="{A12FA001-AC4F-418D-AE19-62706E023703}">
                      <ahyp:hlinkClr xmlns:ahyp="http://schemas.microsoft.com/office/drawing/2018/hyperlinkcolor" val="tx"/>
                    </a:ext>
                  </a:extLst>
                </a:hlinkClick>
              </a:rPr>
              <a:t>An introduction to the ancient Maya - BBC Bitesize</a:t>
            </a:r>
            <a:endParaRPr lang="en-GB" sz="2300" b="0" i="0" dirty="0">
              <a:solidFill>
                <a:srgbClr val="FF0000"/>
              </a:solidFill>
              <a:effectLst/>
              <a:latin typeface="Twinkl" pitchFamily="2" charset="0"/>
            </a:endParaRPr>
          </a:p>
          <a:p>
            <a:endParaRPr lang="en-GB" dirty="0"/>
          </a:p>
        </p:txBody>
      </p:sp>
      <p:pic>
        <p:nvPicPr>
          <p:cNvPr id="3" name="Recorded Sound">
            <a:hlinkClick r:id="" action="ppaction://media"/>
            <a:extLst>
              <a:ext uri="{FF2B5EF4-FFF2-40B4-BE49-F238E27FC236}">
                <a16:creationId xmlns:a16="http://schemas.microsoft.com/office/drawing/2014/main" id="{DA1F4B4E-418B-4CD4-A148-B1907A1D112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98074" y="756531"/>
            <a:ext cx="1327151" cy="1327151"/>
          </a:xfrm>
          <a:prstGeom prst="rect">
            <a:avLst/>
          </a:prstGeom>
        </p:spPr>
      </p:pic>
    </p:spTree>
    <p:extLst>
      <p:ext uri="{BB962C8B-B14F-4D97-AF65-F5344CB8AC3E}">
        <p14:creationId xmlns:p14="http://schemas.microsoft.com/office/powerpoint/2010/main" val="291724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99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E98D9-AC2B-4BF5-9949-8EC174241569}"/>
              </a:ext>
            </a:extLst>
          </p:cNvPr>
          <p:cNvSpPr>
            <a:spLocks noGrp="1"/>
          </p:cNvSpPr>
          <p:nvPr>
            <p:ph type="title"/>
          </p:nvPr>
        </p:nvSpPr>
        <p:spPr>
          <a:xfrm>
            <a:off x="628650" y="3022600"/>
            <a:ext cx="10515600" cy="1325563"/>
          </a:xfrm>
        </p:spPr>
        <p:txBody>
          <a:bodyPr>
            <a:noAutofit/>
          </a:bodyPr>
          <a:lstStyle/>
          <a:p>
            <a:pPr algn="ctr"/>
            <a:r>
              <a:rPr lang="en-GB" sz="2800" b="1" dirty="0">
                <a:solidFill>
                  <a:srgbClr val="FF0000"/>
                </a:solidFill>
                <a:latin typeface="Twinkl" pitchFamily="2" charset="0"/>
              </a:rPr>
              <a:t>Our aim: we are building up to writing our own</a:t>
            </a:r>
            <a:r>
              <a:rPr lang="en-GB" sz="2800" b="1" u="sng" dirty="0">
                <a:solidFill>
                  <a:srgbClr val="FF0000"/>
                </a:solidFill>
                <a:latin typeface="Twinkl" pitchFamily="2" charset="0"/>
              </a:rPr>
              <a:t> character descriptions </a:t>
            </a:r>
            <a:r>
              <a:rPr lang="en-GB" sz="2800" b="1" dirty="0">
                <a:solidFill>
                  <a:srgbClr val="FF0000"/>
                </a:solidFill>
                <a:latin typeface="Twinkl" pitchFamily="2" charset="0"/>
              </a:rPr>
              <a:t>of a Mayan God. </a:t>
            </a:r>
            <a:br>
              <a:rPr lang="en-GB" sz="2800" dirty="0">
                <a:latin typeface="Twinkl" pitchFamily="2" charset="0"/>
              </a:rPr>
            </a:br>
            <a:br>
              <a:rPr lang="en-GB" sz="2800" dirty="0">
                <a:latin typeface="Twinkl" pitchFamily="2" charset="0"/>
              </a:rPr>
            </a:br>
            <a:r>
              <a:rPr lang="en-GB" sz="2800" dirty="0">
                <a:latin typeface="Twinkl" pitchFamily="2" charset="0"/>
              </a:rPr>
              <a:t>Over the weeks, we will look at different Mayan Gods and aspects of their life.</a:t>
            </a:r>
            <a:br>
              <a:rPr lang="en-GB" sz="2800" dirty="0">
                <a:latin typeface="Twinkl" pitchFamily="2" charset="0"/>
              </a:rPr>
            </a:br>
            <a:br>
              <a:rPr lang="en-GB" sz="2800" dirty="0">
                <a:latin typeface="Twinkl" pitchFamily="2" charset="0"/>
              </a:rPr>
            </a:br>
            <a:r>
              <a:rPr lang="en-GB" sz="2800" dirty="0">
                <a:latin typeface="Twinkl" pitchFamily="2" charset="0"/>
              </a:rPr>
              <a:t>We’ll take notes and collect </a:t>
            </a:r>
            <a:r>
              <a:rPr lang="en-GB" sz="2800" b="1" dirty="0">
                <a:latin typeface="Twinkl" pitchFamily="2" charset="0"/>
              </a:rPr>
              <a:t>vocabulary</a:t>
            </a:r>
            <a:r>
              <a:rPr lang="en-GB" sz="2800" dirty="0">
                <a:latin typeface="Twinkl" pitchFamily="2" charset="0"/>
              </a:rPr>
              <a:t> on some of the Gods with a different focus each day. </a:t>
            </a:r>
            <a:br>
              <a:rPr lang="en-GB" sz="2800" dirty="0">
                <a:latin typeface="Twinkl" pitchFamily="2" charset="0"/>
              </a:rPr>
            </a:br>
            <a:br>
              <a:rPr lang="en-GB" sz="2800" dirty="0">
                <a:latin typeface="Twinkl" pitchFamily="2" charset="0"/>
              </a:rPr>
            </a:br>
            <a:r>
              <a:rPr lang="en-GB" sz="2800" dirty="0">
                <a:latin typeface="Twinkl" pitchFamily="2" charset="0"/>
              </a:rPr>
              <a:t>Like before, there will be lessons where we collect </a:t>
            </a:r>
            <a:r>
              <a:rPr lang="en-GB" sz="2800" u="sng" dirty="0">
                <a:latin typeface="Twinkl" pitchFamily="2" charset="0"/>
              </a:rPr>
              <a:t>vocabulary </a:t>
            </a:r>
            <a:r>
              <a:rPr lang="en-GB" sz="2800" dirty="0">
                <a:latin typeface="Twinkl" pitchFamily="2" charset="0"/>
              </a:rPr>
              <a:t>and </a:t>
            </a:r>
            <a:r>
              <a:rPr lang="en-GB" sz="2800" u="sng" dirty="0">
                <a:latin typeface="Twinkl" pitchFamily="2" charset="0"/>
              </a:rPr>
              <a:t>super sentences.</a:t>
            </a:r>
            <a:br>
              <a:rPr lang="en-GB" sz="2800" dirty="0">
                <a:latin typeface="Twinkl" pitchFamily="2" charset="0"/>
              </a:rPr>
            </a:br>
            <a:br>
              <a:rPr lang="en-GB" sz="2800" dirty="0">
                <a:latin typeface="Twinkl" pitchFamily="2" charset="0"/>
              </a:rPr>
            </a:br>
            <a:br>
              <a:rPr lang="en-GB" sz="2800" dirty="0">
                <a:latin typeface="Twinkl" pitchFamily="2" charset="0"/>
              </a:rPr>
            </a:br>
            <a:r>
              <a:rPr lang="en-GB" sz="2800" dirty="0">
                <a:latin typeface="Twinkl" pitchFamily="2" charset="0"/>
              </a:rPr>
              <a:t>This will help you when the time comes to write up your </a:t>
            </a:r>
            <a:r>
              <a:rPr lang="en-GB" sz="2800" b="1" dirty="0">
                <a:latin typeface="Twinkl" pitchFamily="2" charset="0"/>
              </a:rPr>
              <a:t>own character description.</a:t>
            </a:r>
            <a:endParaRPr lang="en-GB" sz="2800" b="1" dirty="0">
              <a:solidFill>
                <a:srgbClr val="FF0000"/>
              </a:solidFill>
              <a:latin typeface="Twinkl" pitchFamily="2" charset="0"/>
            </a:endParaRPr>
          </a:p>
        </p:txBody>
      </p:sp>
    </p:spTree>
    <p:extLst>
      <p:ext uri="{BB962C8B-B14F-4D97-AF65-F5344CB8AC3E}">
        <p14:creationId xmlns:p14="http://schemas.microsoft.com/office/powerpoint/2010/main" val="2530270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FF1C6E-AA80-4556-AAE1-3C15736AB99D}"/>
              </a:ext>
            </a:extLst>
          </p:cNvPr>
          <p:cNvSpPr/>
          <p:nvPr/>
        </p:nvSpPr>
        <p:spPr>
          <a:xfrm>
            <a:off x="655320" y="365125"/>
            <a:ext cx="5120114" cy="1692794"/>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b="1" cap="none" spc="0" dirty="0">
                <a:ln w="22225">
                  <a:solidFill>
                    <a:schemeClr val="accent2"/>
                  </a:solidFill>
                  <a:prstDash val="solid"/>
                </a:ln>
                <a:effectLst/>
                <a:latin typeface="Twinkl" pitchFamily="2" charset="0"/>
                <a:ea typeface="+mj-ea"/>
                <a:cs typeface="+mj-cs"/>
              </a:rPr>
              <a:t>RAIN PLAYER </a:t>
            </a:r>
          </a:p>
        </p:txBody>
      </p:sp>
      <p:cxnSp>
        <p:nvCxnSpPr>
          <p:cNvPr id="71"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830AE16-F244-40FD-8B2A-3436073BC705}"/>
              </a:ext>
            </a:extLst>
          </p:cNvPr>
          <p:cNvSpPr>
            <a:spLocks noGrp="1"/>
          </p:cNvSpPr>
          <p:nvPr>
            <p:ph idx="1"/>
          </p:nvPr>
        </p:nvSpPr>
        <p:spPr>
          <a:xfrm>
            <a:off x="279401" y="2575034"/>
            <a:ext cx="5496034" cy="4041666"/>
          </a:xfrm>
        </p:spPr>
        <p:txBody>
          <a:bodyPr vert="horz" lIns="91440" tIns="45720" rIns="91440" bIns="45720" rtlCol="0">
            <a:normAutofit fontScale="92500" lnSpcReduction="20000"/>
          </a:bodyPr>
          <a:lstStyle/>
          <a:p>
            <a:pPr>
              <a:spcAft>
                <a:spcPts val="800"/>
              </a:spcAft>
            </a:pPr>
            <a:r>
              <a:rPr lang="en-US" sz="1800" dirty="0">
                <a:effectLst/>
                <a:latin typeface="Twinkl" pitchFamily="2" charset="0"/>
              </a:rPr>
              <a:t>This book will be our focus for our writing sessions. </a:t>
            </a:r>
          </a:p>
          <a:p>
            <a:pPr>
              <a:spcAft>
                <a:spcPts val="800"/>
              </a:spcAft>
            </a:pPr>
            <a:r>
              <a:rPr lang="en-US" sz="1800" dirty="0">
                <a:latin typeface="Twinkl" pitchFamily="2" charset="0"/>
              </a:rPr>
              <a:t>Written by David Wisniewski, this beautiful book tells the tale of an interesting </a:t>
            </a:r>
            <a:r>
              <a:rPr lang="en-US" sz="1800" b="1" u="sng" dirty="0">
                <a:latin typeface="Twinkl" pitchFamily="2" charset="0"/>
              </a:rPr>
              <a:t>ancient Mayan belief, </a:t>
            </a:r>
            <a:r>
              <a:rPr lang="en-US" sz="1800" dirty="0">
                <a:latin typeface="Twinkl" pitchFamily="2" charset="0"/>
              </a:rPr>
              <a:t>that the future had already been decided and could not be changed. </a:t>
            </a:r>
          </a:p>
          <a:p>
            <a:pPr>
              <a:spcAft>
                <a:spcPts val="800"/>
              </a:spcAft>
            </a:pPr>
            <a:r>
              <a:rPr lang="en-US" sz="1800" dirty="0">
                <a:effectLst/>
                <a:latin typeface="Twinkl" pitchFamily="2" charset="0"/>
              </a:rPr>
              <a:t>Read up to page 8 – this is the page where you meet the Rain God, named </a:t>
            </a:r>
            <a:r>
              <a:rPr lang="en-US" sz="1800" dirty="0" err="1">
                <a:effectLst/>
                <a:latin typeface="Twinkl" pitchFamily="2" charset="0"/>
              </a:rPr>
              <a:t>Chac</a:t>
            </a:r>
            <a:r>
              <a:rPr lang="en-US" sz="1800" dirty="0">
                <a:effectLst/>
                <a:latin typeface="Twinkl" pitchFamily="2" charset="0"/>
              </a:rPr>
              <a:t>. </a:t>
            </a:r>
          </a:p>
          <a:p>
            <a:pPr>
              <a:spcAft>
                <a:spcPts val="800"/>
              </a:spcAft>
            </a:pPr>
            <a:r>
              <a:rPr lang="en-US" sz="1800" b="1" dirty="0">
                <a:effectLst/>
                <a:latin typeface="Twinkl" pitchFamily="2" charset="0"/>
              </a:rPr>
              <a:t>Make any </a:t>
            </a:r>
            <a:r>
              <a:rPr lang="en-US" sz="1800" b="1" u="sng" dirty="0">
                <a:effectLst/>
                <a:latin typeface="Twinkl" pitchFamily="2" charset="0"/>
              </a:rPr>
              <a:t>notes </a:t>
            </a:r>
            <a:r>
              <a:rPr lang="en-US" sz="1800" b="1" dirty="0">
                <a:effectLst/>
                <a:latin typeface="Twinkl" pitchFamily="2" charset="0"/>
              </a:rPr>
              <a:t>on things we find out about </a:t>
            </a:r>
            <a:r>
              <a:rPr lang="en-US" sz="1800" b="1" dirty="0" err="1">
                <a:effectLst/>
                <a:latin typeface="Twinkl" pitchFamily="2" charset="0"/>
              </a:rPr>
              <a:t>Pik</a:t>
            </a:r>
            <a:r>
              <a:rPr lang="en-US" sz="1800" b="1" dirty="0">
                <a:effectLst/>
                <a:latin typeface="Twinkl" pitchFamily="2" charset="0"/>
              </a:rPr>
              <a:t> and </a:t>
            </a:r>
            <a:r>
              <a:rPr lang="en-US" sz="1800" b="1" dirty="0" err="1">
                <a:effectLst/>
                <a:latin typeface="Twinkl" pitchFamily="2" charset="0"/>
              </a:rPr>
              <a:t>Chac</a:t>
            </a:r>
            <a:r>
              <a:rPr lang="en-US" sz="1800" b="1" dirty="0">
                <a:effectLst/>
                <a:latin typeface="Twinkl" pitchFamily="2" charset="0"/>
              </a:rPr>
              <a:t>.</a:t>
            </a:r>
          </a:p>
          <a:p>
            <a:pPr>
              <a:spcAft>
                <a:spcPts val="800"/>
              </a:spcAft>
            </a:pPr>
            <a:r>
              <a:rPr lang="en-US" sz="1800" dirty="0">
                <a:effectLst/>
                <a:latin typeface="Twinkl" pitchFamily="2" charset="0"/>
              </a:rPr>
              <a:t>The page yo</a:t>
            </a:r>
            <a:r>
              <a:rPr lang="en-US" sz="1800" dirty="0">
                <a:latin typeface="Twinkl" pitchFamily="2" charset="0"/>
              </a:rPr>
              <a:t>u need to stop at is on the next slide.</a:t>
            </a:r>
            <a:endParaRPr lang="en-US" sz="1800" dirty="0">
              <a:effectLst/>
              <a:latin typeface="Twinkl" pitchFamily="2" charset="0"/>
            </a:endParaRPr>
          </a:p>
          <a:p>
            <a:pPr marL="0"/>
            <a:endParaRPr lang="en-US" sz="1800" dirty="0">
              <a:latin typeface="Twinkl" pitchFamily="2" charset="0"/>
            </a:endParaRPr>
          </a:p>
          <a:p>
            <a:pPr marL="0" indent="0" algn="ctr">
              <a:buNone/>
            </a:pPr>
            <a:r>
              <a:rPr lang="en-US" sz="1800" b="1" dirty="0">
                <a:solidFill>
                  <a:srgbClr val="FF0000"/>
                </a:solidFill>
                <a:effectLst/>
                <a:latin typeface="Twinkl" pitchFamily="2" charset="0"/>
              </a:rPr>
              <a:t>*A </a:t>
            </a:r>
            <a:r>
              <a:rPr lang="en-US" sz="1800" b="1" dirty="0" err="1">
                <a:solidFill>
                  <a:srgbClr val="FF0000"/>
                </a:solidFill>
                <a:effectLst/>
                <a:latin typeface="Twinkl" pitchFamily="2" charset="0"/>
              </a:rPr>
              <a:t>power</a:t>
            </a:r>
            <a:r>
              <a:rPr lang="en-US" sz="1800" b="1" dirty="0" err="1">
                <a:solidFill>
                  <a:srgbClr val="FF0000"/>
                </a:solidFill>
                <a:latin typeface="Twinkl" pitchFamily="2" charset="0"/>
              </a:rPr>
              <a:t>point</a:t>
            </a:r>
            <a:r>
              <a:rPr lang="en-US" sz="1800" b="1" dirty="0">
                <a:solidFill>
                  <a:srgbClr val="FF0000"/>
                </a:solidFill>
                <a:latin typeface="Twinkl" pitchFamily="2" charset="0"/>
              </a:rPr>
              <a:t> and PDF copy of the book can be found on the timetable. You do not need to print this.*</a:t>
            </a:r>
            <a:endParaRPr lang="en-US" sz="1800" b="1" dirty="0">
              <a:solidFill>
                <a:srgbClr val="FF0000"/>
              </a:solidFill>
              <a:effectLst/>
              <a:latin typeface="Twinkl" pitchFamily="2" charset="0"/>
            </a:endParaRPr>
          </a:p>
          <a:p>
            <a:pPr marL="0"/>
            <a:endParaRPr lang="en-US" sz="1500" dirty="0"/>
          </a:p>
        </p:txBody>
      </p:sp>
      <p:pic>
        <p:nvPicPr>
          <p:cNvPr id="2050" name="Picture 2">
            <a:extLst>
              <a:ext uri="{FF2B5EF4-FFF2-40B4-BE49-F238E27FC236}">
                <a16:creationId xmlns:a16="http://schemas.microsoft.com/office/drawing/2014/main" id="{329C1548-1516-4E64-BA07-1A98BFF40A3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462" r="12736" b="1"/>
          <a:stretch/>
        </p:blipFill>
        <p:spPr bwMode="auto">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pic>
        <p:nvPicPr>
          <p:cNvPr id="2" name="Recorded Sound">
            <a:hlinkClick r:id="" action="ppaction://media"/>
            <a:extLst>
              <a:ext uri="{FF2B5EF4-FFF2-40B4-BE49-F238E27FC236}">
                <a16:creationId xmlns:a16="http://schemas.microsoft.com/office/drawing/2014/main" id="{2BA7B3A4-1C5C-4FE8-ABFD-3A950867EBB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096000" y="5283200"/>
            <a:ext cx="1136650" cy="1136650"/>
          </a:xfrm>
          <a:prstGeom prst="rect">
            <a:avLst/>
          </a:prstGeom>
        </p:spPr>
      </p:pic>
    </p:spTree>
    <p:extLst>
      <p:ext uri="{BB962C8B-B14F-4D97-AF65-F5344CB8AC3E}">
        <p14:creationId xmlns:p14="http://schemas.microsoft.com/office/powerpoint/2010/main" val="279256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045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74DEFB-CD3D-4F09-897F-C3F4F00415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074" y="0"/>
            <a:ext cx="9521851"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572751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30AE16-F244-40FD-8B2A-3436073BC705}"/>
              </a:ext>
            </a:extLst>
          </p:cNvPr>
          <p:cNvSpPr>
            <a:spLocks noGrp="1"/>
          </p:cNvSpPr>
          <p:nvPr>
            <p:ph idx="1"/>
          </p:nvPr>
        </p:nvSpPr>
        <p:spPr>
          <a:xfrm>
            <a:off x="749300" y="1310819"/>
            <a:ext cx="10515600" cy="4678363"/>
          </a:xfrm>
        </p:spPr>
        <p:txBody>
          <a:bodyPr/>
          <a:lstStyle/>
          <a:p>
            <a:pPr>
              <a:lnSpc>
                <a:spcPct val="107000"/>
              </a:lnSpc>
              <a:spcAft>
                <a:spcPts val="800"/>
              </a:spcAft>
            </a:pPr>
            <a:r>
              <a:rPr lang="en-GB" sz="2400" dirty="0">
                <a:effectLst/>
                <a:latin typeface="Twinkl" pitchFamily="2" charset="0"/>
                <a:ea typeface="Calibri" panose="020F0502020204030204" pitchFamily="34" charset="0"/>
                <a:cs typeface="Calibri" panose="020F0502020204030204" pitchFamily="34" charset="0"/>
              </a:rPr>
              <a:t>Using an online dictionary or a paper copy if you have one, look </a:t>
            </a:r>
            <a:r>
              <a:rPr lang="en-GB" sz="2400" dirty="0">
                <a:latin typeface="Twinkl" pitchFamily="2" charset="0"/>
                <a:ea typeface="Calibri" panose="020F0502020204030204" pitchFamily="34" charset="0"/>
                <a:cs typeface="Calibri" panose="020F0502020204030204" pitchFamily="34" charset="0"/>
              </a:rPr>
              <a:t>up the meaning of the following tricky words. </a:t>
            </a:r>
          </a:p>
          <a:p>
            <a:pPr>
              <a:lnSpc>
                <a:spcPct val="107000"/>
              </a:lnSpc>
              <a:spcAft>
                <a:spcPts val="800"/>
              </a:spcAft>
            </a:pPr>
            <a:r>
              <a:rPr lang="en-GB" sz="2400" dirty="0">
                <a:latin typeface="Twinkl" pitchFamily="2" charset="0"/>
                <a:ea typeface="Calibri" panose="020F0502020204030204" pitchFamily="34" charset="0"/>
                <a:cs typeface="Calibri" panose="020F0502020204030204" pitchFamily="34" charset="0"/>
              </a:rPr>
              <a:t>These could be described as technical/topic words as they would be used when talking about Mayan life.</a:t>
            </a:r>
          </a:p>
          <a:p>
            <a:pPr marL="0" indent="0">
              <a:lnSpc>
                <a:spcPct val="107000"/>
              </a:lnSpc>
              <a:spcAft>
                <a:spcPts val="800"/>
              </a:spcAft>
              <a:buNone/>
            </a:pPr>
            <a:r>
              <a:rPr lang="en-GB" sz="2400" dirty="0">
                <a:latin typeface="Twinkl" pitchFamily="2" charset="0"/>
                <a:ea typeface="Calibri" panose="020F0502020204030204" pitchFamily="34" charset="0"/>
                <a:cs typeface="Calibri" panose="020F0502020204030204" pitchFamily="34" charset="0"/>
              </a:rPr>
              <a:t>Click on the link for the online dictionary: </a:t>
            </a:r>
            <a:r>
              <a:rPr lang="en-GB" sz="1800" dirty="0">
                <a:latin typeface="Twinkl" pitchFamily="2" charset="0"/>
                <a:hlinkClick r:id="rId4"/>
              </a:rPr>
              <a:t>Dictionary.com | Meanings and Definitions of Words at Dictionary.com</a:t>
            </a:r>
            <a:endParaRPr lang="en-GB" dirty="0">
              <a:latin typeface="Twinkl" pitchFamily="2" charset="0"/>
              <a:cs typeface="Calibri" panose="020F0502020204030204" pitchFamily="34" charset="0"/>
            </a:endParaRPr>
          </a:p>
          <a:p>
            <a:pPr marL="0" indent="0">
              <a:buNone/>
            </a:pPr>
            <a:endParaRPr lang="en-GB" dirty="0"/>
          </a:p>
        </p:txBody>
      </p:sp>
      <p:sp>
        <p:nvSpPr>
          <p:cNvPr id="4" name="Rectangle 3">
            <a:extLst>
              <a:ext uri="{FF2B5EF4-FFF2-40B4-BE49-F238E27FC236}">
                <a16:creationId xmlns:a16="http://schemas.microsoft.com/office/drawing/2014/main" id="{68B97FF2-963C-439F-893B-DABE2DD48393}"/>
              </a:ext>
            </a:extLst>
          </p:cNvPr>
          <p:cNvSpPr/>
          <p:nvPr/>
        </p:nvSpPr>
        <p:spPr>
          <a:xfrm>
            <a:off x="1248038" y="110490"/>
            <a:ext cx="9695924"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Task 1: Find the Meaning</a:t>
            </a:r>
          </a:p>
        </p:txBody>
      </p:sp>
      <p:sp>
        <p:nvSpPr>
          <p:cNvPr id="5" name="TextBox 4">
            <a:extLst>
              <a:ext uri="{FF2B5EF4-FFF2-40B4-BE49-F238E27FC236}">
                <a16:creationId xmlns:a16="http://schemas.microsoft.com/office/drawing/2014/main" id="{563ADBC3-9964-43E0-B773-724ECE75E2ED}"/>
              </a:ext>
            </a:extLst>
          </p:cNvPr>
          <p:cNvSpPr txBox="1"/>
          <p:nvPr/>
        </p:nvSpPr>
        <p:spPr>
          <a:xfrm>
            <a:off x="4508500" y="4069854"/>
            <a:ext cx="2997200" cy="2677656"/>
          </a:xfrm>
          <a:prstGeom prst="rect">
            <a:avLst/>
          </a:prstGeom>
          <a:solidFill>
            <a:schemeClr val="bg1"/>
          </a:solidFill>
          <a:ln>
            <a:solidFill>
              <a:srgbClr val="0070C0"/>
            </a:solidFill>
          </a:ln>
        </p:spPr>
        <p:txBody>
          <a:bodyPr wrap="square" rtlCol="0">
            <a:spAutoFit/>
          </a:bodyPr>
          <a:lstStyle/>
          <a:p>
            <a:r>
              <a:rPr lang="en-GB" sz="2400" dirty="0">
                <a:latin typeface="Twinkl" pitchFamily="2" charset="0"/>
              </a:rPr>
              <a:t>Devour              Perish</a:t>
            </a:r>
          </a:p>
          <a:p>
            <a:r>
              <a:rPr lang="en-GB" sz="2400" dirty="0">
                <a:latin typeface="Twinkl" pitchFamily="2" charset="0"/>
              </a:rPr>
              <a:t>Mercy                Fate</a:t>
            </a:r>
          </a:p>
          <a:p>
            <a:r>
              <a:rPr lang="en-GB" sz="2400" dirty="0">
                <a:latin typeface="Twinkl" pitchFamily="2" charset="0"/>
              </a:rPr>
              <a:t>Prophecy           Torment</a:t>
            </a:r>
          </a:p>
          <a:p>
            <a:r>
              <a:rPr lang="en-GB" sz="2400" dirty="0">
                <a:latin typeface="Twinkl" pitchFamily="2" charset="0"/>
              </a:rPr>
              <a:t>Heralds</a:t>
            </a:r>
          </a:p>
        </p:txBody>
      </p:sp>
      <p:pic>
        <p:nvPicPr>
          <p:cNvPr id="6" name="Recorded Sound">
            <a:hlinkClick r:id="" action="ppaction://media"/>
            <a:extLst>
              <a:ext uri="{FF2B5EF4-FFF2-40B4-BE49-F238E27FC236}">
                <a16:creationId xmlns:a16="http://schemas.microsoft.com/office/drawing/2014/main" id="{4993068B-B31C-43F8-8BA7-A1FEE279179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83750" y="4406900"/>
            <a:ext cx="1384300" cy="1384300"/>
          </a:xfrm>
          <a:prstGeom prst="rect">
            <a:avLst/>
          </a:prstGeom>
        </p:spPr>
      </p:pic>
    </p:spTree>
    <p:extLst>
      <p:ext uri="{BB962C8B-B14F-4D97-AF65-F5344CB8AC3E}">
        <p14:creationId xmlns:p14="http://schemas.microsoft.com/office/powerpoint/2010/main" val="427254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62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30AE16-F244-40FD-8B2A-3436073BC705}"/>
              </a:ext>
            </a:extLst>
          </p:cNvPr>
          <p:cNvSpPr>
            <a:spLocks noGrp="1"/>
          </p:cNvSpPr>
          <p:nvPr>
            <p:ph idx="1"/>
          </p:nvPr>
        </p:nvSpPr>
        <p:spPr>
          <a:xfrm>
            <a:off x="660400" y="2613978"/>
            <a:ext cx="10515600" cy="4351338"/>
          </a:xfrm>
        </p:spPr>
        <p:txBody>
          <a:bodyPr>
            <a:normAutofit/>
          </a:bodyPr>
          <a:lstStyle/>
          <a:p>
            <a:pPr marL="0" indent="0">
              <a:buNone/>
            </a:pPr>
            <a:r>
              <a:rPr lang="en-GB" sz="2400" dirty="0">
                <a:latin typeface="Twinkl" pitchFamily="2" charset="0"/>
                <a:ea typeface="Calibri" panose="020F0502020204030204" pitchFamily="34" charset="0"/>
                <a:cs typeface="Calibri" panose="020F0502020204030204" pitchFamily="34" charset="0"/>
              </a:rPr>
              <a:t>We need to think about what we already know about both characters, </a:t>
            </a:r>
            <a:r>
              <a:rPr lang="en-GB" sz="2400" dirty="0" err="1">
                <a:latin typeface="Twinkl" pitchFamily="2" charset="0"/>
                <a:ea typeface="Calibri" panose="020F0502020204030204" pitchFamily="34" charset="0"/>
                <a:cs typeface="Calibri" panose="020F0502020204030204" pitchFamily="34" charset="0"/>
              </a:rPr>
              <a:t>Pik</a:t>
            </a:r>
            <a:r>
              <a:rPr lang="en-GB" sz="2400" dirty="0">
                <a:latin typeface="Twinkl" pitchFamily="2" charset="0"/>
                <a:ea typeface="Calibri" panose="020F0502020204030204" pitchFamily="34" charset="0"/>
                <a:cs typeface="Calibri" panose="020F0502020204030204" pitchFamily="34" charset="0"/>
              </a:rPr>
              <a:t> and </a:t>
            </a:r>
            <a:r>
              <a:rPr lang="en-GB" sz="2400" dirty="0" err="1">
                <a:latin typeface="Twinkl" pitchFamily="2" charset="0"/>
                <a:ea typeface="Calibri" panose="020F0502020204030204" pitchFamily="34" charset="0"/>
                <a:cs typeface="Calibri" panose="020F0502020204030204" pitchFamily="34" charset="0"/>
              </a:rPr>
              <a:t>Chac</a:t>
            </a:r>
            <a:r>
              <a:rPr lang="en-GB" sz="2400" dirty="0">
                <a:latin typeface="Twinkl" pitchFamily="2" charset="0"/>
                <a:ea typeface="Calibri" panose="020F0502020204030204" pitchFamily="34" charset="0"/>
                <a:cs typeface="Calibri" panose="020F0502020204030204" pitchFamily="34" charset="0"/>
              </a:rPr>
              <a:t>.</a:t>
            </a:r>
          </a:p>
          <a:p>
            <a:pPr marL="0" indent="0">
              <a:buNone/>
            </a:pPr>
            <a:r>
              <a:rPr lang="en-GB" sz="2400" dirty="0">
                <a:latin typeface="Twinkl" pitchFamily="2" charset="0"/>
                <a:ea typeface="Calibri" panose="020F0502020204030204" pitchFamily="34" charset="0"/>
                <a:cs typeface="Calibri" panose="020F0502020204030204" pitchFamily="34" charset="0"/>
              </a:rPr>
              <a:t>Set your book/paper out like I have below. </a:t>
            </a:r>
          </a:p>
          <a:p>
            <a:endParaRPr lang="en-GB"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1800"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2F276F74-7ECC-4853-AB48-BC9CF8F4BD85}"/>
              </a:ext>
            </a:extLst>
          </p:cNvPr>
          <p:cNvSpPr/>
          <p:nvPr/>
        </p:nvSpPr>
        <p:spPr>
          <a:xfrm>
            <a:off x="1564379" y="110490"/>
            <a:ext cx="9063251" cy="1200329"/>
          </a:xfrm>
          <a:prstGeom prst="rect">
            <a:avLst/>
          </a:prstGeom>
          <a:noFill/>
        </p:spPr>
        <p:txBody>
          <a:bodyPr wrap="none" lIns="91440" tIns="45720" rIns="91440" bIns="45720">
            <a:spAutoFit/>
          </a:bodyPr>
          <a:lstStyle/>
          <a:p>
            <a:pPr algn="ctr"/>
            <a:r>
              <a:rPr lang="en-US" sz="7200" b="1" cap="none" spc="0" dirty="0">
                <a:ln w="22225">
                  <a:solidFill>
                    <a:schemeClr val="accent2"/>
                  </a:solidFill>
                  <a:prstDash val="solid"/>
                </a:ln>
                <a:solidFill>
                  <a:schemeClr val="accent2">
                    <a:lumMod val="40000"/>
                    <a:lumOff val="60000"/>
                  </a:schemeClr>
                </a:solidFill>
                <a:effectLst/>
              </a:rPr>
              <a:t>Task 2: Character Study</a:t>
            </a:r>
          </a:p>
        </p:txBody>
      </p:sp>
      <p:sp>
        <p:nvSpPr>
          <p:cNvPr id="5" name="TextBox 4">
            <a:extLst>
              <a:ext uri="{FF2B5EF4-FFF2-40B4-BE49-F238E27FC236}">
                <a16:creationId xmlns:a16="http://schemas.microsoft.com/office/drawing/2014/main" id="{370C5E27-3266-4D3F-B4D5-314965538280}"/>
              </a:ext>
            </a:extLst>
          </p:cNvPr>
          <p:cNvSpPr txBox="1"/>
          <p:nvPr/>
        </p:nvSpPr>
        <p:spPr>
          <a:xfrm>
            <a:off x="660400" y="1310819"/>
            <a:ext cx="2882900" cy="1200329"/>
          </a:xfrm>
          <a:prstGeom prst="rect">
            <a:avLst/>
          </a:prstGeom>
          <a:solidFill>
            <a:schemeClr val="bg1"/>
          </a:solidFill>
        </p:spPr>
        <p:txBody>
          <a:bodyPr wrap="square" rtlCol="0">
            <a:spAutoFit/>
          </a:bodyPr>
          <a:lstStyle/>
          <a:p>
            <a:r>
              <a:rPr lang="en-GB" dirty="0">
                <a:latin typeface="Twinkl" pitchFamily="2" charset="0"/>
              </a:rPr>
              <a:t>Lenses:</a:t>
            </a:r>
          </a:p>
          <a:p>
            <a:endParaRPr lang="en-GB" dirty="0">
              <a:latin typeface="Twinkl" pitchFamily="2" charset="0"/>
            </a:endParaRPr>
          </a:p>
          <a:p>
            <a:endParaRPr lang="en-GB" dirty="0">
              <a:latin typeface="Twinkl" pitchFamily="2" charset="0"/>
            </a:endParaRPr>
          </a:p>
          <a:p>
            <a:endParaRPr lang="en-GB" dirty="0">
              <a:latin typeface="Twinkl" pitchFamily="2" charset="0"/>
            </a:endParaRPr>
          </a:p>
        </p:txBody>
      </p:sp>
      <p:pic>
        <p:nvPicPr>
          <p:cNvPr id="6" name="Picture 5">
            <a:extLst>
              <a:ext uri="{FF2B5EF4-FFF2-40B4-BE49-F238E27FC236}">
                <a16:creationId xmlns:a16="http://schemas.microsoft.com/office/drawing/2014/main" id="{91B97B81-67CD-4E8E-9692-38D009527BD2}"/>
              </a:ext>
            </a:extLst>
          </p:cNvPr>
          <p:cNvPicPr/>
          <p:nvPr/>
        </p:nvPicPr>
        <p:blipFill>
          <a:blip r:embed="rId4"/>
          <a:stretch>
            <a:fillRect/>
          </a:stretch>
        </p:blipFill>
        <p:spPr>
          <a:xfrm>
            <a:off x="838199" y="1729195"/>
            <a:ext cx="466725" cy="452755"/>
          </a:xfrm>
          <a:prstGeom prst="rect">
            <a:avLst/>
          </a:prstGeom>
        </p:spPr>
      </p:pic>
      <p:pic>
        <p:nvPicPr>
          <p:cNvPr id="7" name="Picture 6">
            <a:extLst>
              <a:ext uri="{FF2B5EF4-FFF2-40B4-BE49-F238E27FC236}">
                <a16:creationId xmlns:a16="http://schemas.microsoft.com/office/drawing/2014/main" id="{63A304C4-D212-4C7D-89B3-BA012F62F680}"/>
              </a:ext>
            </a:extLst>
          </p:cNvPr>
          <p:cNvPicPr/>
          <p:nvPr/>
        </p:nvPicPr>
        <p:blipFill>
          <a:blip r:embed="rId5"/>
          <a:stretch>
            <a:fillRect/>
          </a:stretch>
        </p:blipFill>
        <p:spPr>
          <a:xfrm>
            <a:off x="1564379" y="1729195"/>
            <a:ext cx="457200" cy="480060"/>
          </a:xfrm>
          <a:prstGeom prst="rect">
            <a:avLst/>
          </a:prstGeom>
        </p:spPr>
      </p:pic>
      <p:pic>
        <p:nvPicPr>
          <p:cNvPr id="8" name="Picture 7">
            <a:extLst>
              <a:ext uri="{FF2B5EF4-FFF2-40B4-BE49-F238E27FC236}">
                <a16:creationId xmlns:a16="http://schemas.microsoft.com/office/drawing/2014/main" id="{52B58D3C-328F-4DA6-A1B0-FE1F19EA3333}"/>
              </a:ext>
            </a:extLst>
          </p:cNvPr>
          <p:cNvPicPr/>
          <p:nvPr/>
        </p:nvPicPr>
        <p:blipFill>
          <a:blip r:embed="rId6"/>
          <a:stretch>
            <a:fillRect/>
          </a:stretch>
        </p:blipFill>
        <p:spPr>
          <a:xfrm>
            <a:off x="2275334" y="1742847"/>
            <a:ext cx="495300" cy="452755"/>
          </a:xfrm>
          <a:prstGeom prst="rect">
            <a:avLst/>
          </a:prstGeom>
        </p:spPr>
      </p:pic>
      <p:graphicFrame>
        <p:nvGraphicFramePr>
          <p:cNvPr id="10" name="Table 10">
            <a:extLst>
              <a:ext uri="{FF2B5EF4-FFF2-40B4-BE49-F238E27FC236}">
                <a16:creationId xmlns:a16="http://schemas.microsoft.com/office/drawing/2014/main" id="{5FFD0B9D-BE7B-481D-96CC-BC8C3762FE79}"/>
              </a:ext>
            </a:extLst>
          </p:cNvPr>
          <p:cNvGraphicFramePr>
            <a:graphicFrameLocks noGrp="1"/>
          </p:cNvGraphicFramePr>
          <p:nvPr>
            <p:extLst>
              <p:ext uri="{D42A27DB-BD31-4B8C-83A1-F6EECF244321}">
                <p14:modId xmlns:p14="http://schemas.microsoft.com/office/powerpoint/2010/main" val="2162134247"/>
              </p:ext>
            </p:extLst>
          </p:nvPr>
        </p:nvGraphicFramePr>
        <p:xfrm>
          <a:off x="1496425" y="3996265"/>
          <a:ext cx="9063252" cy="2560320"/>
        </p:xfrm>
        <a:graphic>
          <a:graphicData uri="http://schemas.openxmlformats.org/drawingml/2006/table">
            <a:tbl>
              <a:tblPr firstRow="1" bandRow="1">
                <a:tableStyleId>{5940675A-B579-460E-94D1-54222C63F5DA}</a:tableStyleId>
              </a:tblPr>
              <a:tblGrid>
                <a:gridCol w="4531626">
                  <a:extLst>
                    <a:ext uri="{9D8B030D-6E8A-4147-A177-3AD203B41FA5}">
                      <a16:colId xmlns:a16="http://schemas.microsoft.com/office/drawing/2014/main" val="1375867056"/>
                    </a:ext>
                  </a:extLst>
                </a:gridCol>
                <a:gridCol w="4531626">
                  <a:extLst>
                    <a:ext uri="{9D8B030D-6E8A-4147-A177-3AD203B41FA5}">
                      <a16:colId xmlns:a16="http://schemas.microsoft.com/office/drawing/2014/main" val="3904101200"/>
                    </a:ext>
                  </a:extLst>
                </a:gridCol>
              </a:tblGrid>
              <a:tr h="386614">
                <a:tc>
                  <a:txBody>
                    <a:bodyPr/>
                    <a:lstStyle/>
                    <a:p>
                      <a:r>
                        <a:rPr lang="en-GB" sz="2400" dirty="0">
                          <a:solidFill>
                            <a:srgbClr val="FF0000"/>
                          </a:solidFill>
                          <a:latin typeface="Twinkl" pitchFamily="2" charset="0"/>
                        </a:rPr>
                        <a:t>What I know about </a:t>
                      </a:r>
                      <a:r>
                        <a:rPr lang="en-GB" sz="2400" dirty="0" err="1">
                          <a:solidFill>
                            <a:srgbClr val="FF0000"/>
                          </a:solidFill>
                          <a:latin typeface="Twinkl" pitchFamily="2" charset="0"/>
                        </a:rPr>
                        <a:t>Pik</a:t>
                      </a:r>
                      <a:endParaRPr lang="en-GB" sz="2400" dirty="0">
                        <a:solidFill>
                          <a:srgbClr val="FF0000"/>
                        </a:solidFill>
                        <a:latin typeface="Twinkl" pitchFamily="2" charset="0"/>
                      </a:endParaRPr>
                    </a:p>
                  </a:txBody>
                  <a:tcPr/>
                </a:tc>
                <a:tc>
                  <a:txBody>
                    <a:bodyPr/>
                    <a:lstStyle/>
                    <a:p>
                      <a:r>
                        <a:rPr lang="en-GB" sz="2400" dirty="0">
                          <a:solidFill>
                            <a:srgbClr val="FF0000"/>
                          </a:solidFill>
                          <a:latin typeface="Twinkl" pitchFamily="2" charset="0"/>
                        </a:rPr>
                        <a:t>What I know about </a:t>
                      </a:r>
                      <a:r>
                        <a:rPr lang="en-GB" sz="2400" dirty="0" err="1">
                          <a:solidFill>
                            <a:srgbClr val="FF0000"/>
                          </a:solidFill>
                          <a:latin typeface="Twinkl" pitchFamily="2" charset="0"/>
                        </a:rPr>
                        <a:t>Chac</a:t>
                      </a:r>
                      <a:endParaRPr lang="en-GB" sz="2400" dirty="0">
                        <a:solidFill>
                          <a:srgbClr val="FF0000"/>
                        </a:solidFill>
                        <a:latin typeface="Twinkl" pitchFamily="2" charset="0"/>
                      </a:endParaRPr>
                    </a:p>
                  </a:txBody>
                  <a:tcPr/>
                </a:tc>
                <a:extLst>
                  <a:ext uri="{0D108BD9-81ED-4DB2-BD59-A6C34878D82A}">
                    <a16:rowId xmlns:a16="http://schemas.microsoft.com/office/drawing/2014/main" val="1064727210"/>
                  </a:ext>
                </a:extLst>
              </a:tr>
              <a:tr h="2030621">
                <a:tc>
                  <a:txBody>
                    <a:bodyPr/>
                    <a:lstStyle/>
                    <a:p>
                      <a:r>
                        <a:rPr lang="en-GB" sz="2200" b="1" dirty="0">
                          <a:latin typeface="Twinkl" pitchFamily="2" charset="0"/>
                        </a:rPr>
                        <a:t>Example: </a:t>
                      </a:r>
                      <a:r>
                        <a:rPr lang="en-GB" sz="2200" dirty="0" err="1">
                          <a:latin typeface="Twinkl" pitchFamily="2" charset="0"/>
                        </a:rPr>
                        <a:t>Pik</a:t>
                      </a:r>
                      <a:r>
                        <a:rPr lang="en-GB" sz="2200" dirty="0">
                          <a:latin typeface="Twinkl" pitchFamily="2" charset="0"/>
                        </a:rPr>
                        <a:t> was skilled at playing the game ‘</a:t>
                      </a:r>
                      <a:r>
                        <a:rPr lang="en-GB" sz="2200" dirty="0" err="1">
                          <a:latin typeface="Twinkl" pitchFamily="2" charset="0"/>
                        </a:rPr>
                        <a:t>pok</a:t>
                      </a:r>
                      <a:r>
                        <a:rPr lang="en-GB" sz="2200" dirty="0">
                          <a:latin typeface="Twinkl" pitchFamily="2" charset="0"/>
                        </a:rPr>
                        <a:t> a </a:t>
                      </a:r>
                      <a:r>
                        <a:rPr lang="en-GB" sz="2200" dirty="0" err="1">
                          <a:latin typeface="Twinkl" pitchFamily="2" charset="0"/>
                        </a:rPr>
                        <a:t>tok</a:t>
                      </a:r>
                      <a:r>
                        <a:rPr lang="en-GB" sz="2200" dirty="0">
                          <a:latin typeface="Twinkl" pitchFamily="2" charset="0"/>
                        </a:rPr>
                        <a:t>’.</a:t>
                      </a:r>
                      <a:endParaRPr lang="en-GB" sz="2200" dirty="0"/>
                    </a:p>
                    <a:p>
                      <a:endParaRPr lang="en-GB" sz="2200" dirty="0"/>
                    </a:p>
                    <a:p>
                      <a:endParaRPr lang="en-GB" sz="2200" dirty="0"/>
                    </a:p>
                    <a:p>
                      <a:endParaRPr lang="en-GB" sz="2200" dirty="0"/>
                    </a:p>
                    <a:p>
                      <a:endParaRPr lang="en-GB" sz="2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dirty="0">
                          <a:latin typeface="Twinkl" pitchFamily="2" charset="0"/>
                        </a:rPr>
                        <a:t>Example: </a:t>
                      </a:r>
                      <a:r>
                        <a:rPr lang="en-GB" sz="2200" dirty="0">
                          <a:latin typeface="Twinkl" pitchFamily="2" charset="0"/>
                        </a:rPr>
                        <a:t>he is the God of Rain.</a:t>
                      </a:r>
                    </a:p>
                    <a:p>
                      <a:endParaRPr lang="en-GB" sz="2200" dirty="0"/>
                    </a:p>
                  </a:txBody>
                  <a:tcPr/>
                </a:tc>
                <a:extLst>
                  <a:ext uri="{0D108BD9-81ED-4DB2-BD59-A6C34878D82A}">
                    <a16:rowId xmlns:a16="http://schemas.microsoft.com/office/drawing/2014/main" val="2118164735"/>
                  </a:ext>
                </a:extLst>
              </a:tr>
            </a:tbl>
          </a:graphicData>
        </a:graphic>
      </p:graphicFrame>
      <p:pic>
        <p:nvPicPr>
          <p:cNvPr id="12" name="Picture 11">
            <a:extLst>
              <a:ext uri="{FF2B5EF4-FFF2-40B4-BE49-F238E27FC236}">
                <a16:creationId xmlns:a16="http://schemas.microsoft.com/office/drawing/2014/main" id="{155F2F92-0940-4119-BD14-D250F6A8B683}"/>
              </a:ext>
            </a:extLst>
          </p:cNvPr>
          <p:cNvPicPr>
            <a:picLocks noChangeAspect="1"/>
          </p:cNvPicPr>
          <p:nvPr/>
        </p:nvPicPr>
        <p:blipFill>
          <a:blip r:embed="rId7"/>
          <a:stretch>
            <a:fillRect/>
          </a:stretch>
        </p:blipFill>
        <p:spPr>
          <a:xfrm>
            <a:off x="420186" y="4224337"/>
            <a:ext cx="836025" cy="1655763"/>
          </a:xfrm>
          <a:prstGeom prst="rect">
            <a:avLst/>
          </a:prstGeom>
        </p:spPr>
      </p:pic>
      <p:pic>
        <p:nvPicPr>
          <p:cNvPr id="14" name="Picture 13">
            <a:extLst>
              <a:ext uri="{FF2B5EF4-FFF2-40B4-BE49-F238E27FC236}">
                <a16:creationId xmlns:a16="http://schemas.microsoft.com/office/drawing/2014/main" id="{BA27A50D-DAD1-4349-98D5-5AF54F9CD48F}"/>
              </a:ext>
            </a:extLst>
          </p:cNvPr>
          <p:cNvPicPr>
            <a:picLocks noChangeAspect="1"/>
          </p:cNvPicPr>
          <p:nvPr/>
        </p:nvPicPr>
        <p:blipFill>
          <a:blip r:embed="rId8"/>
          <a:stretch>
            <a:fillRect/>
          </a:stretch>
        </p:blipFill>
        <p:spPr>
          <a:xfrm>
            <a:off x="10695575" y="4614911"/>
            <a:ext cx="1266172" cy="874614"/>
          </a:xfrm>
          <a:prstGeom prst="rect">
            <a:avLst/>
          </a:prstGeom>
        </p:spPr>
      </p:pic>
      <p:pic>
        <p:nvPicPr>
          <p:cNvPr id="2" name="Recorded Sound">
            <a:hlinkClick r:id="" action="ppaction://media"/>
            <a:extLst>
              <a:ext uri="{FF2B5EF4-FFF2-40B4-BE49-F238E27FC236}">
                <a16:creationId xmlns:a16="http://schemas.microsoft.com/office/drawing/2014/main" id="{E65C0251-9537-4E9E-94A0-5412DE60A2C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972799" y="1410311"/>
            <a:ext cx="988947" cy="988947"/>
          </a:xfrm>
          <a:prstGeom prst="rect">
            <a:avLst/>
          </a:prstGeom>
        </p:spPr>
      </p:pic>
    </p:spTree>
    <p:extLst>
      <p:ext uri="{BB962C8B-B14F-4D97-AF65-F5344CB8AC3E}">
        <p14:creationId xmlns:p14="http://schemas.microsoft.com/office/powerpoint/2010/main" val="154210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2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1C0DE1-3ACA-4612-9554-C2840CD56D6F}"/>
              </a:ext>
            </a:extLst>
          </p:cNvPr>
          <p:cNvPicPr>
            <a:picLocks noChangeAspect="1"/>
          </p:cNvPicPr>
          <p:nvPr/>
        </p:nvPicPr>
        <p:blipFill rotWithShape="1">
          <a:blip r:embed="rId4"/>
          <a:srcRect t="23472" r="9091" b="241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F276F74-7ECC-4853-AB48-BC9CF8F4BD85}"/>
              </a:ext>
            </a:extLst>
          </p:cNvPr>
          <p:cNvSpPr/>
          <p:nvPr/>
        </p:nvSpPr>
        <p:spPr>
          <a:xfrm>
            <a:off x="594109" y="136707"/>
            <a:ext cx="6619811" cy="134497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cap="none" spc="0" dirty="0">
                <a:ln w="22225">
                  <a:solidFill>
                    <a:schemeClr val="accent2"/>
                  </a:solidFill>
                  <a:prstDash val="solid"/>
                </a:ln>
                <a:effectLst/>
                <a:latin typeface="+mj-lt"/>
                <a:ea typeface="+mj-ea"/>
                <a:cs typeface="+mj-cs"/>
              </a:rPr>
              <a:t>Task 2: Character Study</a:t>
            </a:r>
          </a:p>
        </p:txBody>
      </p:sp>
      <p:sp>
        <p:nvSpPr>
          <p:cNvPr id="3" name="Content Placeholder 2">
            <a:extLst>
              <a:ext uri="{FF2B5EF4-FFF2-40B4-BE49-F238E27FC236}">
                <a16:creationId xmlns:a16="http://schemas.microsoft.com/office/drawing/2014/main" id="{A830AE16-F244-40FD-8B2A-3436073BC705}"/>
              </a:ext>
            </a:extLst>
          </p:cNvPr>
          <p:cNvSpPr>
            <a:spLocks noGrp="1"/>
          </p:cNvSpPr>
          <p:nvPr>
            <p:ph idx="1"/>
          </p:nvPr>
        </p:nvSpPr>
        <p:spPr>
          <a:xfrm>
            <a:off x="594109" y="1219200"/>
            <a:ext cx="6620505" cy="4675573"/>
          </a:xfrm>
        </p:spPr>
        <p:txBody>
          <a:bodyPr vert="horz" lIns="91440" tIns="45720" rIns="91440" bIns="45720" rtlCol="0">
            <a:normAutofit fontScale="92500" lnSpcReduction="20000"/>
          </a:bodyPr>
          <a:lstStyle/>
          <a:p>
            <a:pPr marL="0"/>
            <a:r>
              <a:rPr lang="en-US" sz="1800" dirty="0">
                <a:effectLst/>
                <a:latin typeface="Twinkl" pitchFamily="2" charset="0"/>
              </a:rPr>
              <a:t>When you have collecte</a:t>
            </a:r>
            <a:r>
              <a:rPr lang="en-US" sz="1800" dirty="0">
                <a:latin typeface="Twinkl" pitchFamily="2" charset="0"/>
              </a:rPr>
              <a:t>d ideas on what you know about </a:t>
            </a:r>
            <a:r>
              <a:rPr lang="en-US" sz="1800" b="1" dirty="0" err="1">
                <a:latin typeface="Twinkl" pitchFamily="2" charset="0"/>
              </a:rPr>
              <a:t>Pik</a:t>
            </a:r>
            <a:r>
              <a:rPr lang="en-US" sz="1800" b="1" dirty="0">
                <a:latin typeface="Twinkl" pitchFamily="2" charset="0"/>
              </a:rPr>
              <a:t> </a:t>
            </a:r>
            <a:r>
              <a:rPr lang="en-US" sz="1800" dirty="0">
                <a:latin typeface="Twinkl" pitchFamily="2" charset="0"/>
              </a:rPr>
              <a:t>and </a:t>
            </a:r>
            <a:r>
              <a:rPr lang="en-US" sz="1800" b="1" dirty="0" err="1">
                <a:latin typeface="Twinkl" pitchFamily="2" charset="0"/>
              </a:rPr>
              <a:t>Chac</a:t>
            </a:r>
            <a:r>
              <a:rPr lang="en-US" sz="1800" b="1" dirty="0">
                <a:latin typeface="Twinkl" pitchFamily="2" charset="0"/>
              </a:rPr>
              <a:t>, </a:t>
            </a:r>
            <a:r>
              <a:rPr lang="en-US" sz="1800" dirty="0">
                <a:latin typeface="Twinkl" pitchFamily="2" charset="0"/>
              </a:rPr>
              <a:t>your task is to write a </a:t>
            </a:r>
            <a:r>
              <a:rPr lang="en-US" sz="1800" b="1" dirty="0">
                <a:latin typeface="Twinkl" pitchFamily="2" charset="0"/>
              </a:rPr>
              <a:t>point of view paragraph </a:t>
            </a:r>
            <a:r>
              <a:rPr lang="en-US" sz="1800" dirty="0">
                <a:latin typeface="Twinkl" pitchFamily="2" charset="0"/>
              </a:rPr>
              <a:t>on what your impression is of both these characters.</a:t>
            </a:r>
          </a:p>
          <a:p>
            <a:pPr marL="0"/>
            <a:endParaRPr lang="en-US" sz="1800" dirty="0">
              <a:latin typeface="Twinkl" pitchFamily="2" charset="0"/>
            </a:endParaRPr>
          </a:p>
          <a:p>
            <a:r>
              <a:rPr lang="en-US" sz="1800" dirty="0">
                <a:effectLst/>
                <a:latin typeface="Twinkl" pitchFamily="2" charset="0"/>
              </a:rPr>
              <a:t>You can write this as two separate small paragraphs, or one. </a:t>
            </a:r>
          </a:p>
          <a:p>
            <a:r>
              <a:rPr lang="en-US" sz="1800" dirty="0">
                <a:latin typeface="Twinkl" pitchFamily="2" charset="0"/>
              </a:rPr>
              <a:t>Use your table of facts to help you and my sentence starters below. </a:t>
            </a:r>
          </a:p>
          <a:p>
            <a:endParaRPr lang="en-US" sz="1800" dirty="0">
              <a:latin typeface="Twinkl" pitchFamily="2" charset="0"/>
            </a:endParaRPr>
          </a:p>
          <a:p>
            <a:pPr marL="0"/>
            <a:r>
              <a:rPr lang="en-US" sz="1800" b="1" dirty="0">
                <a:effectLst/>
                <a:latin typeface="Twinkl" pitchFamily="2" charset="0"/>
              </a:rPr>
              <a:t>*There are some extra help questions on the next slide to guide you.</a:t>
            </a:r>
            <a:r>
              <a:rPr lang="en-US" sz="1800" b="1" dirty="0">
                <a:latin typeface="Twinkl" pitchFamily="2" charset="0"/>
              </a:rPr>
              <a:t>*</a:t>
            </a:r>
          </a:p>
          <a:p>
            <a:pPr marL="0" indent="0">
              <a:buNone/>
            </a:pPr>
            <a:endParaRPr lang="en-US" sz="1800" b="1" dirty="0">
              <a:latin typeface="Twinkl" pitchFamily="2" charset="0"/>
            </a:endParaRPr>
          </a:p>
          <a:p>
            <a:r>
              <a:rPr lang="en-US" sz="1800" dirty="0">
                <a:solidFill>
                  <a:srgbClr val="FF0000"/>
                </a:solidFill>
                <a:highlight>
                  <a:srgbClr val="FFFF00"/>
                </a:highlight>
                <a:latin typeface="Twinkl" pitchFamily="2" charset="0"/>
              </a:rPr>
              <a:t>The impression I get of </a:t>
            </a:r>
            <a:r>
              <a:rPr lang="en-US" sz="1800" dirty="0" err="1">
                <a:solidFill>
                  <a:srgbClr val="FF0000"/>
                </a:solidFill>
                <a:highlight>
                  <a:srgbClr val="FFFF00"/>
                </a:highlight>
                <a:latin typeface="Twinkl" pitchFamily="2" charset="0"/>
              </a:rPr>
              <a:t>Pik</a:t>
            </a:r>
            <a:r>
              <a:rPr lang="en-US" sz="1800" dirty="0">
                <a:solidFill>
                  <a:srgbClr val="FF0000"/>
                </a:solidFill>
                <a:highlight>
                  <a:srgbClr val="FFFF00"/>
                </a:highlight>
                <a:latin typeface="Twinkl" pitchFamily="2" charset="0"/>
              </a:rPr>
              <a:t>/</a:t>
            </a:r>
            <a:r>
              <a:rPr lang="en-US" sz="1800" dirty="0" err="1">
                <a:solidFill>
                  <a:srgbClr val="FF0000"/>
                </a:solidFill>
                <a:highlight>
                  <a:srgbClr val="FFFF00"/>
                </a:highlight>
                <a:latin typeface="Twinkl" pitchFamily="2" charset="0"/>
              </a:rPr>
              <a:t>Chac</a:t>
            </a:r>
            <a:r>
              <a:rPr lang="en-US" sz="1800" dirty="0">
                <a:solidFill>
                  <a:srgbClr val="FF0000"/>
                </a:solidFill>
                <a:highlight>
                  <a:srgbClr val="FFFF00"/>
                </a:highlight>
                <a:latin typeface="Twinkl" pitchFamily="2" charset="0"/>
              </a:rPr>
              <a:t> is that…</a:t>
            </a:r>
          </a:p>
          <a:p>
            <a:r>
              <a:rPr lang="en-US" sz="1800" dirty="0">
                <a:solidFill>
                  <a:srgbClr val="FF0000"/>
                </a:solidFill>
                <a:highlight>
                  <a:srgbClr val="FFFF00"/>
                </a:highlight>
                <a:latin typeface="Twinkl" pitchFamily="2" charset="0"/>
              </a:rPr>
              <a:t>We can see that </a:t>
            </a:r>
            <a:r>
              <a:rPr lang="en-US" sz="1800" dirty="0" err="1">
                <a:solidFill>
                  <a:srgbClr val="FF0000"/>
                </a:solidFill>
                <a:highlight>
                  <a:srgbClr val="FFFF00"/>
                </a:highlight>
                <a:latin typeface="Twinkl" pitchFamily="2" charset="0"/>
              </a:rPr>
              <a:t>Pik</a:t>
            </a:r>
            <a:r>
              <a:rPr lang="en-US" sz="1800" dirty="0">
                <a:solidFill>
                  <a:srgbClr val="FF0000"/>
                </a:solidFill>
                <a:highlight>
                  <a:srgbClr val="FFFF00"/>
                </a:highlight>
                <a:latin typeface="Twinkl" pitchFamily="2" charset="0"/>
              </a:rPr>
              <a:t>/</a:t>
            </a:r>
            <a:r>
              <a:rPr lang="en-US" sz="1800" dirty="0" err="1">
                <a:solidFill>
                  <a:srgbClr val="FF0000"/>
                </a:solidFill>
                <a:highlight>
                  <a:srgbClr val="FFFF00"/>
                </a:highlight>
                <a:latin typeface="Twinkl" pitchFamily="2" charset="0"/>
              </a:rPr>
              <a:t>Chac</a:t>
            </a:r>
            <a:r>
              <a:rPr lang="en-US" sz="1800" dirty="0">
                <a:solidFill>
                  <a:srgbClr val="FF0000"/>
                </a:solidFill>
                <a:highlight>
                  <a:srgbClr val="FFFF00"/>
                </a:highlight>
                <a:latin typeface="Twinkl" pitchFamily="2" charset="0"/>
              </a:rPr>
              <a:t> likes to… which makes me think that…</a:t>
            </a:r>
          </a:p>
          <a:p>
            <a:r>
              <a:rPr lang="en-US" sz="1800" dirty="0">
                <a:solidFill>
                  <a:srgbClr val="FF0000"/>
                </a:solidFill>
                <a:highlight>
                  <a:srgbClr val="FFFF00"/>
                </a:highlight>
                <a:latin typeface="Twinkl" pitchFamily="2" charset="0"/>
              </a:rPr>
              <a:t>It is obvious that </a:t>
            </a:r>
            <a:r>
              <a:rPr lang="en-US" sz="1800" dirty="0" err="1">
                <a:solidFill>
                  <a:srgbClr val="FF0000"/>
                </a:solidFill>
                <a:highlight>
                  <a:srgbClr val="FFFF00"/>
                </a:highlight>
                <a:latin typeface="Twinkl" pitchFamily="2" charset="0"/>
              </a:rPr>
              <a:t>Pik</a:t>
            </a:r>
            <a:r>
              <a:rPr lang="en-US" sz="1800" dirty="0">
                <a:solidFill>
                  <a:srgbClr val="FF0000"/>
                </a:solidFill>
                <a:highlight>
                  <a:srgbClr val="FFFF00"/>
                </a:highlight>
                <a:latin typeface="Twinkl" pitchFamily="2" charset="0"/>
              </a:rPr>
              <a:t> is…</a:t>
            </a:r>
          </a:p>
          <a:p>
            <a:r>
              <a:rPr lang="en-US" sz="1800" dirty="0">
                <a:solidFill>
                  <a:srgbClr val="FF0000"/>
                </a:solidFill>
                <a:highlight>
                  <a:srgbClr val="FFFF00"/>
                </a:highlight>
                <a:latin typeface="Twinkl" pitchFamily="2" charset="0"/>
              </a:rPr>
              <a:t>It is clear that </a:t>
            </a:r>
            <a:r>
              <a:rPr lang="en-US" sz="1800" dirty="0" err="1">
                <a:solidFill>
                  <a:srgbClr val="FF0000"/>
                </a:solidFill>
                <a:highlight>
                  <a:srgbClr val="FFFF00"/>
                </a:highlight>
                <a:latin typeface="Twinkl" pitchFamily="2" charset="0"/>
              </a:rPr>
              <a:t>Chac</a:t>
            </a:r>
            <a:r>
              <a:rPr lang="en-US" sz="1800" dirty="0">
                <a:solidFill>
                  <a:srgbClr val="FF0000"/>
                </a:solidFill>
                <a:highlight>
                  <a:srgbClr val="FFFF00"/>
                </a:highlight>
                <a:latin typeface="Twinkl" pitchFamily="2" charset="0"/>
              </a:rPr>
              <a:t> is… we know this because in the book it says…</a:t>
            </a:r>
          </a:p>
          <a:p>
            <a:endParaRPr lang="en-US" sz="1500" dirty="0">
              <a:effectLst/>
            </a:endParaRPr>
          </a:p>
          <a:p>
            <a:pPr marL="0"/>
            <a:endParaRPr lang="en-US" sz="1500" dirty="0">
              <a:effectLst/>
            </a:endParaRPr>
          </a:p>
        </p:txBody>
      </p:sp>
      <p:pic>
        <p:nvPicPr>
          <p:cNvPr id="6" name="Recorded Sound">
            <a:hlinkClick r:id="" action="ppaction://media"/>
            <a:extLst>
              <a:ext uri="{FF2B5EF4-FFF2-40B4-BE49-F238E27FC236}">
                <a16:creationId xmlns:a16="http://schemas.microsoft.com/office/drawing/2014/main" id="{54247DAC-4DCD-4369-9250-3B628218F85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13260" y="208280"/>
            <a:ext cx="1641856" cy="1641856"/>
          </a:xfrm>
          <a:prstGeom prst="rect">
            <a:avLst/>
          </a:prstGeom>
        </p:spPr>
      </p:pic>
    </p:spTree>
    <p:extLst>
      <p:ext uri="{BB962C8B-B14F-4D97-AF65-F5344CB8AC3E}">
        <p14:creationId xmlns:p14="http://schemas.microsoft.com/office/powerpoint/2010/main" val="107031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25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14A2F-81E0-4366-BD6E-984133A5D62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EB5C3FB-7767-405A-9DA5-5C225B4BDB80}"/>
              </a:ext>
            </a:extLst>
          </p:cNvPr>
          <p:cNvSpPr>
            <a:spLocks noGrp="1"/>
          </p:cNvSpPr>
          <p:nvPr>
            <p:ph idx="1"/>
          </p:nvPr>
        </p:nvSpPr>
        <p:spPr/>
        <p:style>
          <a:lnRef idx="2">
            <a:schemeClr val="accent1"/>
          </a:lnRef>
          <a:fillRef idx="1">
            <a:schemeClr val="lt1"/>
          </a:fillRef>
          <a:effectRef idx="0">
            <a:schemeClr val="accent1"/>
          </a:effectRef>
          <a:fontRef idx="minor">
            <a:schemeClr val="dk1"/>
          </a:fontRef>
        </p:style>
        <p:txBody>
          <a:bodyPr/>
          <a:lstStyle/>
          <a:p>
            <a:pPr marL="0" indent="0">
              <a:buNone/>
            </a:pPr>
            <a:r>
              <a:rPr lang="en-GB" dirty="0">
                <a:latin typeface="Twinkl" pitchFamily="2" charset="0"/>
              </a:rPr>
              <a:t>To help you write your </a:t>
            </a:r>
            <a:r>
              <a:rPr lang="en-GB" b="1" dirty="0">
                <a:latin typeface="Twinkl" pitchFamily="2" charset="0"/>
              </a:rPr>
              <a:t>point of view paragraph, </a:t>
            </a:r>
            <a:r>
              <a:rPr lang="en-GB" dirty="0">
                <a:latin typeface="Twinkl" pitchFamily="2" charset="0"/>
              </a:rPr>
              <a:t>you could find the answers to these questions. </a:t>
            </a:r>
          </a:p>
          <a:p>
            <a:pPr marL="514350" indent="-514350">
              <a:buAutoNum type="arabicParenR"/>
            </a:pPr>
            <a:r>
              <a:rPr lang="en-GB" dirty="0">
                <a:latin typeface="Twinkl" pitchFamily="2" charset="0"/>
              </a:rPr>
              <a:t>Who were </a:t>
            </a:r>
            <a:r>
              <a:rPr lang="en-GB" dirty="0" err="1">
                <a:latin typeface="Twinkl" pitchFamily="2" charset="0"/>
              </a:rPr>
              <a:t>Pik</a:t>
            </a:r>
            <a:r>
              <a:rPr lang="en-GB" dirty="0">
                <a:latin typeface="Twinkl" pitchFamily="2" charset="0"/>
              </a:rPr>
              <a:t> and </a:t>
            </a:r>
            <a:r>
              <a:rPr lang="en-GB" dirty="0" err="1">
                <a:latin typeface="Twinkl" pitchFamily="2" charset="0"/>
              </a:rPr>
              <a:t>Chac</a:t>
            </a:r>
            <a:r>
              <a:rPr lang="en-GB" dirty="0">
                <a:latin typeface="Twinkl" pitchFamily="2" charset="0"/>
              </a:rPr>
              <a:t>?</a:t>
            </a:r>
          </a:p>
          <a:p>
            <a:pPr marL="514350" indent="-514350">
              <a:buAutoNum type="arabicParenR"/>
            </a:pPr>
            <a:r>
              <a:rPr lang="en-GB" dirty="0">
                <a:latin typeface="Twinkl" pitchFamily="2" charset="0"/>
              </a:rPr>
              <a:t>What did </a:t>
            </a:r>
            <a:r>
              <a:rPr lang="en-GB" dirty="0" err="1">
                <a:latin typeface="Twinkl" pitchFamily="2" charset="0"/>
              </a:rPr>
              <a:t>Pik</a:t>
            </a:r>
            <a:r>
              <a:rPr lang="en-GB" dirty="0">
                <a:latin typeface="Twinkl" pitchFamily="2" charset="0"/>
              </a:rPr>
              <a:t> like doing?</a:t>
            </a:r>
          </a:p>
          <a:p>
            <a:pPr marL="514350" indent="-514350">
              <a:buAutoNum type="arabicParenR"/>
            </a:pPr>
            <a:r>
              <a:rPr lang="en-GB" dirty="0">
                <a:latin typeface="Twinkl" pitchFamily="2" charset="0"/>
              </a:rPr>
              <a:t>What did he do when they thought they heard the call of the Ah Kin Mai?</a:t>
            </a:r>
          </a:p>
          <a:p>
            <a:pPr marL="514350" indent="-514350">
              <a:buAutoNum type="arabicParenR"/>
            </a:pPr>
            <a:r>
              <a:rPr lang="en-GB" dirty="0">
                <a:latin typeface="Twinkl" pitchFamily="2" charset="0"/>
              </a:rPr>
              <a:t>How does </a:t>
            </a:r>
            <a:r>
              <a:rPr lang="en-GB" dirty="0" err="1">
                <a:latin typeface="Twinkl" pitchFamily="2" charset="0"/>
              </a:rPr>
              <a:t>Pik</a:t>
            </a:r>
            <a:r>
              <a:rPr lang="en-GB" dirty="0">
                <a:latin typeface="Twinkl" pitchFamily="2" charset="0"/>
              </a:rPr>
              <a:t> act when he listening to the Gods?</a:t>
            </a:r>
          </a:p>
          <a:p>
            <a:pPr marL="514350" indent="-514350">
              <a:buAutoNum type="arabicParenR"/>
            </a:pPr>
            <a:r>
              <a:rPr lang="en-GB" dirty="0">
                <a:latin typeface="Twinkl" pitchFamily="2" charset="0"/>
              </a:rPr>
              <a:t>How does he act around his friends?</a:t>
            </a:r>
          </a:p>
          <a:p>
            <a:pPr marL="514350" indent="-514350">
              <a:buAutoNum type="arabicParenR"/>
            </a:pPr>
            <a:r>
              <a:rPr lang="en-GB" dirty="0">
                <a:latin typeface="Twinkl" pitchFamily="2" charset="0"/>
              </a:rPr>
              <a:t>How do the children feel about the God of Rain?</a:t>
            </a:r>
          </a:p>
          <a:p>
            <a:pPr marL="0" indent="0">
              <a:buNone/>
            </a:pPr>
            <a:endParaRPr lang="en-GB" dirty="0">
              <a:latin typeface="Twinkl" pitchFamily="2" charset="0"/>
            </a:endParaRPr>
          </a:p>
        </p:txBody>
      </p:sp>
      <p:sp>
        <p:nvSpPr>
          <p:cNvPr id="4" name="Rectangle 3">
            <a:extLst>
              <a:ext uri="{FF2B5EF4-FFF2-40B4-BE49-F238E27FC236}">
                <a16:creationId xmlns:a16="http://schemas.microsoft.com/office/drawing/2014/main" id="{573A0877-7342-4CB4-8578-3011F02552FB}"/>
              </a:ext>
            </a:extLst>
          </p:cNvPr>
          <p:cNvSpPr/>
          <p:nvPr/>
        </p:nvSpPr>
        <p:spPr>
          <a:xfrm>
            <a:off x="3625439" y="566241"/>
            <a:ext cx="445852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Help questions</a:t>
            </a:r>
          </a:p>
        </p:txBody>
      </p:sp>
    </p:spTree>
    <p:extLst>
      <p:ext uri="{BB962C8B-B14F-4D97-AF65-F5344CB8AC3E}">
        <p14:creationId xmlns:p14="http://schemas.microsoft.com/office/powerpoint/2010/main" val="2185987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824</Words>
  <Application>Microsoft Office PowerPoint</Application>
  <PresentationFormat>Widescreen</PresentationFormat>
  <Paragraphs>67</Paragraphs>
  <Slides>10</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Twinkl</vt:lpstr>
      <vt:lpstr>Office Theme</vt:lpstr>
      <vt:lpstr>Monday 22nd February</vt:lpstr>
      <vt:lpstr>PowerPoint Presentation</vt:lpstr>
      <vt:lpstr>Our aim: we are building up to writing our own character descriptions of a Mayan God.   Over the weeks, we will look at different Mayan Gods and aspects of their life.  We’ll take notes and collect vocabulary on some of the Gods with a different focus each day.   Like before, there will be lessons where we collect vocabulary and super sentences.   This will help you when the time comes to write up your own character description.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22nd February</dc:title>
  <dc:creator>kate Brunton</dc:creator>
  <cp:lastModifiedBy>kate Brunton</cp:lastModifiedBy>
  <cp:revision>6</cp:revision>
  <dcterms:created xsi:type="dcterms:W3CDTF">2021-02-21T09:36:49Z</dcterms:created>
  <dcterms:modified xsi:type="dcterms:W3CDTF">2021-02-21T13:22:15Z</dcterms:modified>
</cp:coreProperties>
</file>