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60" r:id="rId6"/>
    <p:sldId id="261" r:id="rId7"/>
    <p:sldId id="262" r:id="rId8"/>
    <p:sldId id="264" r:id="rId9"/>
    <p:sldId id="265" r:id="rId10"/>
    <p:sldId id="270" r:id="rId11"/>
    <p:sldId id="275" r:id="rId12"/>
    <p:sldId id="27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6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2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3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5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4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5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5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0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03DAAE-9E51-4D46-B7FC-32D5B279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35" y="992446"/>
            <a:ext cx="3786277" cy="4901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B3394-6683-E04B-B355-38CECDEF985A}"/>
              </a:ext>
            </a:extLst>
          </p:cNvPr>
          <p:cNvSpPr txBox="1"/>
          <p:nvPr/>
        </p:nvSpPr>
        <p:spPr>
          <a:xfrm>
            <a:off x="5319887" y="434566"/>
            <a:ext cx="547061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endParaRPr lang="en-GB" sz="35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/>
            <a:r>
              <a:rPr lang="en-GB" sz="3500" b="0" i="0" u="none" strike="noStrike" dirty="0">
                <a:solidFill>
                  <a:srgbClr val="000000"/>
                </a:solidFill>
                <a:effectLst/>
                <a:latin typeface="+mj-lt"/>
              </a:rPr>
              <a:t>L.I.:</a:t>
            </a:r>
          </a:p>
          <a:p>
            <a:pPr algn="l" rtl="0" fontAlgn="base"/>
            <a:r>
              <a:rPr lang="en-GB" sz="3500" b="0" i="0" u="none" strike="noStrike" dirty="0">
                <a:solidFill>
                  <a:srgbClr val="000000"/>
                </a:solidFill>
                <a:effectLst/>
                <a:latin typeface="+mj-lt"/>
              </a:rPr>
              <a:t>Year 5: I can use different verb forms in my writing with consideration for the audience and purpose. </a:t>
            </a:r>
          </a:p>
          <a:p>
            <a:pPr algn="l" rtl="0" fontAlgn="base"/>
            <a:r>
              <a:rPr lang="en-GB" sz="3500" b="0" i="0" u="none" strike="noStrike" dirty="0">
                <a:solidFill>
                  <a:srgbClr val="000000"/>
                </a:solidFill>
                <a:effectLst/>
                <a:latin typeface="+mj-lt"/>
              </a:rPr>
              <a:t>Year 6: I can use grammar and vocabulary which is suited to the purpose of my writing. </a:t>
            </a:r>
          </a:p>
          <a:p>
            <a:pPr algn="l" rtl="0" fontAlgn="base"/>
            <a:r>
              <a:rPr lang="en-GB" sz="35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algn="l" rtl="0" fontAlgn="base"/>
            <a:r>
              <a:rPr lang="en-GB" sz="35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32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B4555-DD00-0142-965B-00C63371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61" y="1481101"/>
            <a:ext cx="452684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700" dirty="0">
                <a:latin typeface="+mj-lt"/>
              </a:rPr>
              <a:t>CHOT negative </a:t>
            </a:r>
            <a:r>
              <a:rPr lang="en-GB" sz="3700" b="1" dirty="0">
                <a:latin typeface="+mj-lt"/>
              </a:rPr>
              <a:t>verbs </a:t>
            </a:r>
            <a:r>
              <a:rPr lang="en-GB" sz="3700" dirty="0">
                <a:latin typeface="+mj-lt"/>
              </a:rPr>
              <a:t>that describe the way in which people in work.</a:t>
            </a:r>
          </a:p>
          <a:p>
            <a:pPr marL="0" indent="0">
              <a:buNone/>
            </a:pPr>
            <a:endParaRPr lang="en-GB" sz="3700" dirty="0">
              <a:latin typeface="+mj-lt"/>
            </a:endParaRPr>
          </a:p>
          <a:p>
            <a:pPr marL="0" indent="0">
              <a:buNone/>
            </a:pPr>
            <a:r>
              <a:rPr lang="en-GB" sz="3700" dirty="0">
                <a:latin typeface="+mj-lt"/>
              </a:rPr>
              <a:t>Examples: they toil, they struggle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3D21A6-228A-7D46-B2F0-894E610B0D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23D4A04E-B8D7-CD41-9CEA-694256B6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42" y="606749"/>
            <a:ext cx="3841397" cy="5644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A760F8-3368-7847-818D-E936B78D89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01" y="282223"/>
            <a:ext cx="1128641" cy="1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B4555-DD00-0142-965B-00C63371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61" y="1593989"/>
            <a:ext cx="452684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700" dirty="0">
                <a:latin typeface="+mj-lt"/>
              </a:rPr>
              <a:t>Now CHOT ad</a:t>
            </a:r>
            <a:r>
              <a:rPr lang="en-GB" sz="3700" b="1" dirty="0">
                <a:latin typeface="+mj-lt"/>
              </a:rPr>
              <a:t>verbs </a:t>
            </a:r>
            <a:r>
              <a:rPr lang="en-GB" sz="3700" dirty="0">
                <a:latin typeface="+mj-lt"/>
              </a:rPr>
              <a:t>to describe these verbs. </a:t>
            </a:r>
          </a:p>
          <a:p>
            <a:pPr marL="0" indent="0">
              <a:buNone/>
            </a:pPr>
            <a:endParaRPr lang="en-GB" sz="3700" dirty="0">
              <a:latin typeface="+mj-lt"/>
            </a:endParaRPr>
          </a:p>
          <a:p>
            <a:pPr marL="0" indent="0">
              <a:buNone/>
            </a:pPr>
            <a:endParaRPr lang="en-GB" sz="3700" dirty="0">
              <a:latin typeface="+mj-lt"/>
            </a:endParaRPr>
          </a:p>
          <a:p>
            <a:pPr marL="0" indent="0">
              <a:buNone/>
            </a:pPr>
            <a:r>
              <a:rPr lang="en-GB" sz="3700" dirty="0">
                <a:latin typeface="+mj-lt"/>
              </a:rPr>
              <a:t>Examples: tirelessly, endlessly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3D21A6-228A-7D46-B2F0-894E610B0D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23D4A04E-B8D7-CD41-9CEA-694256B6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42" y="606749"/>
            <a:ext cx="3841397" cy="5644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4FB945-78A4-6A41-B47D-23A93A6186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01" y="282223"/>
            <a:ext cx="1128641" cy="1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B4555-DD00-0142-965B-00C63371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155" y="1565767"/>
            <a:ext cx="452684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700" dirty="0">
                <a:latin typeface="+mj-lt"/>
              </a:rPr>
              <a:t>CHOT </a:t>
            </a:r>
            <a:r>
              <a:rPr lang="en-GB" sz="3700" b="1" dirty="0">
                <a:latin typeface="+mj-lt"/>
              </a:rPr>
              <a:t>conjunctions</a:t>
            </a:r>
            <a:r>
              <a:rPr lang="en-GB" sz="3700" dirty="0">
                <a:latin typeface="+mj-lt"/>
              </a:rPr>
              <a:t> similar to the word “since”.</a:t>
            </a:r>
          </a:p>
          <a:p>
            <a:pPr marL="0" indent="0">
              <a:buNone/>
            </a:pPr>
            <a:endParaRPr lang="en-GB" sz="3700" dirty="0">
              <a:latin typeface="+mj-lt"/>
            </a:endParaRPr>
          </a:p>
          <a:p>
            <a:pPr marL="0" indent="0">
              <a:buNone/>
            </a:pPr>
            <a:endParaRPr lang="en-GB" sz="3700" dirty="0">
              <a:latin typeface="+mj-lt"/>
            </a:endParaRPr>
          </a:p>
          <a:p>
            <a:pPr marL="0" indent="0">
              <a:buNone/>
            </a:pPr>
            <a:r>
              <a:rPr lang="en-GB" sz="3700" dirty="0">
                <a:latin typeface="+mj-lt"/>
              </a:rPr>
              <a:t>Examples: following, as a result of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3D21A6-228A-7D46-B2F0-894E610B0D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23D4A04E-B8D7-CD41-9CEA-694256B6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42" y="606749"/>
            <a:ext cx="3841397" cy="5644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C4E28-22B5-904A-A6D0-5DB912BDC6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01" y="282223"/>
            <a:ext cx="1128641" cy="1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3B003D-C722-0E41-AEDA-0C4F9B11E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110" y="2262009"/>
            <a:ext cx="10018890" cy="4257324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latin typeface="+mj-lt"/>
              </a:rPr>
              <a:t>Since the Poor Law Amendment Act in 1843, poor, elderly, sick and disabled adults, along with abandoned children, are made to slog tirelessly in the workhouse.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7C21A5-E350-624B-858B-B9F1B7916F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2B7D1F-9E42-2B41-90CE-88FA911067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01" y="282223"/>
            <a:ext cx="1128641" cy="1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3B003D-C722-0E41-AEDA-0C4F9B11E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40" y="1382324"/>
            <a:ext cx="5913683" cy="4654590"/>
          </a:xfrm>
        </p:spPr>
        <p:txBody>
          <a:bodyPr>
            <a:noAutofit/>
          </a:bodyPr>
          <a:lstStyle/>
          <a:p>
            <a:pPr algn="l"/>
            <a:endParaRPr lang="en-GB" sz="4000" dirty="0">
              <a:latin typeface="+mj-lt"/>
            </a:endParaRPr>
          </a:p>
          <a:p>
            <a:pPr algn="l"/>
            <a:endParaRPr lang="en-GB" sz="4000" dirty="0">
              <a:latin typeface="+mj-lt"/>
            </a:endParaRPr>
          </a:p>
          <a:p>
            <a:pPr algn="l"/>
            <a:r>
              <a:rPr lang="en-GB" sz="4000" dirty="0">
                <a:latin typeface="+mj-lt"/>
              </a:rPr>
              <a:t>Challenge: Can you add a parenthesis to your sentence?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318E28-21B3-D444-A521-BCE704649A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533C80A-7C31-2545-8F4E-1EAD84F8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42" y="606749"/>
            <a:ext cx="3841397" cy="5644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FF858-8044-B945-AC4B-1D8A62E38A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01" y="282223"/>
            <a:ext cx="1128641" cy="1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2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D190-60BE-F642-933D-CBEAD594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95" y="2241090"/>
            <a:ext cx="5433782" cy="2793999"/>
          </a:xfrm>
        </p:spPr>
        <p:txBody>
          <a:bodyPr>
            <a:normAutofit fontScale="90000"/>
          </a:bodyPr>
          <a:lstStyle/>
          <a:p>
            <a:r>
              <a:rPr lang="en-GB" dirty="0"/>
              <a:t>Scrooge thinks he shouldn’t celebrate Christmas. </a:t>
            </a:r>
            <a:br>
              <a:rPr lang="en-GB" dirty="0"/>
            </a:br>
            <a:r>
              <a:rPr lang="en-GB" dirty="0"/>
              <a:t>How can we convince him otherwise?  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1969C-36DA-4446-8688-92603598FE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7BB6B-C4DE-5546-B1A6-4C41DA094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74" y="731202"/>
            <a:ext cx="4964586" cy="53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D190-60BE-F642-933D-CBEAD594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40" y="2184645"/>
            <a:ext cx="5433782" cy="2793999"/>
          </a:xfrm>
        </p:spPr>
        <p:txBody>
          <a:bodyPr>
            <a:normAutofit fontScale="90000"/>
          </a:bodyPr>
          <a:lstStyle/>
          <a:p>
            <a:r>
              <a:rPr lang="en-GB" dirty="0"/>
              <a:t>Firstly, CHOT some </a:t>
            </a:r>
            <a:r>
              <a:rPr lang="en-GB" b="1" dirty="0"/>
              <a:t>generalisers</a:t>
            </a:r>
            <a:r>
              <a:rPr lang="en-GB" dirty="0"/>
              <a:t>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Examples: many, most, some, a few 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1969C-36DA-4446-8688-92603598FE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7BB6B-C4DE-5546-B1A6-4C41DA094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74" y="731202"/>
            <a:ext cx="4964586" cy="53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9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D190-60BE-F642-933D-CBEAD594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29" y="2734978"/>
            <a:ext cx="5433782" cy="2793999"/>
          </a:xfrm>
        </p:spPr>
        <p:txBody>
          <a:bodyPr>
            <a:noAutofit/>
          </a:bodyPr>
          <a:lstStyle/>
          <a:p>
            <a:r>
              <a:rPr lang="en-GB" sz="3500" dirty="0"/>
              <a:t>Now write down these </a:t>
            </a:r>
            <a:r>
              <a:rPr lang="en-GB" sz="3500" b="1" dirty="0"/>
              <a:t>conjunctions.</a:t>
            </a:r>
            <a:br>
              <a:rPr lang="en-GB" sz="3500" b="1" dirty="0"/>
            </a:br>
            <a:br>
              <a:rPr lang="en-GB" sz="3500" dirty="0"/>
            </a:br>
            <a:r>
              <a:rPr lang="en-GB" sz="3500" dirty="0"/>
              <a:t>“As you may well know…’’</a:t>
            </a:r>
            <a:br>
              <a:rPr lang="en-GB" sz="3500" dirty="0"/>
            </a:br>
            <a:r>
              <a:rPr lang="en-GB" sz="3500" dirty="0"/>
              <a:t>“As you might be aware…”</a:t>
            </a:r>
            <a:br>
              <a:rPr lang="en-GB" sz="3500" dirty="0"/>
            </a:br>
            <a:r>
              <a:rPr lang="en-GB" sz="3500" dirty="0"/>
              <a:t>“As you may recall…”</a:t>
            </a:r>
            <a:br>
              <a:rPr lang="en-GB" sz="3500" dirty="0"/>
            </a:br>
            <a:br>
              <a:rPr lang="en-GB" sz="3500" dirty="0"/>
            </a:br>
            <a:r>
              <a:rPr lang="en-GB" sz="3500" dirty="0"/>
              <a:t>Use one to open your argument.</a:t>
            </a:r>
            <a:br>
              <a:rPr lang="en-GB" sz="3500" dirty="0"/>
            </a:br>
            <a:br>
              <a:rPr lang="en-GB" sz="3500" dirty="0"/>
            </a:br>
            <a:endParaRPr lang="en-US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1969C-36DA-4446-8688-92603598FE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7BB6B-C4DE-5546-B1A6-4C41DA094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74" y="731202"/>
            <a:ext cx="4964586" cy="53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D190-60BE-F642-933D-CBEAD594A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01" y="1713088"/>
            <a:ext cx="9489721" cy="2387600"/>
          </a:xfrm>
        </p:spPr>
        <p:txBody>
          <a:bodyPr>
            <a:noAutofit/>
          </a:bodyPr>
          <a:lstStyle/>
          <a:p>
            <a:pPr algn="l"/>
            <a:r>
              <a:rPr lang="en-GB" sz="4000" dirty="0"/>
              <a:t>As you might be aware, many people don’t celebrate Christmas in the Victorian era.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BB5BB-7D94-0044-AD6E-2888654673A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58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2DB7-D6ED-DF48-900D-1C0C145D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112" y="5122333"/>
            <a:ext cx="4799821" cy="1382889"/>
          </a:xfrm>
        </p:spPr>
        <p:txBody>
          <a:bodyPr>
            <a:noAutofit/>
          </a:bodyPr>
          <a:lstStyle/>
          <a:p>
            <a:r>
              <a:rPr lang="en-GB" sz="3800" dirty="0"/>
              <a:t>Now elaborate your point. </a:t>
            </a:r>
            <a:br>
              <a:rPr lang="en-GB" sz="3800" dirty="0"/>
            </a:br>
            <a:r>
              <a:rPr lang="en-GB" sz="3800" dirty="0"/>
              <a:t>Why don’t some </a:t>
            </a:r>
            <a:br>
              <a:rPr lang="en-GB" sz="3800" dirty="0"/>
            </a:br>
            <a:r>
              <a:rPr lang="en-GB" sz="3800" dirty="0"/>
              <a:t>people in the </a:t>
            </a:r>
            <a:br>
              <a:rPr lang="en-GB" sz="3800" dirty="0"/>
            </a:br>
            <a:r>
              <a:rPr lang="en-GB" sz="3800" dirty="0"/>
              <a:t>Victorian era celebrate Christmas?</a:t>
            </a:r>
            <a:br>
              <a:rPr lang="en-GB" sz="3800" dirty="0"/>
            </a:br>
            <a:br>
              <a:rPr lang="en-GB" sz="3800" dirty="0"/>
            </a:br>
            <a:r>
              <a:rPr lang="en-GB" sz="3800" dirty="0"/>
              <a:t>Example: They’re too poor, they have to work</a:t>
            </a:r>
            <a:br>
              <a:rPr lang="en-GB" sz="3800" dirty="0"/>
            </a:br>
            <a:endParaRPr lang="en-US" sz="3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A756E-29C3-6447-8699-1EC461107A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6592" r="6296" b="2052"/>
          <a:stretch>
            <a:fillRect/>
          </a:stretch>
        </p:blipFill>
        <p:spPr bwMode="auto">
          <a:xfrm>
            <a:off x="271709" y="375105"/>
            <a:ext cx="1195845" cy="1193976"/>
          </a:xfrm>
          <a:prstGeom prst="flowChartConnector">
            <a:avLst/>
          </a:prstGeom>
          <a:noFill/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6A8753-CD4C-5C4D-AA8F-90C15B73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61" y="972093"/>
            <a:ext cx="3445227" cy="51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7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2DB7-D6ED-DF48-900D-1C0C145D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31" y="2664708"/>
            <a:ext cx="10515600" cy="2852737"/>
          </a:xfrm>
        </p:spPr>
        <p:txBody>
          <a:bodyPr>
            <a:noAutofit/>
          </a:bodyPr>
          <a:lstStyle/>
          <a:p>
            <a:r>
              <a:rPr lang="en-GB" sz="4100" dirty="0"/>
              <a:t>Now CHOT conjunctions</a:t>
            </a:r>
            <a:br>
              <a:rPr lang="en-GB" sz="4100" dirty="0"/>
            </a:br>
            <a:r>
              <a:rPr lang="en-GB" sz="4100" dirty="0"/>
              <a:t>to emphasise your point. </a:t>
            </a:r>
            <a:br>
              <a:rPr lang="en-GB" sz="4100" dirty="0"/>
            </a:br>
            <a:br>
              <a:rPr lang="en-GB" sz="4100" dirty="0"/>
            </a:br>
            <a:r>
              <a:rPr lang="en-GB" sz="4100" dirty="0"/>
              <a:t>Example: Actually, as a</a:t>
            </a:r>
            <a:br>
              <a:rPr lang="en-GB" sz="4100" dirty="0"/>
            </a:br>
            <a:r>
              <a:rPr lang="en-GB" sz="4100" dirty="0"/>
              <a:t>matter of fact</a:t>
            </a:r>
            <a:br>
              <a:rPr lang="en-GB" sz="4100" dirty="0"/>
            </a:br>
            <a:endParaRPr lang="en-US" sz="41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8C013-C198-0643-9195-A76239C116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6592" r="6296" b="2052"/>
          <a:stretch>
            <a:fillRect/>
          </a:stretch>
        </p:blipFill>
        <p:spPr bwMode="auto">
          <a:xfrm>
            <a:off x="271709" y="375105"/>
            <a:ext cx="1195845" cy="1193976"/>
          </a:xfrm>
          <a:prstGeom prst="flowChartConnector">
            <a:avLst/>
          </a:prstGeom>
          <a:noFill/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7D72C-8BB0-CD4F-B36D-2EC1344E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772" y="851861"/>
            <a:ext cx="3445227" cy="51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2DB7-D6ED-DF48-900D-1C0C145D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33" y="2002631"/>
            <a:ext cx="10224133" cy="2852737"/>
          </a:xfrm>
        </p:spPr>
        <p:txBody>
          <a:bodyPr>
            <a:noAutofit/>
          </a:bodyPr>
          <a:lstStyle/>
          <a:p>
            <a:r>
              <a:rPr lang="en-GB" sz="4100" dirty="0"/>
              <a:t>In actual fact, many people are far too poor to think about Christmas at all, with many of them being forced to work in workhouses on Christmas Day.</a:t>
            </a:r>
            <a:endParaRPr lang="en-US" sz="4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5002E-B850-6F46-866C-F5621E827D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6592" r="6296" b="2052"/>
          <a:stretch>
            <a:fillRect/>
          </a:stretch>
        </p:blipFill>
        <p:spPr bwMode="auto">
          <a:xfrm>
            <a:off x="271709" y="375105"/>
            <a:ext cx="1195845" cy="1193976"/>
          </a:xfrm>
          <a:prstGeom prst="flowChartConnector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671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B4555-DD00-0142-965B-00C63371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884" y="1620219"/>
            <a:ext cx="104291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+mj-lt"/>
              </a:rPr>
              <a:t>In 1834, the Poor Law Amendment Act was passed. It stated that no able-bodied was to receive money or any other help from the Poor Law authorities except in a workhouse and that conditions in workhouses were to be made very harsh to discourage people from wanting to receive help.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6B84B-2861-AF4A-8544-4C6DC322D71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5822" r="12619" b="18645"/>
          <a:stretch/>
        </p:blipFill>
        <p:spPr bwMode="auto">
          <a:xfrm>
            <a:off x="253120" y="282223"/>
            <a:ext cx="1128641" cy="110010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BD8F9-67C3-EB46-AAFC-F3C6F49C06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01" y="282223"/>
            <a:ext cx="1128641" cy="11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8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Scrooge thinks he shouldn’t celebrate Christmas.  How can we convince him otherwise?   </vt:lpstr>
      <vt:lpstr>Firstly, CHOT some generalisers.   Examples: many, most, some, a few  </vt:lpstr>
      <vt:lpstr>Now write down these conjunctions.  “As you may well know…’’ “As you might be aware…” “As you may recall…”  Use one to open your argument.  </vt:lpstr>
      <vt:lpstr>As you might be aware, many people don’t celebrate Christmas in the Victorian era. </vt:lpstr>
      <vt:lpstr>Now elaborate your point.  Why don’t some  people in the  Victorian era celebrate Christmas?  Example: They’re too poor, they have to work </vt:lpstr>
      <vt:lpstr>Now CHOT conjunctions to emphasise your point.   Example: Actually, as a matter of fact </vt:lpstr>
      <vt:lpstr>In actual fact, many people are far too poor to think about Christmas at all, with many of them being forced to work in workhouses on Christmas Day.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L.I.: To draft and write using appropriate vocabulary and grammar.</dc:title>
  <dc:creator>Sorcha Rose Clark</dc:creator>
  <cp:lastModifiedBy>Sorcha Rose Clark</cp:lastModifiedBy>
  <cp:revision>20</cp:revision>
  <dcterms:created xsi:type="dcterms:W3CDTF">2020-11-10T17:53:35Z</dcterms:created>
  <dcterms:modified xsi:type="dcterms:W3CDTF">2020-12-06T14:09:31Z</dcterms:modified>
</cp:coreProperties>
</file>