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02" r:id="rId3"/>
    <p:sldId id="318" r:id="rId4"/>
    <p:sldId id="305" r:id="rId5"/>
    <p:sldId id="326" r:id="rId6"/>
    <p:sldId id="323" r:id="rId7"/>
    <p:sldId id="307" r:id="rId8"/>
    <p:sldId id="309" r:id="rId9"/>
    <p:sldId id="310" r:id="rId10"/>
    <p:sldId id="324" r:id="rId11"/>
    <p:sldId id="32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 Thomas" initials="ST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660066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620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6T20:52:39.590" idx="1">
    <p:pos x="-247" y="146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1-06T20:52:39.590" idx="2">
    <p:pos x="-247" y="1461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1B0FC-02ED-4A78-8C99-C58470E2217C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86033-FE72-4B70-A115-AB3FA9146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86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8D8F68-FC39-4B48-B343-944D5B548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4D8969-1AC3-4CBD-9A0A-6D673229E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433DFE-9EB3-4DF1-B298-F862FA80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C1DD67-D898-4DCE-8E14-EEAB748A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00FF14-73CB-41FE-85B1-1935402D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CD0EE4-7BAE-4958-8362-F78225D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598C44-363D-476F-BD86-241E53ED2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A7FD8E-82B0-435A-85C1-9CC157A7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404671-8FD9-467E-85BE-052B77C9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4585C0-E467-4484-856A-61C1CCDF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2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613D0B3-B8AA-476B-81BC-7616D3869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6B001D2-365E-418C-B820-1DBFA46C7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59CA50-3D48-41FB-9A39-DF0A3E56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1CE491-5B55-4F8C-AEA7-824F287B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3D806F-F5BE-4B35-81DF-B7D7BD66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7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0230FC-9899-4B30-8FF6-68884D3B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B822BF5-FAA9-4514-A314-A458F7C7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083A88-24E5-4DA8-A70D-9E58A159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95D61C-04D9-452F-ACEF-9593F501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B1B6B6-5CBB-4121-BFE4-57FC9811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18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99C4C0-62A5-4728-9811-6239872F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9817C9-FEF4-4B8C-B8C1-EE37D389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CD8B3E-6A9F-4720-970F-3992A7C0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26FE5A-6F46-4D74-82D3-A0253491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843583-781D-444C-ADC4-73EBACB9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2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4BA9C-EBDD-4C4B-8393-EF23E36F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D0A264-1F9F-49A0-9865-E0FE649E0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0F05F7D-6B18-4214-982D-811C0FA4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E419D81-1AA5-49C9-916F-DF1552E1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DA0B0B-7888-4299-83D8-5DB27A45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2FAC4B-40B6-4E53-B1E0-2362C5C1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8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680590-F194-43E1-B704-B12393DF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9E28D53-2066-418D-8BE8-FE251FBDA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4A822A-559C-4EAC-BBB3-226F9EDC4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EE812C2-9EE1-4F8F-8385-504AC32A2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156D0B-2087-4041-880B-7F4536007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2A3F699-1FFB-42FA-B2A6-08A5A8A1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ED67EA5-6C10-42AE-9576-4CD9F285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151C025-C0E4-452C-9CD6-6740198A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05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7D4FA-7829-4061-BC4F-A190886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6D5F62-46E3-483E-80FA-D2D2D999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2F89E27-0F85-4A98-AED2-66DBFE6F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35FA8D2-E8D9-4A7A-A1C4-77A880EB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6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4982AD-9815-4304-BEE4-EACB4863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3A5CE69-C667-44E0-8015-A556D5F4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42EB9A-DFBD-4968-B4BC-A6DDBD4A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72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D93D92-65CC-4BB3-B258-89355EE1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2D14E0-B417-4C75-A2BC-89778110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3D22F27-131F-4EC8-BE6B-0F70AE03E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E9029E-BAA1-4F53-9D34-E295B538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726F79-2E7D-4076-805E-74083535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592C03-7AA1-474D-8466-BC24FADD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3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596EA8-DB79-48C0-B193-9323C682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80E7722-32AD-496B-93D6-1FF29D809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AC9A800-130C-4574-9754-C928876B9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583689-DB9B-4207-BAFC-ECA6FCFC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5287B14-2952-4710-8EB2-A0640E5A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D8ADB3-BA21-4525-B99E-BFB5B79B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B68BF0D-2CDF-46CA-B230-8B93786F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B9D56A-85AF-4992-B859-48BA37C43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90752B-D3E1-4CC2-BC20-1E6CE611A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C3CF-F42E-43A3-AC29-F67963888E74}" type="datetimeFigureOut">
              <a:rPr lang="en-GB" smtClean="0"/>
              <a:t>01/03/2022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2153CD-C1EA-4ADE-9BB5-826315781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15894C-F6E0-45A0-B94F-7DBE6398F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4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F0980B-B99C-4988-A8A6-9BEC06C09E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19563"/>
          <a:stretch/>
        </p:blipFill>
        <p:spPr>
          <a:xfrm>
            <a:off x="3523488" y="-100843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C8DDAB-7A39-4DF2-BDCD-A4D0EF686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" y="714375"/>
            <a:ext cx="3399663" cy="5780314"/>
          </a:xfrm>
        </p:spPr>
        <p:txBody>
          <a:bodyPr anchor="b">
            <a:noAutofit/>
          </a:bodyPr>
          <a:lstStyle/>
          <a:p>
            <a:pPr marL="342900" marR="88900" lvl="0" indent="-342900" algn="l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1400" u="sng" dirty="0">
                <a:solidFill>
                  <a:srgbClr val="FF0000"/>
                </a:solidFill>
                <a:latin typeface="XCCW Joined 1a"/>
              </a:rPr>
              <a:t>Our LI for the week:</a:t>
            </a:r>
            <a:r>
              <a:rPr lang="en-GB" sz="1400" u="sng" dirty="0">
                <a:latin typeface="XCCW Joined 1a"/>
              </a:rPr>
              <a:t/>
            </a:r>
            <a:br>
              <a:rPr lang="en-GB" sz="1400" u="sng" dirty="0">
                <a:latin typeface="XCCW Joined 1a"/>
              </a:rPr>
            </a:br>
            <a:r>
              <a:rPr lang="en-GB" sz="1400" u="sng" dirty="0">
                <a:latin typeface="XCCW Joined 1a"/>
              </a:rPr>
              <a:t/>
            </a:r>
            <a:br>
              <a:rPr lang="en-GB" sz="1400" u="sng" dirty="0">
                <a:latin typeface="XCCW Joined 1a"/>
              </a:rPr>
            </a:br>
            <a:r>
              <a:rPr lang="en-GB" sz="1400" b="1" u="sng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Band 4:</a:t>
            </a:r>
            <a:r>
              <a:rPr lang="en-GB" sz="1400" u="sng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I secure my knowledge of non-fiction features by discussing and identifying how the writer sets out their text and the impact it has on the reader?</a:t>
            </a:r>
            <a:r>
              <a:rPr lang="en-GB" sz="14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b="1" u="sng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Band 5:</a:t>
            </a:r>
            <a:r>
              <a:rPr lang="en-GB" sz="1400" u="sng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I identify and discuss themes and impact of layout, paragraphing, grammar -usage, punctuation, and spelling. </a:t>
            </a:r>
            <a:br>
              <a:rPr lang="en-GB" sz="14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effectLst/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u="sng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Band 6: </a:t>
            </a:r>
            <a:r>
              <a:rPr lang="en-GB" sz="1400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Can I read books that are structured in different ways; read for a range of purposes?</a:t>
            </a:r>
            <a:br>
              <a:rPr lang="en-GB" sz="1400" dirty="0">
                <a:latin typeface="XCCW Joined 1a" panose="030506020400000000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80175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BD9D16D7-F905-416B-9F0D-C93D5823B4C3}"/>
              </a:ext>
            </a:extLst>
          </p:cNvPr>
          <p:cNvSpPr txBox="1">
            <a:spLocks/>
          </p:cNvSpPr>
          <p:nvPr/>
        </p:nvSpPr>
        <p:spPr>
          <a:xfrm>
            <a:off x="6291943" y="365125"/>
            <a:ext cx="4789714" cy="592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B2F45C-5D31-45D9-A903-CA50D8A70216}"/>
              </a:ext>
            </a:extLst>
          </p:cNvPr>
          <p:cNvSpPr txBox="1"/>
          <p:nvPr/>
        </p:nvSpPr>
        <p:spPr>
          <a:xfrm>
            <a:off x="6509657" y="566057"/>
            <a:ext cx="5401294" cy="5725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DFC07F-4507-4CFB-87DE-6258C1679972}"/>
              </a:ext>
            </a:extLst>
          </p:cNvPr>
          <p:cNvSpPr txBox="1"/>
          <p:nvPr/>
        </p:nvSpPr>
        <p:spPr>
          <a:xfrm>
            <a:off x="674914" y="566057"/>
            <a:ext cx="4920343" cy="5725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A278BA-9A7D-4D3A-AD88-604EAA079321}"/>
              </a:ext>
            </a:extLst>
          </p:cNvPr>
          <p:cNvSpPr/>
          <p:nvPr/>
        </p:nvSpPr>
        <p:spPr>
          <a:xfrm>
            <a:off x="774374" y="566057"/>
            <a:ext cx="3399335" cy="4339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>
                <a:ln w="12700">
                  <a:solidFill>
                    <a:srgbClr val="5B9BD5"/>
                  </a:solidFill>
                  <a:prstDash val="solid"/>
                </a:ln>
                <a:pattFill prst="ltDnDiag">
                  <a:fgClr>
                    <a:srgbClr val="5B9BD5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Lenses: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sng" strike="noStrike" kern="1200" cap="none" spc="0" normalizeH="0" baseline="0" noProof="0">
              <a:ln w="12700">
                <a:solidFill>
                  <a:srgbClr val="5B9BD5"/>
                </a:solidFill>
                <a:prstDash val="solid"/>
              </a:ln>
              <a:pattFill prst="ltDnDiag">
                <a:fgClr>
                  <a:srgbClr val="5B9BD5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2700">
                  <a:solidFill>
                    <a:srgbClr val="5B9BD5"/>
                  </a:solidFill>
                  <a:prstDash val="solid"/>
                </a:ln>
                <a:pattFill prst="ltDnDiag">
                  <a:fgClr>
                    <a:srgbClr val="5B9BD5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Trawling for Evidence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 w="12700">
                <a:solidFill>
                  <a:srgbClr val="5B9BD5"/>
                </a:solidFill>
                <a:prstDash val="solid"/>
              </a:ln>
              <a:pattFill prst="ltDnDiag">
                <a:fgClr>
                  <a:srgbClr val="5B9BD5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>
              <a:ln w="12700">
                <a:solidFill>
                  <a:srgbClr val="5B9BD5"/>
                </a:solidFill>
                <a:prstDash val="solid"/>
              </a:ln>
              <a:pattFill prst="ltDnDiag">
                <a:fgClr>
                  <a:srgbClr val="5B9BD5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 w="12700">
                  <a:solidFill>
                    <a:srgbClr val="5B9BD5"/>
                  </a:solidFill>
                  <a:prstDash val="solid"/>
                </a:ln>
                <a:pattFill prst="ltDnDiag">
                  <a:fgClr>
                    <a:srgbClr val="5B9BD5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Language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>
              <a:ln w="12700">
                <a:solidFill>
                  <a:srgbClr val="5B9BD5"/>
                </a:solidFill>
                <a:prstDash val="solid"/>
              </a:ln>
              <a:pattFill prst="ltDnDiag">
                <a:fgClr>
                  <a:srgbClr val="5B9BD5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73A6A3-E33E-4F0B-B764-61D15A8AFA1A}"/>
              </a:ext>
            </a:extLst>
          </p:cNvPr>
          <p:cNvSpPr/>
          <p:nvPr/>
        </p:nvSpPr>
        <p:spPr>
          <a:xfrm>
            <a:off x="6542314" y="566057"/>
            <a:ext cx="4052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12700">
                  <a:solidFill>
                    <a:srgbClr val="5B9BD5"/>
                  </a:solidFill>
                  <a:prstDash val="solid"/>
                </a:ln>
                <a:pattFill prst="ltDnDiag">
                  <a:fgClr>
                    <a:srgbClr val="5B9BD5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/>
                <a:ea typeface="+mn-ea"/>
                <a:cs typeface="+mn-cs"/>
              </a:rPr>
              <a:t>Sentence Starters: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F77A7A-8F7E-48C9-901A-91D00473E07C}"/>
              </a:ext>
            </a:extLst>
          </p:cNvPr>
          <p:cNvSpPr txBox="1"/>
          <p:nvPr/>
        </p:nvSpPr>
        <p:spPr>
          <a:xfrm>
            <a:off x="6748621" y="1273943"/>
            <a:ext cx="4669005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Trawling for Evidence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There is clear evidence of… where it states…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Language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inkl" pitchFamily="2" charset="0"/>
                <a:ea typeface="+mn-ea"/>
                <a:cs typeface="+mn-cs"/>
              </a:rPr>
              <a:t>The use of the word/phrase… demonstrates that…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1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inkl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1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8F828-BF96-45E6-B45A-1F20CDB9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5" y="235904"/>
            <a:ext cx="11697195" cy="6817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u="sng">
                <a:solidFill>
                  <a:srgbClr val="002060"/>
                </a:solidFill>
              </a:rPr>
              <a:t>Jacqueline Wilson Group – Enable (Independent follow-up task)</a:t>
            </a:r>
            <a:endParaRPr lang="en-GB" sz="3600" b="1" u="sng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BE42017-AB0D-4479-B59D-0EC2F0C26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724" y="920777"/>
            <a:ext cx="10733314" cy="57769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>
              <a:solidFill>
                <a:schemeClr val="tx1"/>
              </a:solidFill>
              <a:latin typeface="Twinkl"/>
            </a:endParaRPr>
          </a:p>
          <a:p>
            <a:pPr marL="0" indent="0">
              <a:buNone/>
            </a:pPr>
            <a:endParaRPr lang="en-GB" sz="2200">
              <a:solidFill>
                <a:schemeClr val="tx1"/>
              </a:solidFill>
              <a:latin typeface="Twinkl"/>
              <a:cs typeface="Calibri"/>
            </a:endParaRPr>
          </a:p>
          <a:p>
            <a:pPr marL="457200" indent="-457200">
              <a:buAutoNum type="arabicPeriod"/>
            </a:pPr>
            <a:endParaRPr lang="en-GB" sz="240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GB" sz="240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GB" sz="2400">
              <a:solidFill>
                <a:schemeClr val="tx1"/>
              </a:solidFill>
              <a:latin typeface="Twinkl"/>
              <a:cs typeface="Calibri"/>
            </a:endParaRPr>
          </a:p>
          <a:p>
            <a:pPr marL="457200" indent="-457200">
              <a:buAutoNum type="arabicPeriod" startAt="5"/>
            </a:pPr>
            <a:endParaRPr lang="en-GB" sz="2200">
              <a:solidFill>
                <a:schemeClr val="tx1"/>
              </a:solidFill>
              <a:latin typeface="Twink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2103" y="1166152"/>
            <a:ext cx="63078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To be discussed verbally as a group led by the teacher.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F5BDC3-E6F1-43CF-AED1-F7E92C671E1A}"/>
              </a:ext>
            </a:extLst>
          </p:cNvPr>
          <p:cNvSpPr/>
          <p:nvPr/>
        </p:nvSpPr>
        <p:spPr>
          <a:xfrm>
            <a:off x="626576" y="1887369"/>
            <a:ext cx="999215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>
                <a:solidFill>
                  <a:srgbClr val="00B0F0"/>
                </a:solidFill>
                <a:latin typeface="Twinkl"/>
              </a:rPr>
              <a:t>1. Which hospital is Grandad staying in?</a:t>
            </a:r>
          </a:p>
          <a:p>
            <a:endParaRPr lang="en-GB" sz="2200">
              <a:solidFill>
                <a:srgbClr val="00B0F0"/>
              </a:solidFill>
              <a:latin typeface="Twinkl"/>
            </a:endParaRPr>
          </a:p>
          <a:p>
            <a:r>
              <a:rPr lang="en-GB" sz="2200">
                <a:solidFill>
                  <a:srgbClr val="00B0F0"/>
                </a:solidFill>
                <a:latin typeface="Twinkl"/>
              </a:rPr>
              <a:t>2. What does Lil mean when she proclaims she's going to do some digging of her own?</a:t>
            </a:r>
          </a:p>
          <a:p>
            <a:endParaRPr lang="en-GB" sz="2200">
              <a:solidFill>
                <a:srgbClr val="00B0F0"/>
              </a:solidFill>
              <a:latin typeface="Twinkl"/>
            </a:endParaRPr>
          </a:p>
          <a:p>
            <a:r>
              <a:rPr lang="en-GB" sz="2200">
                <a:solidFill>
                  <a:srgbClr val="00B0F0"/>
                </a:solidFill>
                <a:latin typeface="Twinkl"/>
              </a:rPr>
              <a:t>3. Who does Lil meet at the museum/ What are your first impressions of them?</a:t>
            </a:r>
          </a:p>
        </p:txBody>
      </p:sp>
    </p:spTree>
    <p:extLst>
      <p:ext uri="{BB962C8B-B14F-4D97-AF65-F5344CB8AC3E}">
        <p14:creationId xmlns:p14="http://schemas.microsoft.com/office/powerpoint/2010/main" val="373185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D09D04-8E65-43EE-99B0-D1D434AFA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66" y="408434"/>
            <a:ext cx="10462511" cy="61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1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xmlns="" id="{BD9D16D7-F905-416B-9F0D-C93D5823B4C3}"/>
              </a:ext>
            </a:extLst>
          </p:cNvPr>
          <p:cNvSpPr txBox="1">
            <a:spLocks/>
          </p:cNvSpPr>
          <p:nvPr/>
        </p:nvSpPr>
        <p:spPr>
          <a:xfrm>
            <a:off x="6291943" y="365125"/>
            <a:ext cx="4789714" cy="592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B2F45C-5D31-45D9-A903-CA50D8A70216}"/>
              </a:ext>
            </a:extLst>
          </p:cNvPr>
          <p:cNvSpPr txBox="1"/>
          <p:nvPr/>
        </p:nvSpPr>
        <p:spPr>
          <a:xfrm>
            <a:off x="6509657" y="566057"/>
            <a:ext cx="5401294" cy="5725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DFC07F-4507-4CFB-87DE-6258C1679972}"/>
              </a:ext>
            </a:extLst>
          </p:cNvPr>
          <p:cNvSpPr txBox="1"/>
          <p:nvPr/>
        </p:nvSpPr>
        <p:spPr>
          <a:xfrm>
            <a:off x="674914" y="566057"/>
            <a:ext cx="4920343" cy="5725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A278BA-9A7D-4D3A-AD88-604EAA079321}"/>
              </a:ext>
            </a:extLst>
          </p:cNvPr>
          <p:cNvSpPr/>
          <p:nvPr/>
        </p:nvSpPr>
        <p:spPr>
          <a:xfrm>
            <a:off x="774374" y="566057"/>
            <a:ext cx="3399335" cy="4339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5400" b="1" u="sng" cap="none" spc="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Lenses:</a:t>
            </a:r>
          </a:p>
          <a:p>
            <a:endParaRPr lang="en-US" sz="5400" b="1" u="sng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Text Layout/Structure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Impact </a:t>
            </a:r>
          </a:p>
          <a:p>
            <a:endParaRPr lang="en-US" sz="28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A73A6A3-E33E-4F0B-B764-61D15A8AFA1A}"/>
              </a:ext>
            </a:extLst>
          </p:cNvPr>
          <p:cNvSpPr/>
          <p:nvPr/>
        </p:nvSpPr>
        <p:spPr>
          <a:xfrm>
            <a:off x="6542314" y="566057"/>
            <a:ext cx="4052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Sentence Starters: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6F77A7A-8F7E-48C9-901A-91D00473E07C}"/>
              </a:ext>
            </a:extLst>
          </p:cNvPr>
          <p:cNvSpPr txBox="1"/>
          <p:nvPr/>
        </p:nvSpPr>
        <p:spPr>
          <a:xfrm>
            <a:off x="6748621" y="1273943"/>
            <a:ext cx="4669005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200" b="1" u="sng" dirty="0">
                <a:latin typeface="Twinkl"/>
              </a:rPr>
              <a:t>Text Layout/Structure </a:t>
            </a:r>
          </a:p>
          <a:p>
            <a:endParaRPr lang="en-GB" sz="2200" u="sng" dirty="0">
              <a:latin typeface="Twinkl"/>
            </a:endParaRPr>
          </a:p>
          <a:p>
            <a:r>
              <a:rPr lang="en-GB" sz="2200" dirty="0">
                <a:latin typeface="Twinkl"/>
              </a:rPr>
              <a:t>The feature… has been used to…</a:t>
            </a:r>
          </a:p>
          <a:p>
            <a:pPr marL="0" indent="0">
              <a:buNone/>
            </a:pPr>
            <a:endParaRPr lang="en-GB" sz="2200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2200" b="1" u="sng" dirty="0">
                <a:latin typeface="Twinkl" pitchFamily="2" charset="0"/>
              </a:rPr>
              <a:t>Impact  </a:t>
            </a: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sz="2200" dirty="0" smtClean="0">
                <a:latin typeface="Twinkl" pitchFamily="2" charset="0"/>
              </a:rPr>
              <a:t>The feature has been used to have an impact on the reader by…</a:t>
            </a: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  <a:p>
            <a:pPr marL="0" indent="0">
              <a:buNone/>
            </a:pPr>
            <a:endParaRPr lang="en-GB" sz="2200" b="1" u="sng" dirty="0">
              <a:latin typeface="Twinkl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61862E-1E8D-4C17-BDC9-2D034A3BC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71" y="84886"/>
            <a:ext cx="1379743" cy="18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7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8F828-BF96-45E6-B45A-1F20CDB9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5" y="235904"/>
            <a:ext cx="11697195" cy="1011005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solidFill>
                  <a:srgbClr val="002060"/>
                </a:solidFill>
              </a:rPr>
              <a:t>Julia Donaldson Group – Enable</a:t>
            </a:r>
            <a:endParaRPr lang="en-GB" b="1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BE42017-AB0D-4479-B59D-0EC2F0C26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518" y="1349705"/>
            <a:ext cx="10733314" cy="53438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Read pages 2 – 7 in ‘All aboard the Empire Windrush’.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Why has the author used a map to show where the West Indies are?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Why are the words ‘West Indies’ and ‘guardian’ in bold?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Why do you think information about the British Empire has been put in its own text box?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GB" sz="2200" dirty="0">
              <a:solidFill>
                <a:srgbClr val="00B0F0"/>
              </a:solidFill>
              <a:latin typeface="Twinkl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GB" sz="2200" dirty="0">
                <a:solidFill>
                  <a:srgbClr val="00B0F0"/>
                </a:solidFill>
                <a:latin typeface="Twinkl"/>
              </a:rPr>
              <a:t>Why has the author used real photographs and cartoon pictures in the text?</a:t>
            </a:r>
          </a:p>
          <a:p>
            <a:pPr marL="0" indent="0" algn="ctr">
              <a:buNone/>
            </a:pPr>
            <a:endParaRPr lang="en-GB" sz="2200" dirty="0">
              <a:solidFill>
                <a:srgbClr val="00B0F0"/>
              </a:solidFill>
              <a:latin typeface="Twinkl"/>
            </a:endParaRPr>
          </a:p>
        </p:txBody>
      </p:sp>
    </p:spTree>
    <p:extLst>
      <p:ext uri="{BB962C8B-B14F-4D97-AF65-F5344CB8AC3E}">
        <p14:creationId xmlns:p14="http://schemas.microsoft.com/office/powerpoint/2010/main" val="284618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765" y="365568"/>
            <a:ext cx="5446530" cy="5879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256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8F828-BF96-45E6-B45A-1F20CDB9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505" y="235904"/>
            <a:ext cx="11697195" cy="6817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u="sng">
                <a:solidFill>
                  <a:srgbClr val="002060"/>
                </a:solidFill>
              </a:rPr>
              <a:t>Roald Dahl Group – Enable (Independent follow-up task)</a:t>
            </a:r>
            <a:endParaRPr lang="en-GB" sz="3600" b="1" u="sng">
              <a:solidFill>
                <a:srgbClr val="002060"/>
              </a:solidFill>
              <a:cs typeface="Calibri Ligh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BE42017-AB0D-4479-B59D-0EC2F0C26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724" y="920777"/>
            <a:ext cx="10733314" cy="577690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200">
              <a:solidFill>
                <a:schemeClr val="tx1"/>
              </a:solidFill>
              <a:latin typeface="Twinkl"/>
            </a:endParaRPr>
          </a:p>
          <a:p>
            <a:pPr marL="0" indent="0">
              <a:buNone/>
            </a:pPr>
            <a:endParaRPr lang="en-GB" sz="2200">
              <a:solidFill>
                <a:schemeClr val="tx1"/>
              </a:solidFill>
              <a:latin typeface="Twinkl"/>
              <a:cs typeface="Calibri"/>
            </a:endParaRPr>
          </a:p>
          <a:p>
            <a:pPr marL="457200" indent="-457200">
              <a:buAutoNum type="arabicPeriod"/>
            </a:pPr>
            <a:endParaRPr lang="en-GB" sz="240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GB" sz="2400">
              <a:solidFill>
                <a:schemeClr val="tx1"/>
              </a:solidFill>
              <a:latin typeface="Calibri"/>
              <a:cs typeface="Calibri"/>
            </a:endParaRPr>
          </a:p>
          <a:p>
            <a:pPr marL="457200" indent="-457200">
              <a:buAutoNum type="arabicPeriod"/>
            </a:pPr>
            <a:endParaRPr lang="en-GB" sz="2400">
              <a:solidFill>
                <a:schemeClr val="tx1"/>
              </a:solidFill>
              <a:latin typeface="Twinkl"/>
              <a:cs typeface="Calibri"/>
            </a:endParaRPr>
          </a:p>
          <a:p>
            <a:pPr marL="457200" indent="-457200">
              <a:buAutoNum type="arabicPeriod" startAt="5"/>
            </a:pPr>
            <a:endParaRPr lang="en-GB" sz="2200">
              <a:solidFill>
                <a:schemeClr val="tx1"/>
              </a:solidFill>
              <a:latin typeface="Twink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2103" y="1166152"/>
            <a:ext cx="630781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200">
                <a:solidFill>
                  <a:srgbClr val="00B0F0"/>
                </a:solidFill>
                <a:latin typeface="Twinkl"/>
              </a:rPr>
              <a:t>To be discussed verbally as a group led by the teacher.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15EB774-3180-4BAE-9C6F-B919871EB78C}"/>
              </a:ext>
            </a:extLst>
          </p:cNvPr>
          <p:cNvSpPr/>
          <p:nvPr/>
        </p:nvSpPr>
        <p:spPr>
          <a:xfrm>
            <a:off x="626576" y="1887369"/>
            <a:ext cx="999215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>
                <a:solidFill>
                  <a:srgbClr val="00B0F0"/>
                </a:solidFill>
                <a:latin typeface="Twinkl"/>
              </a:rPr>
              <a:t>1. Which hospital is Grandad staying in?</a:t>
            </a:r>
          </a:p>
          <a:p>
            <a:endParaRPr lang="en-GB" sz="2200">
              <a:solidFill>
                <a:srgbClr val="00B0F0"/>
              </a:solidFill>
              <a:latin typeface="Twinkl"/>
            </a:endParaRPr>
          </a:p>
          <a:p>
            <a:r>
              <a:rPr lang="en-GB" sz="2200">
                <a:solidFill>
                  <a:srgbClr val="00B0F0"/>
                </a:solidFill>
                <a:latin typeface="Twinkl"/>
              </a:rPr>
              <a:t>2. What does Lil mean when she proclaims she's going to do some digging of her own?</a:t>
            </a:r>
          </a:p>
          <a:p>
            <a:endParaRPr lang="en-GB" sz="2200">
              <a:solidFill>
                <a:srgbClr val="00B0F0"/>
              </a:solidFill>
              <a:latin typeface="Twinkl"/>
            </a:endParaRPr>
          </a:p>
          <a:p>
            <a:r>
              <a:rPr lang="en-GB" sz="2200">
                <a:solidFill>
                  <a:srgbClr val="00B0F0"/>
                </a:solidFill>
                <a:latin typeface="Twinkl"/>
              </a:rPr>
              <a:t>3. Who does Lil meet at the museum/ What are your first impressions of them?</a:t>
            </a:r>
          </a:p>
        </p:txBody>
      </p:sp>
    </p:spTree>
    <p:extLst>
      <p:ext uri="{BB962C8B-B14F-4D97-AF65-F5344CB8AC3E}">
        <p14:creationId xmlns:p14="http://schemas.microsoft.com/office/powerpoint/2010/main" val="546673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0C055D-1994-4A5A-A82E-C47BAD465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088" y="1212395"/>
            <a:ext cx="7089322" cy="4253593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15F34857-BA6A-4076-888A-3B2B04C7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441D80F-770E-43B7-AD73-EF718E4F6D90}"/>
              </a:ext>
            </a:extLst>
          </p:cNvPr>
          <p:cNvGrpSpPr/>
          <p:nvPr/>
        </p:nvGrpSpPr>
        <p:grpSpPr>
          <a:xfrm>
            <a:off x="735845" y="640896"/>
            <a:ext cx="3170766" cy="5576207"/>
            <a:chOff x="1666574" y="947056"/>
            <a:chExt cx="3170766" cy="55762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CB9CB3B-4EDB-4399-AC9C-AA24E44DF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82297"/>
            <a:stretch/>
          </p:blipFill>
          <p:spPr>
            <a:xfrm>
              <a:off x="1666574" y="947056"/>
              <a:ext cx="1456266" cy="557620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24984D5-65A3-4922-8F93-A4D255CC2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429" r="41727"/>
            <a:stretch/>
          </p:blipFill>
          <p:spPr>
            <a:xfrm>
              <a:off x="3122840" y="947056"/>
              <a:ext cx="1714500" cy="5576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0283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58F828-BF96-45E6-B45A-1F20CDB9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55" y="200278"/>
            <a:ext cx="11697195" cy="681797"/>
          </a:xfrm>
        </p:spPr>
        <p:txBody>
          <a:bodyPr>
            <a:noAutofit/>
          </a:bodyPr>
          <a:lstStyle/>
          <a:p>
            <a:pPr algn="ctr"/>
            <a:r>
              <a:rPr lang="en-US" sz="3200" b="1" u="sng">
                <a:solidFill>
                  <a:srgbClr val="002060"/>
                </a:solidFill>
              </a:rPr>
              <a:t>Michael Morpurgo Group – Enable (Independent follow-up task)</a:t>
            </a:r>
            <a:endParaRPr lang="en-GB" sz="3200" b="1" u="sng">
              <a:solidFill>
                <a:srgbClr val="00206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EBE42017-AB0D-4479-B59D-0EC2F0C26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2282" y="993192"/>
            <a:ext cx="10733314" cy="566453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buAutoNum type="arabicPeriod"/>
            </a:pPr>
            <a:endParaRPr lang="en-GB" sz="2200">
              <a:solidFill>
                <a:srgbClr val="00B0F0"/>
              </a:solidFill>
              <a:latin typeface="Twinkl"/>
            </a:endParaRPr>
          </a:p>
          <a:p>
            <a:pPr marL="457200" indent="-457200">
              <a:buAutoNum type="arabicPeriod"/>
            </a:pPr>
            <a:endParaRPr lang="en-GB" sz="2200">
              <a:solidFill>
                <a:srgbClr val="00B0F0"/>
              </a:solidFill>
              <a:latin typeface="Twinkl"/>
            </a:endParaRPr>
          </a:p>
          <a:p>
            <a:pPr marL="457200" indent="-457200">
              <a:buAutoNum type="arabicPeriod"/>
            </a:pPr>
            <a:endParaRPr lang="en-GB" sz="2200">
              <a:solidFill>
                <a:schemeClr val="tx1"/>
              </a:solidFill>
              <a:latin typeface="Twink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0803" y="1166152"/>
            <a:ext cx="63503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winkl"/>
                <a:ea typeface="+mn-ea"/>
                <a:cs typeface="+mn-cs"/>
              </a:rPr>
              <a:t>To be discussed verbally as a group led by the teacher.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wink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66CA0F3-AD66-44C1-AD10-26F61273557C}"/>
              </a:ext>
            </a:extLst>
          </p:cNvPr>
          <p:cNvSpPr/>
          <p:nvPr/>
        </p:nvSpPr>
        <p:spPr>
          <a:xfrm>
            <a:off x="1267472" y="2274148"/>
            <a:ext cx="9992159" cy="1785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>
                <a:solidFill>
                  <a:srgbClr val="00B0F0"/>
                </a:solidFill>
                <a:latin typeface="Twinkl"/>
              </a:rPr>
              <a:t>1. Which hospital is Grandad staying in?</a:t>
            </a:r>
          </a:p>
          <a:p>
            <a:endParaRPr lang="en-GB" sz="2200">
              <a:solidFill>
                <a:srgbClr val="00B0F0"/>
              </a:solidFill>
              <a:latin typeface="Twinkl"/>
            </a:endParaRPr>
          </a:p>
          <a:p>
            <a:r>
              <a:rPr lang="en-GB" sz="2200">
                <a:solidFill>
                  <a:srgbClr val="00B0F0"/>
                </a:solidFill>
                <a:latin typeface="Twinkl"/>
              </a:rPr>
              <a:t>2. What does Lil mean when she proclaims she's going to do some digging of her own?</a:t>
            </a:r>
          </a:p>
          <a:p>
            <a:endParaRPr lang="en-GB" sz="2200">
              <a:solidFill>
                <a:srgbClr val="00B0F0"/>
              </a:solidFill>
              <a:latin typeface="Twinkl"/>
            </a:endParaRPr>
          </a:p>
          <a:p>
            <a:r>
              <a:rPr lang="en-GB" sz="2200">
                <a:solidFill>
                  <a:srgbClr val="00B0F0"/>
                </a:solidFill>
                <a:latin typeface="Twinkl"/>
              </a:rPr>
              <a:t>3. Who does Lil meet at the museum/ What are your first impressions of them?</a:t>
            </a:r>
          </a:p>
        </p:txBody>
      </p:sp>
    </p:spTree>
    <p:extLst>
      <p:ext uri="{BB962C8B-B14F-4D97-AF65-F5344CB8AC3E}">
        <p14:creationId xmlns:p14="http://schemas.microsoft.com/office/powerpoint/2010/main" val="92391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E0EB87-0020-43ED-9965-06358E9E2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960" y="934410"/>
            <a:ext cx="5977617" cy="4483213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56CBED73-ED00-484F-8BF0-348770F7A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513" y="237892"/>
            <a:ext cx="1779560" cy="616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16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355</Words>
  <Application>Microsoft Office PowerPoint</Application>
  <PresentationFormat>Custom</PresentationFormat>
  <Paragraphs>74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Our LI for the week:  Band 4: Can I secure my knowledge of non-fiction features by discussing and identifying how the writer sets out their text and the impact it has on the reader?  Band 5: Can I identify and discuss themes and impact of layout, paragraphing, grammar -usage, punctuation, and spelling.   Band 6: Can I read books that are structured in different ways; read for a range of purposes?  </vt:lpstr>
      <vt:lpstr>PowerPoint Presentation</vt:lpstr>
      <vt:lpstr>PowerPoint Presentation</vt:lpstr>
      <vt:lpstr>Julia Donaldson Group – Enable</vt:lpstr>
      <vt:lpstr>PowerPoint Presentation</vt:lpstr>
      <vt:lpstr>Roald Dahl Group – Enable (Independent follow-up task)</vt:lpstr>
      <vt:lpstr>PowerPoint Presentation</vt:lpstr>
      <vt:lpstr>Michael Morpurgo Group – Enable (Independent follow-up task)</vt:lpstr>
      <vt:lpstr>PowerPoint Presentation</vt:lpstr>
      <vt:lpstr>PowerPoint Presentation</vt:lpstr>
      <vt:lpstr>Jacqueline Wilson Group – Enable (Independent follow-up task)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 Talk: Term 2 changes</dc:title>
  <dc:creator>kate Brunton</dc:creator>
  <cp:lastModifiedBy>Chloe Turton</cp:lastModifiedBy>
  <cp:revision>8</cp:revision>
  <dcterms:created xsi:type="dcterms:W3CDTF">2020-11-01T11:52:42Z</dcterms:created>
  <dcterms:modified xsi:type="dcterms:W3CDTF">2022-03-01T11:07:06Z</dcterms:modified>
</cp:coreProperties>
</file>