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326" r:id="rId11"/>
    <p:sldId id="365" r:id="rId12"/>
    <p:sldId id="385" r:id="rId13"/>
    <p:sldId id="335" r:id="rId14"/>
    <p:sldId id="350" r:id="rId15"/>
    <p:sldId id="351" r:id="rId16"/>
    <p:sldId id="352" r:id="rId17"/>
    <p:sldId id="386" r:id="rId18"/>
    <p:sldId id="387" r:id="rId19"/>
    <p:sldId id="388" r:id="rId20"/>
    <p:sldId id="382" r:id="rId21"/>
    <p:sldId id="353" r:id="rId22"/>
    <p:sldId id="354" r:id="rId23"/>
    <p:sldId id="3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3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72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20/02/2022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etm.org.uk/masterypd" TargetMode="External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12160" y="6500873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© Crown Copyright 2019 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92275" y="6487840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  <a:hlinkClick r:id="rId2"/>
              </a:rPr>
              <a:t>www.ncetm.org.uk/masterypd</a:t>
            </a: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 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0"/>
            <a:ext cx="9144000" cy="630000"/>
          </a:xfrm>
          <a:solidFill>
            <a:srgbClr val="82CBDD"/>
          </a:solidFill>
        </p:spPr>
        <p:txBody>
          <a:bodyPr lIns="180000" rIns="180000" anchor="ctr" anchorCtr="0"/>
          <a:lstStyle>
            <a:lvl1pPr algn="r">
              <a:defRPr sz="2800"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en-US" dirty="0"/>
              <a:t>Short Segment Title – Steps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166212" y="6487839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effectLst/>
                <a:latin typeface="Myriad Pro" charset="0"/>
              </a:rPr>
              <a:t>2019 pilot</a:t>
            </a:r>
          </a:p>
        </p:txBody>
      </p:sp>
    </p:spTree>
    <p:extLst>
      <p:ext uri="{BB962C8B-B14F-4D97-AF65-F5344CB8AC3E}">
        <p14:creationId xmlns:p14="http://schemas.microsoft.com/office/powerpoint/2010/main" val="38886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1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25.png"/><Relationship Id="rId10" Type="http://schemas.openxmlformats.org/officeDocument/2006/relationships/image" Target="../media/image11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image" Target="../media/image90.png"/><Relationship Id="rId5" Type="http://schemas.openxmlformats.org/officeDocument/2006/relationships/image" Target="../media/image9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18.png"/><Relationship Id="rId10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10" Type="http://schemas.openxmlformats.org/officeDocument/2006/relationships/image" Target="../media/image14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0B3C21-D30D-4A0F-BE5F-94522D420E75}"/>
              </a:ext>
            </a:extLst>
          </p:cNvPr>
          <p:cNvSpPr/>
          <p:nvPr/>
        </p:nvSpPr>
        <p:spPr bwMode="auto">
          <a:xfrm>
            <a:off x="336884" y="6376737"/>
            <a:ext cx="8530390" cy="481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Table">
            <a:extLst>
              <a:ext uri="{FF2B5EF4-FFF2-40B4-BE49-F238E27FC236}">
                <a16:creationId xmlns:a16="http://schemas.microsoft.com/office/drawing/2014/main" id="{1A5CE339-B2AB-4B01-BE08-38098F8BBE6C}"/>
              </a:ext>
            </a:extLst>
          </p:cNvPr>
          <p:cNvGraphicFramePr/>
          <p:nvPr/>
        </p:nvGraphicFramePr>
        <p:xfrm>
          <a:off x="-508000" y="0"/>
          <a:ext cx="10033665" cy="6858000"/>
        </p:xfrm>
        <a:graphic>
          <a:graphicData uri="http://schemas.openxmlformats.org/drawingml/2006/table">
            <a:tbl>
              <a:tblPr/>
              <a:tblGrid>
                <a:gridCol w="668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6891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9E0B491-5FE6-42E0-B756-55586EB644C8}"/>
              </a:ext>
            </a:extLst>
          </p:cNvPr>
          <p:cNvSpPr txBox="1"/>
          <p:nvPr/>
        </p:nvSpPr>
        <p:spPr bwMode="auto">
          <a:xfrm>
            <a:off x="1524000" y="-46684"/>
            <a:ext cx="46912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Aft>
                <a:spcPts val="1000"/>
              </a:spcAft>
              <a:buNone/>
            </a:pPr>
            <a:r>
              <a:rPr lang="en-GB" sz="5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2  3 </a:t>
            </a:r>
            <a:r>
              <a:rPr lang="en-GB" sz="5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r>
              <a:rPr lang="en-GB" sz="5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GB" sz="5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. 2 </a:t>
            </a:r>
            <a:r>
              <a:rPr lang="en-GB" sz="4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5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GB" sz="54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GB" sz="5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C184F7-7B9F-42F1-B57F-02A7F1427AE9}"/>
              </a:ext>
            </a:extLst>
          </p:cNvPr>
          <p:cNvCxnSpPr/>
          <p:nvPr/>
        </p:nvCxnSpPr>
        <p:spPr bwMode="auto">
          <a:xfrm>
            <a:off x="1501140" y="0"/>
            <a:ext cx="0" cy="685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FE7BA2-FDAF-403E-9B17-A2591FAE66CF}"/>
              </a:ext>
            </a:extLst>
          </p:cNvPr>
          <p:cNvCxnSpPr>
            <a:cxnSpLocks/>
          </p:cNvCxnSpPr>
          <p:nvPr/>
        </p:nvCxnSpPr>
        <p:spPr bwMode="auto">
          <a:xfrm flipH="1">
            <a:off x="0" y="749300"/>
            <a:ext cx="9144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310E918-C787-4C8A-B636-E454ECDB4950}"/>
              </a:ext>
            </a:extLst>
          </p:cNvPr>
          <p:cNvSpPr txBox="1"/>
          <p:nvPr/>
        </p:nvSpPr>
        <p:spPr bwMode="auto">
          <a:xfrm>
            <a:off x="1500514" y="3386356"/>
            <a:ext cx="5035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1000"/>
              </a:spcAft>
              <a:buNone/>
            </a:pPr>
            <a:r>
              <a:rPr lang="en-GB" sz="2800" b="1" u="sng" kern="1200" dirty="0">
                <a:solidFill>
                  <a:srgbClr val="000000"/>
                </a:solidFill>
                <a:effectLst/>
                <a:latin typeface="XCCW Joined 1a" panose="03050602040000000000" pitchFamily="66" charset="0"/>
                <a:cs typeface="Calibri Light" panose="020F0302020204030204" pitchFamily="34" charset="0"/>
              </a:rPr>
              <a:t>In focus task</a:t>
            </a:r>
            <a:endParaRPr lang="en-GB" sz="2800" u="sng" dirty="0">
              <a:effectLst/>
              <a:latin typeface="XCCW Joined 1a" panose="03050602040000000000" pitchFamily="66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E6F374-717D-4DAF-A2B3-AB6CCA10D69C}"/>
              </a:ext>
            </a:extLst>
          </p:cNvPr>
          <p:cNvSpPr txBox="1"/>
          <p:nvPr/>
        </p:nvSpPr>
        <p:spPr bwMode="auto">
          <a:xfrm>
            <a:off x="1691014" y="1003474"/>
            <a:ext cx="6551112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600" b="1" u="sng" dirty="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6: Can I draw lines and angles accurately?</a:t>
            </a:r>
          </a:p>
          <a:p>
            <a:pPr marL="285750" indent="-285750">
              <a:buClr>
                <a:srgbClr val="82CBDD"/>
              </a:buClr>
              <a:buFontTx/>
              <a:buChar char="-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 can use a ruler to draw and measure lines.</a:t>
            </a:r>
          </a:p>
          <a:p>
            <a:pPr marL="285750" indent="-285750">
              <a:buClr>
                <a:srgbClr val="82CBDD"/>
              </a:buClr>
              <a:buFontTx/>
              <a:buChar char="-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 can use a protractor to draw and measure angles.</a:t>
            </a:r>
          </a:p>
        </p:txBody>
      </p:sp>
    </p:spTree>
    <p:extLst>
      <p:ext uri="{BB962C8B-B14F-4D97-AF65-F5344CB8AC3E}">
        <p14:creationId xmlns:p14="http://schemas.microsoft.com/office/powerpoint/2010/main" val="351446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365131" y="4240091"/>
            <a:ext cx="327073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480" y="2674183"/>
            <a:ext cx="3126778" cy="1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65131" y="1306454"/>
                <a:ext cx="34993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Draw an angle of 110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131" y="1306454"/>
                <a:ext cx="3499339" cy="523220"/>
              </a:xfrm>
              <a:prstGeom prst="rect">
                <a:avLst/>
              </a:prstGeom>
              <a:blipFill>
                <a:blip r:embed="rId6"/>
                <a:stretch>
                  <a:fillRect l="-365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5104333" y="2967044"/>
            <a:ext cx="237126" cy="2371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9" name="Oval 8"/>
          <p:cNvSpPr/>
          <p:nvPr/>
        </p:nvSpPr>
        <p:spPr>
          <a:xfrm>
            <a:off x="5966019" y="2848481"/>
            <a:ext cx="237126" cy="2371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pSp>
        <p:nvGrpSpPr>
          <p:cNvPr id="10" name="Group 9"/>
          <p:cNvGrpSpPr/>
          <p:nvPr/>
        </p:nvGrpSpPr>
        <p:grpSpPr>
          <a:xfrm rot="16200000">
            <a:off x="3741035" y="2411213"/>
            <a:ext cx="3803719" cy="3657758"/>
            <a:chOff x="2022763" y="2175163"/>
            <a:chExt cx="3796146" cy="3685312"/>
          </a:xfrm>
        </p:grpSpPr>
        <p:cxnSp>
          <p:nvCxnSpPr>
            <p:cNvPr id="11" name="Straight Connector 10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699" y="1571926"/>
            <a:ext cx="866534" cy="1224329"/>
          </a:xfrm>
          <a:prstGeom prst="rect">
            <a:avLst/>
          </a:prstGeom>
        </p:spPr>
      </p:pic>
      <p:sp>
        <p:nvSpPr>
          <p:cNvPr id="14" name="Arc 13"/>
          <p:cNvSpPr/>
          <p:nvPr/>
        </p:nvSpPr>
        <p:spPr>
          <a:xfrm rot="19754248">
            <a:off x="6053771" y="2743219"/>
            <a:ext cx="192764" cy="200746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26674">
            <a:off x="4718024" y="2897063"/>
            <a:ext cx="3012753" cy="323952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5635869" y="2184090"/>
            <a:ext cx="737443" cy="205599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619" y="3041205"/>
            <a:ext cx="866534" cy="12243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79827" y="774061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82671" y="91675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434686-B061-4FCF-B761-A04446F286B9}"/>
              </a:ext>
            </a:extLst>
          </p:cNvPr>
          <p:cNvSpPr txBox="1"/>
          <p:nvPr/>
        </p:nvSpPr>
        <p:spPr>
          <a:xfrm>
            <a:off x="0" y="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102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31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0.07465 -0.30347 " pathEditMode="relative" rAng="0" ptsTypes="AA">
                                      <p:cBhvr>
                                        <p:cTn id="88" dur="1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-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4" grpId="0" animBg="1"/>
      <p:bldP spid="20" grpId="0"/>
      <p:bldP spid="2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433146" y="1095439"/>
            <a:ext cx="5864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Draw these lines and angle accurately.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168" y="2014892"/>
            <a:ext cx="3381375" cy="2714625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V="1">
            <a:off x="3666393" y="2839521"/>
            <a:ext cx="1828799" cy="172368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68345" y="3580708"/>
            <a:ext cx="115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 cm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356338" y="2338754"/>
            <a:ext cx="1158022" cy="2200317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27744" y="3288320"/>
            <a:ext cx="115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437799" y="3688830"/>
                <a:ext cx="11517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72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799" y="3688830"/>
                <a:ext cx="1151792" cy="523220"/>
              </a:xfrm>
              <a:prstGeom prst="rect">
                <a:avLst/>
              </a:prstGeom>
              <a:blipFill>
                <a:blip r:embed="rId6"/>
                <a:stretch>
                  <a:fillRect l="-1111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70BF21E-CCC0-4310-B58B-0C8F8D1D6E82}"/>
              </a:ext>
            </a:extLst>
          </p:cNvPr>
          <p:cNvSpPr txBox="1"/>
          <p:nvPr/>
        </p:nvSpPr>
        <p:spPr>
          <a:xfrm>
            <a:off x="0" y="0"/>
            <a:ext cx="177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1921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542036" y="733909"/>
            <a:ext cx="2969123" cy="1776499"/>
            <a:chOff x="1902271" y="974205"/>
            <a:chExt cx="4537044" cy="2714625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6338" y="974205"/>
              <a:ext cx="3381375" cy="2714625"/>
            </a:xfrm>
            <a:prstGeom prst="rect">
              <a:avLst/>
            </a:prstGeom>
          </p:spPr>
        </p:pic>
        <p:cxnSp>
          <p:nvCxnSpPr>
            <p:cNvPr id="78" name="Straight Arrow Connector 77"/>
            <p:cNvCxnSpPr/>
            <p:nvPr/>
          </p:nvCxnSpPr>
          <p:spPr>
            <a:xfrm flipV="1">
              <a:off x="3812563" y="1798834"/>
              <a:ext cx="1828799" cy="1723688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4814515" y="2540021"/>
              <a:ext cx="1624800" cy="799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8 cm</a:t>
              </a: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2502508" y="1298067"/>
              <a:ext cx="1158022" cy="2200317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1902271" y="2247633"/>
              <a:ext cx="1523435" cy="799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7 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3346964" y="2328303"/>
                  <a:ext cx="1151792" cy="7995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800" dirty="0"/>
                    <a:t>72</a:t>
                  </a:r>
                  <a14:m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6964" y="2328303"/>
                  <a:ext cx="1151792" cy="799520"/>
                </a:xfrm>
                <a:prstGeom prst="rect">
                  <a:avLst/>
                </a:prstGeom>
                <a:blipFill>
                  <a:blip r:embed="rId6"/>
                  <a:stretch>
                    <a:fillRect l="-16129" t="-11628" b="-325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5" name="TextBox 74"/>
          <p:cNvSpPr txBox="1"/>
          <p:nvPr/>
        </p:nvSpPr>
        <p:spPr>
          <a:xfrm>
            <a:off x="1579316" y="687500"/>
            <a:ext cx="5864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Draw these lines and angle accurately.</a:t>
            </a: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963" y="4113920"/>
            <a:ext cx="9093967" cy="977846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625" y="2966282"/>
            <a:ext cx="866534" cy="1224329"/>
          </a:xfrm>
          <a:prstGeom prst="rect">
            <a:avLst/>
          </a:prstGeom>
        </p:spPr>
      </p:pic>
      <p:cxnSp>
        <p:nvCxnSpPr>
          <p:cNvPr id="85" name="Straight Connector 84"/>
          <p:cNvCxnSpPr/>
          <p:nvPr/>
        </p:nvCxnSpPr>
        <p:spPr>
          <a:xfrm>
            <a:off x="2792008" y="4155443"/>
            <a:ext cx="230358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481852-BA98-4A0D-BEA5-43A52308F206}"/>
              </a:ext>
            </a:extLst>
          </p:cNvPr>
          <p:cNvSpPr txBox="1"/>
          <p:nvPr/>
        </p:nvSpPr>
        <p:spPr>
          <a:xfrm>
            <a:off x="0" y="0"/>
            <a:ext cx="177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06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0.25 7.40741E-7 " pathEditMode="relative" rAng="0" ptsTypes="AA">
                                      <p:cBhvr>
                                        <p:cTn id="17" dur="18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542036" y="733909"/>
            <a:ext cx="2969123" cy="1776499"/>
            <a:chOff x="1902271" y="974205"/>
            <a:chExt cx="4537044" cy="2714625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6338" y="974205"/>
              <a:ext cx="3381375" cy="2714625"/>
            </a:xfrm>
            <a:prstGeom prst="rect">
              <a:avLst/>
            </a:prstGeom>
          </p:spPr>
        </p:pic>
        <p:cxnSp>
          <p:nvCxnSpPr>
            <p:cNvPr id="66" name="Straight Arrow Connector 65"/>
            <p:cNvCxnSpPr/>
            <p:nvPr/>
          </p:nvCxnSpPr>
          <p:spPr>
            <a:xfrm flipV="1">
              <a:off x="3812563" y="1798834"/>
              <a:ext cx="1828799" cy="1723688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814515" y="2540021"/>
              <a:ext cx="1624800" cy="799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8 cm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2502508" y="1298067"/>
              <a:ext cx="1158022" cy="2200317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1902271" y="2247633"/>
              <a:ext cx="1523435" cy="799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7 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3346964" y="2328303"/>
                  <a:ext cx="1151792" cy="7995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800" dirty="0"/>
                    <a:t>72</a:t>
                  </a:r>
                  <a14:m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6964" y="2328303"/>
                  <a:ext cx="1151792" cy="799520"/>
                </a:xfrm>
                <a:prstGeom prst="rect">
                  <a:avLst/>
                </a:prstGeom>
                <a:blipFill>
                  <a:blip r:embed="rId6"/>
                  <a:stretch>
                    <a:fillRect l="-16129" t="-11628" b="-325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2" name="Straight Connector 51"/>
          <p:cNvCxnSpPr/>
          <p:nvPr/>
        </p:nvCxnSpPr>
        <p:spPr>
          <a:xfrm>
            <a:off x="2792008" y="4155443"/>
            <a:ext cx="230358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3" name="Picture 52" descr="Image result for protract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1" y="2588579"/>
            <a:ext cx="3126778" cy="1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loud Callout 53"/>
              <p:cNvSpPr/>
              <p:nvPr/>
            </p:nvSpPr>
            <p:spPr>
              <a:xfrm>
                <a:off x="4937290" y="1255566"/>
                <a:ext cx="3217370" cy="2221980"/>
              </a:xfrm>
              <a:prstGeom prst="cloudCallout">
                <a:avLst>
                  <a:gd name="adj1" fmla="val -79830"/>
                  <a:gd name="adj2" fmla="val 21206"/>
                </a:avLst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Hmm, 72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degrees is an </a:t>
                </a:r>
                <a:r>
                  <a:rPr lang="en-GB" sz="2800" b="1" dirty="0">
                    <a:solidFill>
                      <a:schemeClr val="tx1"/>
                    </a:solidFill>
                  </a:rPr>
                  <a:t>acute </a:t>
                </a:r>
                <a:r>
                  <a:rPr lang="en-GB" sz="2800" dirty="0">
                    <a:solidFill>
                      <a:schemeClr val="tx1"/>
                    </a:solidFill>
                  </a:rPr>
                  <a:t>angle.</a:t>
                </a:r>
              </a:p>
            </p:txBody>
          </p:sp>
        </mc:Choice>
        <mc:Fallback xmlns="">
          <p:sp>
            <p:nvSpPr>
              <p:cNvPr id="54" name="Cloud Callout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290" y="1255566"/>
                <a:ext cx="3217370" cy="2221980"/>
              </a:xfrm>
              <a:prstGeom prst="cloudCallout">
                <a:avLst>
                  <a:gd name="adj1" fmla="val -79830"/>
                  <a:gd name="adj2" fmla="val 21206"/>
                </a:avLst>
              </a:prstGeom>
              <a:blipFill>
                <a:blip r:embed="rId8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Down Arrow 54"/>
          <p:cNvSpPr/>
          <p:nvPr/>
        </p:nvSpPr>
        <p:spPr>
          <a:xfrm rot="1155557">
            <a:off x="3231235" y="2350363"/>
            <a:ext cx="206789" cy="309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pSp>
        <p:nvGrpSpPr>
          <p:cNvPr id="56" name="Group 55"/>
          <p:cNvGrpSpPr/>
          <p:nvPr/>
        </p:nvGrpSpPr>
        <p:grpSpPr>
          <a:xfrm rot="5400000">
            <a:off x="890147" y="2326262"/>
            <a:ext cx="3803719" cy="3657758"/>
            <a:chOff x="2022763" y="2175163"/>
            <a:chExt cx="3796146" cy="3685312"/>
          </a:xfrm>
        </p:grpSpPr>
        <p:cxnSp>
          <p:nvCxnSpPr>
            <p:cNvPr id="57" name="Straight Connector 56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pic>
        <p:nvPicPr>
          <p:cNvPr id="59" name="Picture 5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99" y="1479685"/>
            <a:ext cx="866534" cy="1224329"/>
          </a:xfrm>
          <a:prstGeom prst="rect">
            <a:avLst/>
          </a:prstGeom>
        </p:spPr>
      </p:pic>
      <p:sp>
        <p:nvSpPr>
          <p:cNvPr id="60" name="Arc 59"/>
          <p:cNvSpPr/>
          <p:nvPr/>
        </p:nvSpPr>
        <p:spPr>
          <a:xfrm rot="21124851">
            <a:off x="3058461" y="2651676"/>
            <a:ext cx="307731" cy="219808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2800895" y="2234731"/>
            <a:ext cx="599601" cy="18997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96026">
            <a:off x="2101264" y="2941440"/>
            <a:ext cx="866534" cy="1224329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1579316" y="687500"/>
            <a:ext cx="5864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Draw these lines and angle accurately.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85427">
            <a:off x="11910" y="-352799"/>
            <a:ext cx="9093967" cy="97784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6F4DC80-07CC-4E2E-9AA2-488A5AC7926C}"/>
              </a:ext>
            </a:extLst>
          </p:cNvPr>
          <p:cNvSpPr txBox="1"/>
          <p:nvPr/>
        </p:nvSpPr>
        <p:spPr>
          <a:xfrm>
            <a:off x="0" y="0"/>
            <a:ext cx="177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Develop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32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6077 -0.272 " pathEditMode="relative" rAng="0" ptsTypes="AA">
                                      <p:cBhvr>
                                        <p:cTn id="75" dur="18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" y="-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5" grpId="1" animBg="1"/>
      <p:bldP spid="60" grpId="0" animBg="1"/>
      <p:bldP spid="6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85D4D4-E585-4061-95DB-C9A71D1425D3}"/>
              </a:ext>
            </a:extLst>
          </p:cNvPr>
          <p:cNvSpPr txBox="1"/>
          <p:nvPr/>
        </p:nvSpPr>
        <p:spPr>
          <a:xfrm>
            <a:off x="0" y="0"/>
            <a:ext cx="206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Light bulb challenge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190E7F-043E-4293-AFB2-F3A281939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5231"/>
            <a:ext cx="9144000" cy="635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11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49" y="562572"/>
                <a:ext cx="7846871" cy="6924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table.</a:t>
                </a: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is the size of 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L="457200" indent="-45720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49" y="562572"/>
                <a:ext cx="7846871" cy="6924973"/>
              </a:xfrm>
              <a:prstGeom prst="rect">
                <a:avLst/>
              </a:prstGeom>
              <a:blipFill>
                <a:blip r:embed="rId4"/>
                <a:stretch>
                  <a:fillRect l="-1243" t="-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8" name="Table 4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0199482"/>
                  </p:ext>
                </p:extLst>
              </p:nvPr>
            </p:nvGraphicFramePr>
            <p:xfrm>
              <a:off x="1228753" y="1105378"/>
              <a:ext cx="4662596" cy="33596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31298">
                      <a:extLst>
                        <a:ext uri="{9D8B030D-6E8A-4147-A177-3AD203B41FA5}">
                          <a16:colId xmlns:a16="http://schemas.microsoft.com/office/drawing/2014/main" val="4187104687"/>
                        </a:ext>
                      </a:extLst>
                    </a:gridCol>
                    <a:gridCol w="2331298">
                      <a:extLst>
                        <a:ext uri="{9D8B030D-6E8A-4147-A177-3AD203B41FA5}">
                          <a16:colId xmlns:a16="http://schemas.microsoft.com/office/drawing/2014/main" val="1495980859"/>
                        </a:ext>
                      </a:extLst>
                    </a:gridCol>
                  </a:tblGrid>
                  <a:tr h="4799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Size</a:t>
                          </a:r>
                          <a:r>
                            <a:rPr lang="en-GB" sz="2400" baseline="0" dirty="0">
                              <a:latin typeface="+mn-lt"/>
                            </a:rPr>
                            <a:t> of angle</a:t>
                          </a:r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Type of angle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5958500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34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Acute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5173261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latin typeface="+mn-lt"/>
                            </a:rPr>
                            <a:t>23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54155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latin typeface="+mn-lt"/>
                            </a:rPr>
                            <a:t>138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113241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latin typeface="+mn-lt"/>
                            </a:rPr>
                            <a:t>90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621214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latin typeface="+mn-lt"/>
                            </a:rPr>
                            <a:t>91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900854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latin typeface="+mn-lt"/>
                            </a:rPr>
                            <a:t>179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0189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8" name="Table 4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0199482"/>
                  </p:ext>
                </p:extLst>
              </p:nvPr>
            </p:nvGraphicFramePr>
            <p:xfrm>
              <a:off x="1228753" y="1105378"/>
              <a:ext cx="4662596" cy="33596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31298">
                      <a:extLst>
                        <a:ext uri="{9D8B030D-6E8A-4147-A177-3AD203B41FA5}">
                          <a16:colId xmlns:a16="http://schemas.microsoft.com/office/drawing/2014/main" val="4187104687"/>
                        </a:ext>
                      </a:extLst>
                    </a:gridCol>
                    <a:gridCol w="2331298">
                      <a:extLst>
                        <a:ext uri="{9D8B030D-6E8A-4147-A177-3AD203B41FA5}">
                          <a16:colId xmlns:a16="http://schemas.microsoft.com/office/drawing/2014/main" val="1495980859"/>
                        </a:ext>
                      </a:extLst>
                    </a:gridCol>
                  </a:tblGrid>
                  <a:tr h="4799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latin typeface="+mn-lt"/>
                            </a:rPr>
                            <a:t>Size</a:t>
                          </a:r>
                          <a:r>
                            <a:rPr lang="en-GB" sz="2400" baseline="0" dirty="0" smtClean="0">
                              <a:latin typeface="+mn-lt"/>
                            </a:rPr>
                            <a:t> of angle</a:t>
                          </a:r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latin typeface="+mn-lt"/>
                            </a:rPr>
                            <a:t>Type of angle</a:t>
                          </a:r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5958500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2" t="-107595" r="-101305" b="-525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latin typeface="+mn-lt"/>
                            </a:rPr>
                            <a:t>Acute</a:t>
                          </a:r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5173261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2" t="-207595" r="-101305" b="-425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54155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2" t="-311538" r="-101305" b="-3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113241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2" t="-406329" r="-101305" b="-226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621214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2" t="-506329" r="-101305" b="-126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900854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2" t="-606329" r="-101305" b="-26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01890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49" name="Straight Connector 48"/>
          <p:cNvCxnSpPr/>
          <p:nvPr/>
        </p:nvCxnSpPr>
        <p:spPr>
          <a:xfrm flipH="1">
            <a:off x="3182784" y="6032500"/>
            <a:ext cx="27085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9522688">
            <a:off x="4070267" y="5672500"/>
            <a:ext cx="720000" cy="720000"/>
          </a:xfrm>
          <a:prstGeom prst="arc">
            <a:avLst>
              <a:gd name="adj1" fmla="val 12985388"/>
              <a:gd name="adj2" fmla="val 203887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64814" y="5347046"/>
                <a:ext cx="5526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814" y="5347046"/>
                <a:ext cx="55265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4FA0C2C-D07E-4EAA-8596-DE5251C24CB6}"/>
              </a:ext>
            </a:extLst>
          </p:cNvPr>
          <p:cNvSpPr txBox="1"/>
          <p:nvPr/>
        </p:nvSpPr>
        <p:spPr>
          <a:xfrm>
            <a:off x="0" y="0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In focus</a:t>
            </a:r>
          </a:p>
        </p:txBody>
      </p:sp>
    </p:spTree>
    <p:extLst>
      <p:ext uri="{BB962C8B-B14F-4D97-AF65-F5344CB8AC3E}">
        <p14:creationId xmlns:p14="http://schemas.microsoft.com/office/powerpoint/2010/main" val="62008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49" y="562572"/>
                <a:ext cx="7846871" cy="6924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table.</a:t>
                </a: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is the size of 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L="457200" indent="-45720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49" y="562572"/>
                <a:ext cx="7846871" cy="6924973"/>
              </a:xfrm>
              <a:prstGeom prst="rect">
                <a:avLst/>
              </a:prstGeom>
              <a:blipFill>
                <a:blip r:embed="rId5"/>
                <a:stretch>
                  <a:fillRect l="-1243" t="-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8" name="Table 4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0199482"/>
                  </p:ext>
                </p:extLst>
              </p:nvPr>
            </p:nvGraphicFramePr>
            <p:xfrm>
              <a:off x="1228753" y="1105378"/>
              <a:ext cx="4662596" cy="33596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31298">
                      <a:extLst>
                        <a:ext uri="{9D8B030D-6E8A-4147-A177-3AD203B41FA5}">
                          <a16:colId xmlns:a16="http://schemas.microsoft.com/office/drawing/2014/main" val="4187104687"/>
                        </a:ext>
                      </a:extLst>
                    </a:gridCol>
                    <a:gridCol w="2331298">
                      <a:extLst>
                        <a:ext uri="{9D8B030D-6E8A-4147-A177-3AD203B41FA5}">
                          <a16:colId xmlns:a16="http://schemas.microsoft.com/office/drawing/2014/main" val="1495980859"/>
                        </a:ext>
                      </a:extLst>
                    </a:gridCol>
                  </a:tblGrid>
                  <a:tr h="4799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Size</a:t>
                          </a:r>
                          <a:r>
                            <a:rPr lang="en-GB" sz="2400" baseline="0" dirty="0">
                              <a:latin typeface="+mn-lt"/>
                            </a:rPr>
                            <a:t> of angle</a:t>
                          </a:r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Type of angle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5958500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34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Acute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5173261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latin typeface="+mn-lt"/>
                            </a:rPr>
                            <a:t>23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54155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latin typeface="+mn-lt"/>
                            </a:rPr>
                            <a:t>138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113241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latin typeface="+mn-lt"/>
                            </a:rPr>
                            <a:t>90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621214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latin typeface="+mn-lt"/>
                            </a:rPr>
                            <a:t>91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900854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latin typeface="+mn-lt"/>
                            </a:rPr>
                            <a:t>179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0189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8" name="Table 4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0199482"/>
                  </p:ext>
                </p:extLst>
              </p:nvPr>
            </p:nvGraphicFramePr>
            <p:xfrm>
              <a:off x="1228753" y="1105378"/>
              <a:ext cx="4662596" cy="33596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31298">
                      <a:extLst>
                        <a:ext uri="{9D8B030D-6E8A-4147-A177-3AD203B41FA5}">
                          <a16:colId xmlns:a16="http://schemas.microsoft.com/office/drawing/2014/main" val="4187104687"/>
                        </a:ext>
                      </a:extLst>
                    </a:gridCol>
                    <a:gridCol w="2331298">
                      <a:extLst>
                        <a:ext uri="{9D8B030D-6E8A-4147-A177-3AD203B41FA5}">
                          <a16:colId xmlns:a16="http://schemas.microsoft.com/office/drawing/2014/main" val="1495980859"/>
                        </a:ext>
                      </a:extLst>
                    </a:gridCol>
                  </a:tblGrid>
                  <a:tr h="4799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latin typeface="+mn-lt"/>
                            </a:rPr>
                            <a:t>Size</a:t>
                          </a:r>
                          <a:r>
                            <a:rPr lang="en-GB" sz="2400" baseline="0" dirty="0" smtClean="0">
                              <a:latin typeface="+mn-lt"/>
                            </a:rPr>
                            <a:t> of angle</a:t>
                          </a:r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latin typeface="+mn-lt"/>
                            </a:rPr>
                            <a:t>Type of angle</a:t>
                          </a:r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5958500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22" t="-107595" r="-101305" b="-525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latin typeface="+mn-lt"/>
                            </a:rPr>
                            <a:t>Acute</a:t>
                          </a:r>
                          <a:endParaRPr lang="en-GB" sz="24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5173261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22" t="-207595" r="-101305" b="-425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54155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22" t="-311538" r="-101305" b="-3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113241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22" t="-406329" r="-101305" b="-226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621214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22" t="-506329" r="-101305" b="-126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9008548"/>
                      </a:ext>
                    </a:extLst>
                  </a:tr>
                  <a:tr h="4799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22" t="-606329" r="-101305" b="-26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0070C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01890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49" name="Straight Connector 48"/>
          <p:cNvCxnSpPr/>
          <p:nvPr/>
        </p:nvCxnSpPr>
        <p:spPr>
          <a:xfrm flipH="1">
            <a:off x="3182784" y="6032500"/>
            <a:ext cx="27085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65951" y="2063090"/>
            <a:ext cx="101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Acute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5951" y="2524755"/>
            <a:ext cx="1172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Obtuse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5951" y="3040705"/>
            <a:ext cx="15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Right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5951" y="3519126"/>
            <a:ext cx="15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Obtuse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65951" y="4050966"/>
            <a:ext cx="15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Obtuse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36303" y="4949773"/>
                <a:ext cx="15663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70C0"/>
                    </a:solidFill>
                  </a:rPr>
                  <a:t>180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303" y="4949773"/>
                <a:ext cx="1566306" cy="461665"/>
              </a:xfrm>
              <a:prstGeom prst="rect">
                <a:avLst/>
              </a:prstGeom>
              <a:blipFill>
                <a:blip r:embed="rId7"/>
                <a:stretch>
                  <a:fillRect l="-622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>
            <a:extLst>
              <a:ext uri="{FF2B5EF4-FFF2-40B4-BE49-F238E27FC236}">
                <a16:creationId xmlns:a16="http://schemas.microsoft.com/office/drawing/2014/main" id="{BBD5E856-692B-4C11-B22F-8385C03DE972}"/>
              </a:ext>
            </a:extLst>
          </p:cNvPr>
          <p:cNvSpPr/>
          <p:nvPr/>
        </p:nvSpPr>
        <p:spPr>
          <a:xfrm rot="19522688">
            <a:off x="4070267" y="5672500"/>
            <a:ext cx="720000" cy="720000"/>
          </a:xfrm>
          <a:prstGeom prst="arc">
            <a:avLst>
              <a:gd name="adj1" fmla="val 12985388"/>
              <a:gd name="adj2" fmla="val 203887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AABA00D-DE63-4C2B-9F95-1058E6522C1F}"/>
                  </a:ext>
                </a:extLst>
              </p:cNvPr>
              <p:cNvSpPr txBox="1"/>
              <p:nvPr/>
            </p:nvSpPr>
            <p:spPr>
              <a:xfrm>
                <a:off x="4164814" y="5347046"/>
                <a:ext cx="5526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AABA00D-DE63-4C2B-9F95-1058E6522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814" y="5347046"/>
                <a:ext cx="55265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5F3A4700-B15B-4CCA-9C36-1C9A1AEAF497}"/>
              </a:ext>
            </a:extLst>
          </p:cNvPr>
          <p:cNvSpPr txBox="1"/>
          <p:nvPr/>
        </p:nvSpPr>
        <p:spPr>
          <a:xfrm>
            <a:off x="0" y="0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In focus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236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89" y="3834767"/>
            <a:ext cx="3126778" cy="1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57" y="1453427"/>
            <a:ext cx="7979243" cy="857983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75913" y="2188532"/>
            <a:ext cx="2882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Ruler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53844" y="5527648"/>
            <a:ext cx="2882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Protractor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A4A894-8836-48BB-9EE0-71B79E12F5AD}"/>
              </a:ext>
            </a:extLst>
          </p:cNvPr>
          <p:cNvSpPr txBox="1"/>
          <p:nvPr/>
        </p:nvSpPr>
        <p:spPr>
          <a:xfrm>
            <a:off x="0" y="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2479431" y="834517"/>
                <a:ext cx="34993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Draw an angle of 50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431" y="834517"/>
                <a:ext cx="3499339" cy="523220"/>
              </a:xfrm>
              <a:prstGeom prst="rect">
                <a:avLst/>
              </a:prstGeom>
              <a:blipFill>
                <a:blip r:embed="rId5"/>
                <a:stretch>
                  <a:fillRect l="-365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Cloud Callout 97"/>
              <p:cNvSpPr/>
              <p:nvPr/>
            </p:nvSpPr>
            <p:spPr>
              <a:xfrm>
                <a:off x="712176" y="2274711"/>
                <a:ext cx="4158762" cy="1683335"/>
              </a:xfrm>
              <a:prstGeom prst="cloudCallout">
                <a:avLst>
                  <a:gd name="adj1" fmla="val 52660"/>
                  <a:gd name="adj2" fmla="val -89401"/>
                </a:avLst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Hmm, 50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degrees is an </a:t>
                </a:r>
                <a:r>
                  <a:rPr lang="en-GB" sz="2800" b="1" dirty="0">
                    <a:solidFill>
                      <a:schemeClr val="tx1"/>
                    </a:solidFill>
                  </a:rPr>
                  <a:t>acute </a:t>
                </a:r>
                <a:r>
                  <a:rPr lang="en-GB" sz="2800" dirty="0">
                    <a:solidFill>
                      <a:schemeClr val="tx1"/>
                    </a:solidFill>
                  </a:rPr>
                  <a:t>angle.</a:t>
                </a:r>
              </a:p>
            </p:txBody>
          </p:sp>
        </mc:Choice>
        <mc:Fallback xmlns="">
          <p:sp>
            <p:nvSpPr>
              <p:cNvPr id="98" name="Cloud Callout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76" y="2274711"/>
                <a:ext cx="4158762" cy="1683335"/>
              </a:xfrm>
              <a:prstGeom prst="cloudCallout">
                <a:avLst>
                  <a:gd name="adj1" fmla="val 52660"/>
                  <a:gd name="adj2" fmla="val -89401"/>
                </a:avLst>
              </a:prstGeom>
              <a:blipFill>
                <a:blip r:embed="rId6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Cloud Callout 98"/>
          <p:cNvSpPr/>
          <p:nvPr/>
        </p:nvSpPr>
        <p:spPr>
          <a:xfrm>
            <a:off x="3605348" y="4031939"/>
            <a:ext cx="4443630" cy="1683336"/>
          </a:xfrm>
          <a:prstGeom prst="cloudCallout">
            <a:avLst>
              <a:gd name="adj1" fmla="val 8263"/>
              <a:gd name="adj2" fmla="val -16562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88000" rIns="72000" rtlCol="0" anchor="ctr"/>
          <a:lstStyle/>
          <a:p>
            <a:pPr algn="ctr"/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I think it would look like this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6158143" y="4495867"/>
            <a:ext cx="905607" cy="7473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158143" y="5243213"/>
            <a:ext cx="10287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3E5B1F0-FCC5-4893-B11E-346970EA365E}"/>
              </a:ext>
            </a:extLst>
          </p:cNvPr>
          <p:cNvSpPr txBox="1"/>
          <p:nvPr/>
        </p:nvSpPr>
        <p:spPr>
          <a:xfrm>
            <a:off x="0" y="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157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2479431" y="834517"/>
                <a:ext cx="34993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Draw an angle of 50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431" y="834517"/>
                <a:ext cx="3499339" cy="523220"/>
              </a:xfrm>
              <a:prstGeom prst="rect">
                <a:avLst/>
              </a:prstGeom>
              <a:blipFill>
                <a:blip r:embed="rId5"/>
                <a:stretch>
                  <a:fillRect l="-365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9" name="Picture 9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48" y="3941151"/>
            <a:ext cx="7979243" cy="857983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48" y="2795953"/>
            <a:ext cx="866534" cy="1224329"/>
          </a:xfrm>
          <a:prstGeom prst="rect">
            <a:avLst/>
          </a:prstGeom>
        </p:spPr>
      </p:pic>
      <p:cxnSp>
        <p:nvCxnSpPr>
          <p:cNvPr id="101" name="Straight Connector 100"/>
          <p:cNvCxnSpPr/>
          <p:nvPr/>
        </p:nvCxnSpPr>
        <p:spPr>
          <a:xfrm>
            <a:off x="2136531" y="3985114"/>
            <a:ext cx="230358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F15B142-B361-4018-B526-F25B59A89B46}"/>
              </a:ext>
            </a:extLst>
          </p:cNvPr>
          <p:cNvSpPr txBox="1"/>
          <p:nvPr/>
        </p:nvSpPr>
        <p:spPr>
          <a:xfrm>
            <a:off x="0" y="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92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7" dur="18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12" y="885680"/>
            <a:ext cx="60960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Oval 36"/>
          <p:cNvSpPr/>
          <p:nvPr/>
        </p:nvSpPr>
        <p:spPr>
          <a:xfrm>
            <a:off x="4032567" y="3725980"/>
            <a:ext cx="387926" cy="3879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535382" y="3962400"/>
            <a:ext cx="1648691" cy="112221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26130" y="4999387"/>
            <a:ext cx="64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the </a:t>
            </a:r>
            <a:r>
              <a:rPr lang="en-GB" sz="2800" b="1" dirty="0"/>
              <a:t>origin</a:t>
            </a:r>
            <a:r>
              <a:rPr lang="en-GB" sz="2800" dirty="0"/>
              <a:t>, we place this on the vertex where two lines meet.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99567A-8F0F-4389-B735-A8A05B84D453}"/>
              </a:ext>
            </a:extLst>
          </p:cNvPr>
          <p:cNvSpPr txBox="1"/>
          <p:nvPr/>
        </p:nvSpPr>
        <p:spPr>
          <a:xfrm>
            <a:off x="0" y="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93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70638" y="1117340"/>
                <a:ext cx="34993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Draw an angle of 50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638" y="1117340"/>
                <a:ext cx="3499339" cy="523220"/>
              </a:xfrm>
              <a:prstGeom prst="rect">
                <a:avLst/>
              </a:prstGeom>
              <a:blipFill>
                <a:blip r:embed="rId5"/>
                <a:stretch>
                  <a:fillRect l="-348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136531" y="3985114"/>
            <a:ext cx="230358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mage result for protract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42" y="2419206"/>
            <a:ext cx="3126778" cy="1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 rot="5400000">
            <a:off x="234671" y="2156235"/>
            <a:ext cx="3803719" cy="3657758"/>
            <a:chOff x="2022763" y="2175163"/>
            <a:chExt cx="3796146" cy="3685312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9" name="Oval 8"/>
          <p:cNvSpPr/>
          <p:nvPr/>
        </p:nvSpPr>
        <p:spPr>
          <a:xfrm>
            <a:off x="1130211" y="2822598"/>
            <a:ext cx="237126" cy="2371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0" name="Oval 9"/>
          <p:cNvSpPr/>
          <p:nvPr/>
        </p:nvSpPr>
        <p:spPr>
          <a:xfrm>
            <a:off x="2813844" y="2918819"/>
            <a:ext cx="237126" cy="2371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234671" y="2156238"/>
            <a:ext cx="3803719" cy="3657758"/>
            <a:chOff x="2022763" y="2175163"/>
            <a:chExt cx="3796146" cy="3685312"/>
          </a:xfrm>
        </p:grpSpPr>
        <p:cxnSp>
          <p:nvCxnSpPr>
            <p:cNvPr id="12" name="Straight Connector 11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rgbClr val="0070C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49669" y="4680601"/>
            <a:ext cx="538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Which of the two angles is acute?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6960" y="5119725"/>
            <a:ext cx="538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Blue</a:t>
            </a:r>
            <a:r>
              <a:rPr lang="en-GB" sz="2800" dirty="0"/>
              <a:t> or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Grey</a:t>
            </a:r>
          </a:p>
        </p:txBody>
      </p:sp>
      <p:sp>
        <p:nvSpPr>
          <p:cNvPr id="16" name="L-Shape 15"/>
          <p:cNvSpPr/>
          <p:nvPr/>
        </p:nvSpPr>
        <p:spPr>
          <a:xfrm rot="18999700">
            <a:off x="4415645" y="5600130"/>
            <a:ext cx="474785" cy="254977"/>
          </a:xfrm>
          <a:prstGeom prst="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131" y="1589563"/>
            <a:ext cx="866534" cy="1224329"/>
          </a:xfrm>
          <a:prstGeom prst="rect">
            <a:avLst/>
          </a:prstGeom>
        </p:spPr>
      </p:pic>
      <p:sp>
        <p:nvSpPr>
          <p:cNvPr id="20" name="Arc 19"/>
          <p:cNvSpPr/>
          <p:nvPr/>
        </p:nvSpPr>
        <p:spPr>
          <a:xfrm>
            <a:off x="2983715" y="2741703"/>
            <a:ext cx="175619" cy="175619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2763">
            <a:off x="1575941" y="2881226"/>
            <a:ext cx="3012753" cy="323952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 flipV="1">
            <a:off x="2136530" y="2286000"/>
            <a:ext cx="1397978" cy="16991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48" y="2795953"/>
            <a:ext cx="866534" cy="12243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loud Callout 23"/>
              <p:cNvSpPr/>
              <p:nvPr/>
            </p:nvSpPr>
            <p:spPr>
              <a:xfrm>
                <a:off x="4021867" y="2201727"/>
                <a:ext cx="4166238" cy="1623971"/>
              </a:xfrm>
              <a:prstGeom prst="cloudCallout">
                <a:avLst>
                  <a:gd name="adj1" fmla="val -19676"/>
                  <a:gd name="adj2" fmla="val -85570"/>
                </a:avLst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Hmm, 50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degrees is an </a:t>
                </a:r>
                <a:r>
                  <a:rPr lang="en-GB" sz="2800" b="1" dirty="0">
                    <a:solidFill>
                      <a:schemeClr val="tx1"/>
                    </a:solidFill>
                  </a:rPr>
                  <a:t>acute </a:t>
                </a:r>
                <a:r>
                  <a:rPr lang="en-GB" sz="2800" dirty="0">
                    <a:solidFill>
                      <a:schemeClr val="tx1"/>
                    </a:solidFill>
                  </a:rPr>
                  <a:t>angle.</a:t>
                </a:r>
              </a:p>
            </p:txBody>
          </p:sp>
        </mc:Choice>
        <mc:Fallback xmlns="">
          <p:sp>
            <p:nvSpPr>
              <p:cNvPr id="24" name="Cloud Callou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867" y="2201727"/>
                <a:ext cx="4166238" cy="1623971"/>
              </a:xfrm>
              <a:prstGeom prst="cloudCallout">
                <a:avLst>
                  <a:gd name="adj1" fmla="val -19676"/>
                  <a:gd name="adj2" fmla="val -85570"/>
                </a:avLst>
              </a:prstGeom>
              <a:blipFill>
                <a:blip r:embed="rId9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9827" y="774061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82671" y="91675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702CB2-D7A4-494B-8198-917CB4FA46C1}"/>
              </a:ext>
            </a:extLst>
          </p:cNvPr>
          <p:cNvSpPr txBox="1"/>
          <p:nvPr/>
        </p:nvSpPr>
        <p:spPr>
          <a:xfrm>
            <a:off x="0" y="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5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800000">
                                      <p:cBhvr>
                                        <p:cTn id="25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32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0.14653 -0.24167 " pathEditMode="relative" rAng="0" ptsTypes="AA">
                                      <p:cBhvr>
                                        <p:cTn id="119" dur="1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4" grpId="0"/>
      <p:bldP spid="15" grpId="0"/>
      <p:bldP spid="16" grpId="0" animBg="1"/>
      <p:bldP spid="20" grpId="0" animBg="1"/>
      <p:bldP spid="24" grpId="0" animBg="1"/>
      <p:bldP spid="24" grpId="1" animBg="1"/>
      <p:bldP spid="27" grpId="0"/>
      <p:bldP spid="2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365131" y="4240091"/>
            <a:ext cx="327073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42" y="2674183"/>
            <a:ext cx="3126778" cy="1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65131" y="1306454"/>
                <a:ext cx="34993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Draw an angle of 110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131" y="1306454"/>
                <a:ext cx="3499339" cy="523220"/>
              </a:xfrm>
              <a:prstGeom prst="rect">
                <a:avLst/>
              </a:prstGeom>
              <a:blipFill>
                <a:blip r:embed="rId6"/>
                <a:stretch>
                  <a:fillRect l="-365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1833595" y="2967044"/>
            <a:ext cx="237126" cy="2371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9" name="Oval 8"/>
          <p:cNvSpPr/>
          <p:nvPr/>
        </p:nvSpPr>
        <p:spPr>
          <a:xfrm>
            <a:off x="2695281" y="2848481"/>
            <a:ext cx="237126" cy="2371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loud Callout 9"/>
              <p:cNvSpPr/>
              <p:nvPr/>
            </p:nvSpPr>
            <p:spPr>
              <a:xfrm>
                <a:off x="3768589" y="2199927"/>
                <a:ext cx="4424435" cy="1633201"/>
              </a:xfrm>
              <a:prstGeom prst="cloudCallout">
                <a:avLst>
                  <a:gd name="adj1" fmla="val -15268"/>
                  <a:gd name="adj2" fmla="val -74049"/>
                </a:avLst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Hmm, 110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degrees is an </a:t>
                </a:r>
                <a:r>
                  <a:rPr lang="en-GB" sz="2800" b="1" dirty="0">
                    <a:solidFill>
                      <a:schemeClr val="tx1"/>
                    </a:solidFill>
                  </a:rPr>
                  <a:t>obtuse </a:t>
                </a:r>
                <a:r>
                  <a:rPr lang="en-GB" sz="2800" dirty="0">
                    <a:solidFill>
                      <a:schemeClr val="tx1"/>
                    </a:solidFill>
                  </a:rPr>
                  <a:t>angle.</a:t>
                </a:r>
              </a:p>
            </p:txBody>
          </p:sp>
        </mc:Choice>
        <mc:Fallback xmlns="">
          <p:sp>
            <p:nvSpPr>
              <p:cNvPr id="10" name="Cloud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589" y="2199927"/>
                <a:ext cx="4424435" cy="1633201"/>
              </a:xfrm>
              <a:prstGeom prst="cloudCallout">
                <a:avLst>
                  <a:gd name="adj1" fmla="val -15268"/>
                  <a:gd name="adj2" fmla="val -74049"/>
                </a:avLst>
              </a:prstGeom>
              <a:blipFill>
                <a:blip r:embed="rId7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 rot="5400000">
            <a:off x="463271" y="2411212"/>
            <a:ext cx="3803719" cy="3657758"/>
            <a:chOff x="2022763" y="2175163"/>
            <a:chExt cx="3796146" cy="3685312"/>
          </a:xfrm>
        </p:grpSpPr>
        <p:cxnSp>
          <p:nvCxnSpPr>
            <p:cNvPr id="12" name="Straight Connector 11"/>
            <p:cNvCxnSpPr/>
            <p:nvPr/>
          </p:nvCxnSpPr>
          <p:spPr>
            <a:xfrm flipH="1" flipV="1">
              <a:off x="3920836" y="2175163"/>
              <a:ext cx="2" cy="1842656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022763" y="2175163"/>
              <a:ext cx="3796146" cy="368531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663" y="1571926"/>
            <a:ext cx="866534" cy="1224329"/>
          </a:xfrm>
          <a:prstGeom prst="rect">
            <a:avLst/>
          </a:prstGeom>
        </p:spPr>
      </p:pic>
      <p:sp>
        <p:nvSpPr>
          <p:cNvPr id="15" name="Arc 14"/>
          <p:cNvSpPr/>
          <p:nvPr/>
        </p:nvSpPr>
        <p:spPr>
          <a:xfrm rot="17869875">
            <a:off x="1764346" y="2753427"/>
            <a:ext cx="181087" cy="15494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78661">
            <a:off x="360207" y="3094064"/>
            <a:ext cx="3012753" cy="323952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H="1" flipV="1">
            <a:off x="1592969" y="2022139"/>
            <a:ext cx="786211" cy="223063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881" y="3041205"/>
            <a:ext cx="866534" cy="122432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9827" y="774061"/>
            <a:ext cx="747045" cy="74704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82671" y="91675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C8ADAF-C3CE-45B3-8452-82A7631807BA}"/>
              </a:ext>
            </a:extLst>
          </p:cNvPr>
          <p:cNvSpPr txBox="1"/>
          <p:nvPr/>
        </p:nvSpPr>
        <p:spPr>
          <a:xfrm>
            <a:off x="0" y="0"/>
            <a:ext cx="143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415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200000">
                                      <p:cBhvr>
                                        <p:cTn id="36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-0.08125 -0.3213 " pathEditMode="relative" rAng="0" ptsTypes="AA">
                                      <p:cBhvr>
                                        <p:cTn id="93" dur="1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2" y="-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5" grpId="0" animBg="1"/>
      <p:bldP spid="21" grpId="0"/>
      <p:bldP spid="2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6.8|8.7|6.7|1.2|6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.6|1.4|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5.2|5.3|4.1|2.4|1.4|1|1.8|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8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|1.8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.9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6|1.1|4.7|7.5|7.8|3.3|6.6|4.2|1.5|5.2|2.4|3.4|5.6|4.7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4.7|3.9|1.6|4.8|5.4|9.9|9.6|2.3|3.7|3|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5.1|2.9|1.4|1.4|8.3|8.9|1.2|1.4|2.3|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3.7|2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522d4c35-b548-4432-90ae-af4376e1c4b4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cee99ee9-287b-4f9a-957c-ba5ae7375c9a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29DD65-7BB9-4E7D-BA1A-878C5F8DBD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5782</TotalTime>
  <Words>295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Comic Sans MS</vt:lpstr>
      <vt:lpstr>KG Primary Penmanship</vt:lpstr>
      <vt:lpstr>Myriad Pro</vt:lpstr>
      <vt:lpstr>XCCW Joined 1a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Nathan Turton</cp:lastModifiedBy>
  <cp:revision>366</cp:revision>
  <dcterms:created xsi:type="dcterms:W3CDTF">2019-07-05T11:02:13Z</dcterms:created>
  <dcterms:modified xsi:type="dcterms:W3CDTF">2022-02-20T10:55:52Z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