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73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8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47B36-7FE4-482B-9D3C-5E04A2A76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57EDD-A273-460F-828E-B697AC112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049E3-5939-4AA7-890A-222F415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262C-2050-495F-A60E-09CEF898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5F367-D475-40D2-BCC1-8AA136F3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F264-A2F7-4FDD-8A31-BC00D0C3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7FD3-ADC1-4F13-9FD6-8ABF68837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2784-E33E-4A60-92D5-170C19D4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72CE-D664-47EC-91F3-D01813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D2A50-5EA8-467E-BA96-733667B4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B95CE-1DF4-4A3B-80A4-77A9BB864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07B31-4A9D-4A0A-9972-1E850A850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9AB82-0CCD-4FFC-9265-33300E3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A0D3-EB05-40C0-A2A4-44B29787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28CC7-A108-49E2-AAB4-C3AC4CC8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389F-1CEB-4CBE-9CD3-8E84C80B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4E41B-316C-4B1F-9229-B7F166D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19181-0ED1-484D-9CD3-8D394F85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476F3-2DC3-44EA-8619-B73A8A15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9632F-9BFA-4368-B4F7-11C82498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2673-7C5B-4D0C-9716-E41D7D3B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5F9DE-1112-4EF5-9946-A3A56633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5BCEA-9429-40E4-82BD-60C3BCA0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1DAF-73F0-4D66-A17D-CE0F54F8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B8EF4-FF33-4BF6-8AEF-3F989F0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8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734A-13EA-4734-854D-0F6497DC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820C6-7640-4DF8-A772-2D4CC2993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79A08-A98A-48C9-98BE-E684E27C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7D690-65B3-4CA3-8673-FB19C54C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66667-07C3-4E4A-929E-FA286F88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6E566-E1DC-4A86-B471-912C3C0D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8BB7-86BB-482E-8243-88F3E8F6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CDA9E-D229-4D4C-B62C-5B26C9B70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8633-C241-41EC-B125-C7136624E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11EAA-682C-4D4F-9493-917B13FCC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4CBC2-6E35-423E-B61A-7448BBC5F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05643-F85C-46C7-A66F-8F564F73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8C7A70-7084-4E5C-BBDC-F7BF3AC3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101F5-3871-448C-8870-C14E643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EDE3-1899-4C31-B0BC-865ABF7F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31A518-EA49-4D88-BBC7-6BCB2DA9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C6F8A-930C-4C7A-AA12-76A0E813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3F2E3-980C-43A4-A604-E935EE9D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06B1C-0570-4800-BDB1-26406B11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761B7-589D-4D85-B034-D71B2B5A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6704C-076E-4DF1-8DAF-A615D13A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4F29-BA70-4B26-B25D-E390B9C3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3612-9234-44CF-B7FF-15E2D890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221A8-3D3B-41C5-9C7E-F744A31FF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F2864-C4C4-4F8F-979B-4BAF71E3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EF8DC-3A31-4950-8CC2-0747E520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E5FBC-7B7E-473A-A6D8-9207B16E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1A01-0FD4-4AA0-A24C-736FB7EE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860EF-DD07-4609-816D-1AE06A5FC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189-D090-492B-A457-B8154F22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7DB32-6B51-4762-9471-3D8B2060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5A281-17B1-4F18-AC2E-F49108BB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156B8-B0AE-4D61-B585-4CB9D8DA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0CBFD-A4E3-47F4-A10B-87FCCE41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238F2-F3A2-460F-ACD9-3C911A57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47DCC-D436-40E8-A8A2-D641E6EBB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5F130-EF89-4E4F-818D-9226FAF5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6147B-5CC5-4C5A-B72C-BFBEA0520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6F0C-701F-4964-A8D0-35042E58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91" y="90403"/>
            <a:ext cx="11353800" cy="1140372"/>
          </a:xfrm>
        </p:spPr>
        <p:txBody>
          <a:bodyPr>
            <a:normAutofit/>
          </a:bodyPr>
          <a:lstStyle/>
          <a:p>
            <a:pPr algn="ctr"/>
            <a:r>
              <a:rPr lang="en-GB" sz="3600" b="1" u="sng" dirty="0">
                <a:latin typeface="XCCW Joined 1a"/>
              </a:rPr>
              <a:t>Spellings</a:t>
            </a:r>
            <a:endParaRPr lang="en-GB" b="1" u="sng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3358F47-92DC-4F32-A7B3-82ECD2B84679}"/>
              </a:ext>
            </a:extLst>
          </p:cNvPr>
          <p:cNvSpPr txBox="1">
            <a:spLocks/>
          </p:cNvSpPr>
          <p:nvPr/>
        </p:nvSpPr>
        <p:spPr>
          <a:xfrm>
            <a:off x="250025" y="1440783"/>
            <a:ext cx="11691950" cy="1140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u="sng" dirty="0">
                <a:latin typeface="XCCW Joined 1a"/>
              </a:rPr>
              <a:t>LI: I can use words with the letter string ‘</a:t>
            </a:r>
            <a:r>
              <a:rPr lang="en-GB" sz="3600" b="1" u="sng" dirty="0" err="1">
                <a:latin typeface="XCCW Joined 1a"/>
              </a:rPr>
              <a:t>ough</a:t>
            </a:r>
            <a:r>
              <a:rPr lang="en-GB" sz="3600" b="1" u="sng" dirty="0">
                <a:latin typeface="XCCW Joined 1a"/>
              </a:rPr>
              <a:t>’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2504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8">
            <a:extLst>
              <a:ext uri="{FF2B5EF4-FFF2-40B4-BE49-F238E27FC236}">
                <a16:creationId xmlns:a16="http://schemas.microsoft.com/office/drawing/2014/main" id="{16A00C7A-0B76-4BCE-A167-125E3C239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62318"/>
              </p:ext>
            </p:extLst>
          </p:nvPr>
        </p:nvGraphicFramePr>
        <p:xfrm>
          <a:off x="1337517" y="2393491"/>
          <a:ext cx="4510912" cy="3316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0912">
                  <a:extLst>
                    <a:ext uri="{9D8B030D-6E8A-4147-A177-3AD203B41FA5}">
                      <a16:colId xmlns:a16="http://schemas.microsoft.com/office/drawing/2014/main" val="3757728226"/>
                    </a:ext>
                  </a:extLst>
                </a:gridCol>
              </a:tblGrid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enough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99519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though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714958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rough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801239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tough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400292"/>
                  </a:ext>
                </a:extLst>
              </a:tr>
              <a:tr h="64481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thorough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27360"/>
                  </a:ext>
                </a:extLst>
              </a:tr>
            </a:tbl>
          </a:graphicData>
        </a:graphic>
      </p:graphicFrame>
      <p:sp>
        <p:nvSpPr>
          <p:cNvPr id="31" name="Title 1">
            <a:extLst>
              <a:ext uri="{FF2B5EF4-FFF2-40B4-BE49-F238E27FC236}">
                <a16:creationId xmlns:a16="http://schemas.microsoft.com/office/drawing/2014/main" id="{793916D0-E182-40DE-AA73-7D880C7A33F5}"/>
              </a:ext>
            </a:extLst>
          </p:cNvPr>
          <p:cNvSpPr txBox="1">
            <a:spLocks/>
          </p:cNvSpPr>
          <p:nvPr/>
        </p:nvSpPr>
        <p:spPr>
          <a:xfrm>
            <a:off x="2454" y="372054"/>
            <a:ext cx="11691950" cy="1140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XCCW Joined 1a"/>
              </a:rPr>
              <a:t>These are our spellings for this week. </a:t>
            </a:r>
          </a:p>
          <a:p>
            <a:pPr algn="ctr"/>
            <a:endParaRPr lang="en-GB" sz="2400" dirty="0">
              <a:latin typeface="XCCW Joined 1a"/>
            </a:endParaRPr>
          </a:p>
          <a:p>
            <a:pPr algn="ctr"/>
            <a:r>
              <a:rPr lang="en-GB" sz="2400" dirty="0">
                <a:latin typeface="XCCW Joined 1a"/>
              </a:rPr>
              <a:t>Stick the label with the words carefully into your book.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0564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793916D0-E182-40DE-AA73-7D880C7A33F5}"/>
              </a:ext>
            </a:extLst>
          </p:cNvPr>
          <p:cNvSpPr txBox="1">
            <a:spLocks/>
          </p:cNvSpPr>
          <p:nvPr/>
        </p:nvSpPr>
        <p:spPr>
          <a:xfrm>
            <a:off x="447764" y="-106366"/>
            <a:ext cx="11296471" cy="2880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GB" sz="2400" dirty="0">
                <a:latin typeface="XCCW Joined 1a"/>
              </a:rPr>
              <a:t>Your teacher will now give you a sheet with the spellings and a their meanings. Unfortunately, they’re all jumbled up. Carefully cut around the boxes and arrange the correct meaning next to the word.</a:t>
            </a:r>
            <a:endParaRPr lang="en-GB" sz="3200" dirty="0"/>
          </a:p>
        </p:txBody>
      </p:sp>
      <p:graphicFrame>
        <p:nvGraphicFramePr>
          <p:cNvPr id="5" name="Table 28">
            <a:extLst>
              <a:ext uri="{FF2B5EF4-FFF2-40B4-BE49-F238E27FC236}">
                <a16:creationId xmlns:a16="http://schemas.microsoft.com/office/drawing/2014/main" id="{A40EFB7E-6BA0-40E8-B10F-367F1289A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94516"/>
              </p:ext>
            </p:extLst>
          </p:nvPr>
        </p:nvGraphicFramePr>
        <p:xfrm>
          <a:off x="639178" y="3018524"/>
          <a:ext cx="4510912" cy="3316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0912">
                  <a:extLst>
                    <a:ext uri="{9D8B030D-6E8A-4147-A177-3AD203B41FA5}">
                      <a16:colId xmlns:a16="http://schemas.microsoft.com/office/drawing/2014/main" val="3757728226"/>
                    </a:ext>
                  </a:extLst>
                </a:gridCol>
              </a:tblGrid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enough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99519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though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714958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rough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801239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tough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400292"/>
                  </a:ext>
                </a:extLst>
              </a:tr>
              <a:tr h="64481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XCCW Joined 1a" panose="03050602040000000000" pitchFamily="66" charset="0"/>
                        </a:rPr>
                        <a:t>thorough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27360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0B00818-4EC3-4047-B0F1-3B9BEF897E73}"/>
              </a:ext>
            </a:extLst>
          </p:cNvPr>
          <p:cNvSpPr txBox="1">
            <a:spLocks/>
          </p:cNvSpPr>
          <p:nvPr/>
        </p:nvSpPr>
        <p:spPr>
          <a:xfrm>
            <a:off x="6300697" y="3429000"/>
            <a:ext cx="4243840" cy="2537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GB" sz="3600" dirty="0">
                <a:solidFill>
                  <a:srgbClr val="FF0000"/>
                </a:solidFill>
                <a:latin typeface="XCCW Joined 1a"/>
              </a:rPr>
              <a:t>Don’t stick anything in your book yet!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3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793916D0-E182-40DE-AA73-7D880C7A33F5}"/>
              </a:ext>
            </a:extLst>
          </p:cNvPr>
          <p:cNvSpPr txBox="1">
            <a:spLocks/>
          </p:cNvSpPr>
          <p:nvPr/>
        </p:nvSpPr>
        <p:spPr>
          <a:xfrm>
            <a:off x="2454" y="359605"/>
            <a:ext cx="11691950" cy="1140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4A8E5C-8CB0-4FB3-8F4A-C37863DAF534}"/>
              </a:ext>
            </a:extLst>
          </p:cNvPr>
          <p:cNvSpPr txBox="1"/>
          <p:nvPr/>
        </p:nvSpPr>
        <p:spPr>
          <a:xfrm>
            <a:off x="381965" y="455271"/>
            <a:ext cx="2376668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XCCW Joined 1a" panose="03050602040000000000" pitchFamily="66" charset="0"/>
              </a:rPr>
              <a:t>enough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D64A29-8046-450C-B8B8-97831F91A990}"/>
              </a:ext>
            </a:extLst>
          </p:cNvPr>
          <p:cNvSpPr txBox="1"/>
          <p:nvPr/>
        </p:nvSpPr>
        <p:spPr>
          <a:xfrm>
            <a:off x="381965" y="1647464"/>
            <a:ext cx="2264779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XCCW Joined 1a" panose="03050602040000000000" pitchFamily="66" charset="0"/>
              </a:rPr>
              <a:t>though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76DC09-B249-43F4-AF78-F0EC77BD5809}"/>
              </a:ext>
            </a:extLst>
          </p:cNvPr>
          <p:cNvSpPr txBox="1"/>
          <p:nvPr/>
        </p:nvSpPr>
        <p:spPr>
          <a:xfrm>
            <a:off x="381965" y="3075057"/>
            <a:ext cx="2087301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XCCW Joined 1a" panose="03050602040000000000" pitchFamily="66" charset="0"/>
              </a:rPr>
              <a:t>rough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E498CE-A81B-4712-9696-AF2003ED69F4}"/>
              </a:ext>
            </a:extLst>
          </p:cNvPr>
          <p:cNvSpPr txBox="1"/>
          <p:nvPr/>
        </p:nvSpPr>
        <p:spPr>
          <a:xfrm>
            <a:off x="381965" y="4587482"/>
            <a:ext cx="2087301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XCCW Joined 1a" panose="03050602040000000000" pitchFamily="66" charset="0"/>
              </a:rPr>
              <a:t>tough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232DCA-904F-4F8E-8ECE-E04D04332801}"/>
              </a:ext>
            </a:extLst>
          </p:cNvPr>
          <p:cNvSpPr txBox="1"/>
          <p:nvPr/>
        </p:nvSpPr>
        <p:spPr>
          <a:xfrm>
            <a:off x="381965" y="5968728"/>
            <a:ext cx="3005559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XCCW Joined 1a" panose="03050602040000000000" pitchFamily="66" charset="0"/>
              </a:rPr>
              <a:t>thorough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9802C0-0DB9-40A4-9BFE-03190ED1DEF2}"/>
              </a:ext>
            </a:extLst>
          </p:cNvPr>
          <p:cNvSpPr txBox="1"/>
          <p:nvPr/>
        </p:nvSpPr>
        <p:spPr>
          <a:xfrm>
            <a:off x="4899949" y="455271"/>
            <a:ext cx="6643869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Not easily broken, weakened or defeated.</a:t>
            </a:r>
            <a:endParaRPr lang="en-GB" sz="1400" dirty="0">
              <a:latin typeface="XCCW Joined 1a" panose="0305060204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8C5F27-F794-4583-9BF8-F5B7AB79AD27}"/>
              </a:ext>
            </a:extLst>
          </p:cNvPr>
          <p:cNvSpPr txBox="1"/>
          <p:nvPr/>
        </p:nvSpPr>
        <p:spPr>
          <a:xfrm>
            <a:off x="4899949" y="1748908"/>
            <a:ext cx="6643869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To mean ‘in spite of something.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2EB35C-7809-4DAC-BF31-FA30131ECCBA}"/>
              </a:ext>
            </a:extLst>
          </p:cNvPr>
          <p:cNvSpPr txBox="1"/>
          <p:nvPr/>
        </p:nvSpPr>
        <p:spPr>
          <a:xfrm>
            <a:off x="4899949" y="2942446"/>
            <a:ext cx="6643869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To do something carefully and completely.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1C3F6C-F9DD-4C91-9F2E-0B2B32D29943}"/>
              </a:ext>
            </a:extLst>
          </p:cNvPr>
          <p:cNvSpPr txBox="1"/>
          <p:nvPr/>
        </p:nvSpPr>
        <p:spPr>
          <a:xfrm>
            <a:off x="4899949" y="4185576"/>
            <a:ext cx="6643869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To have an uneven or irregular surface.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7FC41E-174E-4BBA-917E-6FEF74D85141}"/>
              </a:ext>
            </a:extLst>
          </p:cNvPr>
          <p:cNvSpPr txBox="1"/>
          <p:nvPr/>
        </p:nvSpPr>
        <p:spPr>
          <a:xfrm>
            <a:off x="4899949" y="5430119"/>
            <a:ext cx="6643869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XCCW Joined 1a" panose="03050602040000000000" pitchFamily="66" charset="0"/>
              </a:rPr>
              <a:t>When you have as much as is required.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3773E2-9B87-42EB-867D-083C105369F8}"/>
              </a:ext>
            </a:extLst>
          </p:cNvPr>
          <p:cNvCxnSpPr>
            <a:stCxn id="2" idx="3"/>
            <a:endCxn id="19" idx="1"/>
          </p:cNvCxnSpPr>
          <p:nvPr/>
        </p:nvCxnSpPr>
        <p:spPr>
          <a:xfrm>
            <a:off x="2758633" y="809214"/>
            <a:ext cx="2141316" cy="51595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BD23DB-4F29-4950-AAB6-170402FFED7B}"/>
              </a:ext>
            </a:extLst>
          </p:cNvPr>
          <p:cNvCxnSpPr>
            <a:cxnSpLocks/>
            <a:stCxn id="8" idx="3"/>
            <a:endCxn id="16" idx="1"/>
          </p:cNvCxnSpPr>
          <p:nvPr/>
        </p:nvCxnSpPr>
        <p:spPr>
          <a:xfrm>
            <a:off x="2646744" y="2001407"/>
            <a:ext cx="2253205" cy="2861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26CA2AE-31B6-44D5-9FB6-0820207855C9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2469266" y="3429000"/>
            <a:ext cx="2430683" cy="1295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5792E1-CB2B-487A-8E2C-0A3E75FD3A48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2469266" y="993880"/>
            <a:ext cx="2430683" cy="39652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52F0F28-6412-42B4-954D-6AA0F2E2DED2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3387524" y="3481055"/>
            <a:ext cx="1512425" cy="29068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92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793916D0-E182-40DE-AA73-7D880C7A33F5}"/>
              </a:ext>
            </a:extLst>
          </p:cNvPr>
          <p:cNvSpPr txBox="1">
            <a:spLocks/>
          </p:cNvSpPr>
          <p:nvPr/>
        </p:nvSpPr>
        <p:spPr>
          <a:xfrm>
            <a:off x="0" y="164944"/>
            <a:ext cx="11691950" cy="5446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u="sng" dirty="0">
                <a:latin typeface="XCCW Joined 1a"/>
              </a:rPr>
              <a:t>Challenge</a:t>
            </a:r>
          </a:p>
          <a:p>
            <a:pPr algn="ctr">
              <a:lnSpc>
                <a:spcPct val="150000"/>
              </a:lnSpc>
            </a:pPr>
            <a:endParaRPr lang="en-GB" sz="3600" dirty="0">
              <a:latin typeface="XCCW Joined 1a"/>
            </a:endParaRPr>
          </a:p>
          <a:p>
            <a:pPr algn="ctr">
              <a:lnSpc>
                <a:spcPct val="150000"/>
              </a:lnSpc>
            </a:pPr>
            <a:r>
              <a:rPr lang="en-GB" sz="3600" dirty="0">
                <a:latin typeface="XCCW Joined 1a"/>
              </a:rPr>
              <a:t>Choose two words from today’s spellings and write down two of your own sentences, using your chosen words.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86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155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XCCW Joined 1a</vt:lpstr>
      <vt:lpstr>Office Theme</vt:lpstr>
      <vt:lpstr>Spellings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Brunton</dc:creator>
  <cp:lastModifiedBy>Simon Thomas</cp:lastModifiedBy>
  <cp:revision>36</cp:revision>
  <dcterms:created xsi:type="dcterms:W3CDTF">2020-12-08T21:49:14Z</dcterms:created>
  <dcterms:modified xsi:type="dcterms:W3CDTF">2021-09-12T14:35:08Z</dcterms:modified>
</cp:coreProperties>
</file>