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4" r:id="rId4"/>
    <p:sldId id="265" r:id="rId5"/>
    <p:sldId id="259" r:id="rId6"/>
    <p:sldId id="261" r:id="rId7"/>
    <p:sldId id="266" r:id="rId8"/>
    <p:sldId id="267" r:id="rId9"/>
    <p:sldId id="268"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97EEE-FE1A-406C-B89C-A38CABC4E0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224C2BA-41F5-4997-96D5-4065475EB1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06A433-7284-47D4-94BA-190EBB4174B3}"/>
              </a:ext>
            </a:extLst>
          </p:cNvPr>
          <p:cNvSpPr>
            <a:spLocks noGrp="1"/>
          </p:cNvSpPr>
          <p:nvPr>
            <p:ph type="dt" sz="half" idx="10"/>
          </p:nvPr>
        </p:nvSpPr>
        <p:spPr/>
        <p:txBody>
          <a:bodyPr/>
          <a:lstStyle/>
          <a:p>
            <a:fld id="{D9B4FA5A-6F6E-420F-AA63-0E0807C484C7}" type="datetimeFigureOut">
              <a:rPr lang="en-GB" smtClean="0"/>
              <a:t>03/01/2021</a:t>
            </a:fld>
            <a:endParaRPr lang="en-GB"/>
          </a:p>
        </p:txBody>
      </p:sp>
      <p:sp>
        <p:nvSpPr>
          <p:cNvPr id="5" name="Footer Placeholder 4">
            <a:extLst>
              <a:ext uri="{FF2B5EF4-FFF2-40B4-BE49-F238E27FC236}">
                <a16:creationId xmlns:a16="http://schemas.microsoft.com/office/drawing/2014/main" id="{8A2CAEF2-85D9-45F0-BF2C-FD84FCF904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07B899-C575-42DB-9773-0F21F774048E}"/>
              </a:ext>
            </a:extLst>
          </p:cNvPr>
          <p:cNvSpPr>
            <a:spLocks noGrp="1"/>
          </p:cNvSpPr>
          <p:nvPr>
            <p:ph type="sldNum" sz="quarter" idx="12"/>
          </p:nvPr>
        </p:nvSpPr>
        <p:spPr/>
        <p:txBody>
          <a:bodyPr/>
          <a:lstStyle/>
          <a:p>
            <a:fld id="{977CA0BE-52B4-41E1-8D13-9837E08827DA}" type="slidenum">
              <a:rPr lang="en-GB" smtClean="0"/>
              <a:t>‹#›</a:t>
            </a:fld>
            <a:endParaRPr lang="en-GB"/>
          </a:p>
        </p:txBody>
      </p:sp>
    </p:spTree>
    <p:extLst>
      <p:ext uri="{BB962C8B-B14F-4D97-AF65-F5344CB8AC3E}">
        <p14:creationId xmlns:p14="http://schemas.microsoft.com/office/powerpoint/2010/main" val="2697815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B2DDA-D7C2-4466-B1E2-3231E4EC83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7F57F6-1A51-48B7-A20E-E7185AFD81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2821A6-BC46-4C5D-8B85-48597E1C2A34}"/>
              </a:ext>
            </a:extLst>
          </p:cNvPr>
          <p:cNvSpPr>
            <a:spLocks noGrp="1"/>
          </p:cNvSpPr>
          <p:nvPr>
            <p:ph type="dt" sz="half" idx="10"/>
          </p:nvPr>
        </p:nvSpPr>
        <p:spPr/>
        <p:txBody>
          <a:bodyPr/>
          <a:lstStyle/>
          <a:p>
            <a:fld id="{D9B4FA5A-6F6E-420F-AA63-0E0807C484C7}" type="datetimeFigureOut">
              <a:rPr lang="en-GB" smtClean="0"/>
              <a:t>03/01/2021</a:t>
            </a:fld>
            <a:endParaRPr lang="en-GB"/>
          </a:p>
        </p:txBody>
      </p:sp>
      <p:sp>
        <p:nvSpPr>
          <p:cNvPr id="5" name="Footer Placeholder 4">
            <a:extLst>
              <a:ext uri="{FF2B5EF4-FFF2-40B4-BE49-F238E27FC236}">
                <a16:creationId xmlns:a16="http://schemas.microsoft.com/office/drawing/2014/main" id="{79B9197F-2FBC-4A9A-9178-7A8A62B4ED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141A05-F3EC-4B2A-BC8E-A5C58D548654}"/>
              </a:ext>
            </a:extLst>
          </p:cNvPr>
          <p:cNvSpPr>
            <a:spLocks noGrp="1"/>
          </p:cNvSpPr>
          <p:nvPr>
            <p:ph type="sldNum" sz="quarter" idx="12"/>
          </p:nvPr>
        </p:nvSpPr>
        <p:spPr/>
        <p:txBody>
          <a:bodyPr/>
          <a:lstStyle/>
          <a:p>
            <a:fld id="{977CA0BE-52B4-41E1-8D13-9837E08827DA}" type="slidenum">
              <a:rPr lang="en-GB" smtClean="0"/>
              <a:t>‹#›</a:t>
            </a:fld>
            <a:endParaRPr lang="en-GB"/>
          </a:p>
        </p:txBody>
      </p:sp>
    </p:spTree>
    <p:extLst>
      <p:ext uri="{BB962C8B-B14F-4D97-AF65-F5344CB8AC3E}">
        <p14:creationId xmlns:p14="http://schemas.microsoft.com/office/powerpoint/2010/main" val="227856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F0AF70-DEE4-434A-BE44-38B0665985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9FD5D3-571A-4A21-A554-EC743DD427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C9E3C9-6CA5-4CC2-ACA9-EC0DC4ABF820}"/>
              </a:ext>
            </a:extLst>
          </p:cNvPr>
          <p:cNvSpPr>
            <a:spLocks noGrp="1"/>
          </p:cNvSpPr>
          <p:nvPr>
            <p:ph type="dt" sz="half" idx="10"/>
          </p:nvPr>
        </p:nvSpPr>
        <p:spPr/>
        <p:txBody>
          <a:bodyPr/>
          <a:lstStyle/>
          <a:p>
            <a:fld id="{D9B4FA5A-6F6E-420F-AA63-0E0807C484C7}" type="datetimeFigureOut">
              <a:rPr lang="en-GB" smtClean="0"/>
              <a:t>03/01/2021</a:t>
            </a:fld>
            <a:endParaRPr lang="en-GB"/>
          </a:p>
        </p:txBody>
      </p:sp>
      <p:sp>
        <p:nvSpPr>
          <p:cNvPr id="5" name="Footer Placeholder 4">
            <a:extLst>
              <a:ext uri="{FF2B5EF4-FFF2-40B4-BE49-F238E27FC236}">
                <a16:creationId xmlns:a16="http://schemas.microsoft.com/office/drawing/2014/main" id="{7CFC98DD-5584-4088-BA08-B48BD2C24B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8B3DCC-D0A2-4664-9061-5DAB9276B4AF}"/>
              </a:ext>
            </a:extLst>
          </p:cNvPr>
          <p:cNvSpPr>
            <a:spLocks noGrp="1"/>
          </p:cNvSpPr>
          <p:nvPr>
            <p:ph type="sldNum" sz="quarter" idx="12"/>
          </p:nvPr>
        </p:nvSpPr>
        <p:spPr/>
        <p:txBody>
          <a:bodyPr/>
          <a:lstStyle/>
          <a:p>
            <a:fld id="{977CA0BE-52B4-41E1-8D13-9837E08827DA}" type="slidenum">
              <a:rPr lang="en-GB" smtClean="0"/>
              <a:t>‹#›</a:t>
            </a:fld>
            <a:endParaRPr lang="en-GB"/>
          </a:p>
        </p:txBody>
      </p:sp>
    </p:spTree>
    <p:extLst>
      <p:ext uri="{BB962C8B-B14F-4D97-AF65-F5344CB8AC3E}">
        <p14:creationId xmlns:p14="http://schemas.microsoft.com/office/powerpoint/2010/main" val="910404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AE04-12FD-472F-A094-B23121896F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0B1D14-09A8-4617-B612-63CA787208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73CE50-16CE-4649-B7DF-40E028085029}"/>
              </a:ext>
            </a:extLst>
          </p:cNvPr>
          <p:cNvSpPr>
            <a:spLocks noGrp="1"/>
          </p:cNvSpPr>
          <p:nvPr>
            <p:ph type="dt" sz="half" idx="10"/>
          </p:nvPr>
        </p:nvSpPr>
        <p:spPr/>
        <p:txBody>
          <a:bodyPr/>
          <a:lstStyle/>
          <a:p>
            <a:fld id="{D9B4FA5A-6F6E-420F-AA63-0E0807C484C7}" type="datetimeFigureOut">
              <a:rPr lang="en-GB" smtClean="0"/>
              <a:t>03/01/2021</a:t>
            </a:fld>
            <a:endParaRPr lang="en-GB"/>
          </a:p>
        </p:txBody>
      </p:sp>
      <p:sp>
        <p:nvSpPr>
          <p:cNvPr id="5" name="Footer Placeholder 4">
            <a:extLst>
              <a:ext uri="{FF2B5EF4-FFF2-40B4-BE49-F238E27FC236}">
                <a16:creationId xmlns:a16="http://schemas.microsoft.com/office/drawing/2014/main" id="{14FE7904-2E8F-4192-AF5E-62362E57C5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FDBFC4-7A15-47DC-96B1-DAFC2F5368C5}"/>
              </a:ext>
            </a:extLst>
          </p:cNvPr>
          <p:cNvSpPr>
            <a:spLocks noGrp="1"/>
          </p:cNvSpPr>
          <p:nvPr>
            <p:ph type="sldNum" sz="quarter" idx="12"/>
          </p:nvPr>
        </p:nvSpPr>
        <p:spPr/>
        <p:txBody>
          <a:bodyPr/>
          <a:lstStyle/>
          <a:p>
            <a:fld id="{977CA0BE-52B4-41E1-8D13-9837E08827DA}" type="slidenum">
              <a:rPr lang="en-GB" smtClean="0"/>
              <a:t>‹#›</a:t>
            </a:fld>
            <a:endParaRPr lang="en-GB"/>
          </a:p>
        </p:txBody>
      </p:sp>
    </p:spTree>
    <p:extLst>
      <p:ext uri="{BB962C8B-B14F-4D97-AF65-F5344CB8AC3E}">
        <p14:creationId xmlns:p14="http://schemas.microsoft.com/office/powerpoint/2010/main" val="3080262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CA217-969C-4783-B18D-CB38805284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D75179-6ED7-4150-9E70-AEDA63A9A1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F866F6-6F40-4701-ABA3-D9EC64F042CF}"/>
              </a:ext>
            </a:extLst>
          </p:cNvPr>
          <p:cNvSpPr>
            <a:spLocks noGrp="1"/>
          </p:cNvSpPr>
          <p:nvPr>
            <p:ph type="dt" sz="half" idx="10"/>
          </p:nvPr>
        </p:nvSpPr>
        <p:spPr/>
        <p:txBody>
          <a:bodyPr/>
          <a:lstStyle/>
          <a:p>
            <a:fld id="{D9B4FA5A-6F6E-420F-AA63-0E0807C484C7}" type="datetimeFigureOut">
              <a:rPr lang="en-GB" smtClean="0"/>
              <a:t>03/01/2021</a:t>
            </a:fld>
            <a:endParaRPr lang="en-GB"/>
          </a:p>
        </p:txBody>
      </p:sp>
      <p:sp>
        <p:nvSpPr>
          <p:cNvPr id="5" name="Footer Placeholder 4">
            <a:extLst>
              <a:ext uri="{FF2B5EF4-FFF2-40B4-BE49-F238E27FC236}">
                <a16:creationId xmlns:a16="http://schemas.microsoft.com/office/drawing/2014/main" id="{81D4E2ED-FA4B-4192-9B1B-9E9DB37571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2C0D4A-CEB5-4026-8F06-193E163B4817}"/>
              </a:ext>
            </a:extLst>
          </p:cNvPr>
          <p:cNvSpPr>
            <a:spLocks noGrp="1"/>
          </p:cNvSpPr>
          <p:nvPr>
            <p:ph type="sldNum" sz="quarter" idx="12"/>
          </p:nvPr>
        </p:nvSpPr>
        <p:spPr/>
        <p:txBody>
          <a:bodyPr/>
          <a:lstStyle/>
          <a:p>
            <a:fld id="{977CA0BE-52B4-41E1-8D13-9837E08827DA}" type="slidenum">
              <a:rPr lang="en-GB" smtClean="0"/>
              <a:t>‹#›</a:t>
            </a:fld>
            <a:endParaRPr lang="en-GB"/>
          </a:p>
        </p:txBody>
      </p:sp>
    </p:spTree>
    <p:extLst>
      <p:ext uri="{BB962C8B-B14F-4D97-AF65-F5344CB8AC3E}">
        <p14:creationId xmlns:p14="http://schemas.microsoft.com/office/powerpoint/2010/main" val="421956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ADFB3-CB5B-4E4D-B5D2-F4B0A32687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FCB01C-76F2-4721-8EEF-8110F0E2E1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6375CD-71AF-4D17-9A59-048DB20E0F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93A034-AAF9-4626-B855-091760406FA6}"/>
              </a:ext>
            </a:extLst>
          </p:cNvPr>
          <p:cNvSpPr>
            <a:spLocks noGrp="1"/>
          </p:cNvSpPr>
          <p:nvPr>
            <p:ph type="dt" sz="half" idx="10"/>
          </p:nvPr>
        </p:nvSpPr>
        <p:spPr/>
        <p:txBody>
          <a:bodyPr/>
          <a:lstStyle/>
          <a:p>
            <a:fld id="{D9B4FA5A-6F6E-420F-AA63-0E0807C484C7}" type="datetimeFigureOut">
              <a:rPr lang="en-GB" smtClean="0"/>
              <a:t>03/01/2021</a:t>
            </a:fld>
            <a:endParaRPr lang="en-GB"/>
          </a:p>
        </p:txBody>
      </p:sp>
      <p:sp>
        <p:nvSpPr>
          <p:cNvPr id="6" name="Footer Placeholder 5">
            <a:extLst>
              <a:ext uri="{FF2B5EF4-FFF2-40B4-BE49-F238E27FC236}">
                <a16:creationId xmlns:a16="http://schemas.microsoft.com/office/drawing/2014/main" id="{648298BB-33BB-4540-AB0A-CAEFB25FF4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543F2C-744B-4EE3-84F3-CDBB1B7D4CFA}"/>
              </a:ext>
            </a:extLst>
          </p:cNvPr>
          <p:cNvSpPr>
            <a:spLocks noGrp="1"/>
          </p:cNvSpPr>
          <p:nvPr>
            <p:ph type="sldNum" sz="quarter" idx="12"/>
          </p:nvPr>
        </p:nvSpPr>
        <p:spPr/>
        <p:txBody>
          <a:bodyPr/>
          <a:lstStyle/>
          <a:p>
            <a:fld id="{977CA0BE-52B4-41E1-8D13-9837E08827DA}" type="slidenum">
              <a:rPr lang="en-GB" smtClean="0"/>
              <a:t>‹#›</a:t>
            </a:fld>
            <a:endParaRPr lang="en-GB"/>
          </a:p>
        </p:txBody>
      </p:sp>
    </p:spTree>
    <p:extLst>
      <p:ext uri="{BB962C8B-B14F-4D97-AF65-F5344CB8AC3E}">
        <p14:creationId xmlns:p14="http://schemas.microsoft.com/office/powerpoint/2010/main" val="26248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DC1C-A33A-4518-8EF0-C4DB126A870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5C38B1-4EF0-49EE-818D-52C8B4FC42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566DF6-99C4-40F0-964F-3E4E7ABDBB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12640AE-D5AC-421D-9745-B76580A439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A9F8D5-C7C8-4497-91E7-AD0A74597C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BB5933-7F4C-4224-8B35-37644CC24043}"/>
              </a:ext>
            </a:extLst>
          </p:cNvPr>
          <p:cNvSpPr>
            <a:spLocks noGrp="1"/>
          </p:cNvSpPr>
          <p:nvPr>
            <p:ph type="dt" sz="half" idx="10"/>
          </p:nvPr>
        </p:nvSpPr>
        <p:spPr/>
        <p:txBody>
          <a:bodyPr/>
          <a:lstStyle/>
          <a:p>
            <a:fld id="{D9B4FA5A-6F6E-420F-AA63-0E0807C484C7}" type="datetimeFigureOut">
              <a:rPr lang="en-GB" smtClean="0"/>
              <a:t>03/01/2021</a:t>
            </a:fld>
            <a:endParaRPr lang="en-GB"/>
          </a:p>
        </p:txBody>
      </p:sp>
      <p:sp>
        <p:nvSpPr>
          <p:cNvPr id="8" name="Footer Placeholder 7">
            <a:extLst>
              <a:ext uri="{FF2B5EF4-FFF2-40B4-BE49-F238E27FC236}">
                <a16:creationId xmlns:a16="http://schemas.microsoft.com/office/drawing/2014/main" id="{E4C59533-0D7B-4EC3-B74E-7C39EBA45D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3A50E1-AEB6-4517-A578-C5F60CCBE265}"/>
              </a:ext>
            </a:extLst>
          </p:cNvPr>
          <p:cNvSpPr>
            <a:spLocks noGrp="1"/>
          </p:cNvSpPr>
          <p:nvPr>
            <p:ph type="sldNum" sz="quarter" idx="12"/>
          </p:nvPr>
        </p:nvSpPr>
        <p:spPr/>
        <p:txBody>
          <a:bodyPr/>
          <a:lstStyle/>
          <a:p>
            <a:fld id="{977CA0BE-52B4-41E1-8D13-9837E08827DA}" type="slidenum">
              <a:rPr lang="en-GB" smtClean="0"/>
              <a:t>‹#›</a:t>
            </a:fld>
            <a:endParaRPr lang="en-GB"/>
          </a:p>
        </p:txBody>
      </p:sp>
    </p:spTree>
    <p:extLst>
      <p:ext uri="{BB962C8B-B14F-4D97-AF65-F5344CB8AC3E}">
        <p14:creationId xmlns:p14="http://schemas.microsoft.com/office/powerpoint/2010/main" val="147712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478E0-E243-4D1F-AAF3-9A0F6A81C9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9A90C2-6EA9-4E76-A278-902D123BF45E}"/>
              </a:ext>
            </a:extLst>
          </p:cNvPr>
          <p:cNvSpPr>
            <a:spLocks noGrp="1"/>
          </p:cNvSpPr>
          <p:nvPr>
            <p:ph type="dt" sz="half" idx="10"/>
          </p:nvPr>
        </p:nvSpPr>
        <p:spPr/>
        <p:txBody>
          <a:bodyPr/>
          <a:lstStyle/>
          <a:p>
            <a:fld id="{D9B4FA5A-6F6E-420F-AA63-0E0807C484C7}" type="datetimeFigureOut">
              <a:rPr lang="en-GB" smtClean="0"/>
              <a:t>03/01/2021</a:t>
            </a:fld>
            <a:endParaRPr lang="en-GB"/>
          </a:p>
        </p:txBody>
      </p:sp>
      <p:sp>
        <p:nvSpPr>
          <p:cNvPr id="4" name="Footer Placeholder 3">
            <a:extLst>
              <a:ext uri="{FF2B5EF4-FFF2-40B4-BE49-F238E27FC236}">
                <a16:creationId xmlns:a16="http://schemas.microsoft.com/office/drawing/2014/main" id="{696EC5A4-62E9-4F16-81CF-D767DAAB243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709564-3629-4DB1-A589-A2A23767E8E3}"/>
              </a:ext>
            </a:extLst>
          </p:cNvPr>
          <p:cNvSpPr>
            <a:spLocks noGrp="1"/>
          </p:cNvSpPr>
          <p:nvPr>
            <p:ph type="sldNum" sz="quarter" idx="12"/>
          </p:nvPr>
        </p:nvSpPr>
        <p:spPr/>
        <p:txBody>
          <a:bodyPr/>
          <a:lstStyle/>
          <a:p>
            <a:fld id="{977CA0BE-52B4-41E1-8D13-9837E08827DA}" type="slidenum">
              <a:rPr lang="en-GB" smtClean="0"/>
              <a:t>‹#›</a:t>
            </a:fld>
            <a:endParaRPr lang="en-GB"/>
          </a:p>
        </p:txBody>
      </p:sp>
    </p:spTree>
    <p:extLst>
      <p:ext uri="{BB962C8B-B14F-4D97-AF65-F5344CB8AC3E}">
        <p14:creationId xmlns:p14="http://schemas.microsoft.com/office/powerpoint/2010/main" val="221399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CA14E8-7BD0-41E2-B12F-3A4496792410}"/>
              </a:ext>
            </a:extLst>
          </p:cNvPr>
          <p:cNvSpPr>
            <a:spLocks noGrp="1"/>
          </p:cNvSpPr>
          <p:nvPr>
            <p:ph type="dt" sz="half" idx="10"/>
          </p:nvPr>
        </p:nvSpPr>
        <p:spPr/>
        <p:txBody>
          <a:bodyPr/>
          <a:lstStyle/>
          <a:p>
            <a:fld id="{D9B4FA5A-6F6E-420F-AA63-0E0807C484C7}" type="datetimeFigureOut">
              <a:rPr lang="en-GB" smtClean="0"/>
              <a:t>03/01/2021</a:t>
            </a:fld>
            <a:endParaRPr lang="en-GB"/>
          </a:p>
        </p:txBody>
      </p:sp>
      <p:sp>
        <p:nvSpPr>
          <p:cNvPr id="3" name="Footer Placeholder 2">
            <a:extLst>
              <a:ext uri="{FF2B5EF4-FFF2-40B4-BE49-F238E27FC236}">
                <a16:creationId xmlns:a16="http://schemas.microsoft.com/office/drawing/2014/main" id="{2EE182E6-F435-4CF7-A51D-0B302CE7C2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4F4135-BD31-4AEC-AE32-CF23A7455164}"/>
              </a:ext>
            </a:extLst>
          </p:cNvPr>
          <p:cNvSpPr>
            <a:spLocks noGrp="1"/>
          </p:cNvSpPr>
          <p:nvPr>
            <p:ph type="sldNum" sz="quarter" idx="12"/>
          </p:nvPr>
        </p:nvSpPr>
        <p:spPr/>
        <p:txBody>
          <a:bodyPr/>
          <a:lstStyle/>
          <a:p>
            <a:fld id="{977CA0BE-52B4-41E1-8D13-9837E08827DA}" type="slidenum">
              <a:rPr lang="en-GB" smtClean="0"/>
              <a:t>‹#›</a:t>
            </a:fld>
            <a:endParaRPr lang="en-GB"/>
          </a:p>
        </p:txBody>
      </p:sp>
    </p:spTree>
    <p:extLst>
      <p:ext uri="{BB962C8B-B14F-4D97-AF65-F5344CB8AC3E}">
        <p14:creationId xmlns:p14="http://schemas.microsoft.com/office/powerpoint/2010/main" val="4103626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CE55-F3BA-47D8-A416-CE7373ED1B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F90DAD-247F-4A4F-AB41-094E639003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382D97-1265-41E9-8A42-CF8CE2670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14FBF-492D-4F52-A02C-DE9BFE77ACFD}"/>
              </a:ext>
            </a:extLst>
          </p:cNvPr>
          <p:cNvSpPr>
            <a:spLocks noGrp="1"/>
          </p:cNvSpPr>
          <p:nvPr>
            <p:ph type="dt" sz="half" idx="10"/>
          </p:nvPr>
        </p:nvSpPr>
        <p:spPr/>
        <p:txBody>
          <a:bodyPr/>
          <a:lstStyle/>
          <a:p>
            <a:fld id="{D9B4FA5A-6F6E-420F-AA63-0E0807C484C7}" type="datetimeFigureOut">
              <a:rPr lang="en-GB" smtClean="0"/>
              <a:t>03/01/2021</a:t>
            </a:fld>
            <a:endParaRPr lang="en-GB"/>
          </a:p>
        </p:txBody>
      </p:sp>
      <p:sp>
        <p:nvSpPr>
          <p:cNvPr id="6" name="Footer Placeholder 5">
            <a:extLst>
              <a:ext uri="{FF2B5EF4-FFF2-40B4-BE49-F238E27FC236}">
                <a16:creationId xmlns:a16="http://schemas.microsoft.com/office/drawing/2014/main" id="{60F57FE2-442C-4C2A-AA26-FB09F2470F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3F2F84-16C4-48AF-A20D-2FDBE7BB996E}"/>
              </a:ext>
            </a:extLst>
          </p:cNvPr>
          <p:cNvSpPr>
            <a:spLocks noGrp="1"/>
          </p:cNvSpPr>
          <p:nvPr>
            <p:ph type="sldNum" sz="quarter" idx="12"/>
          </p:nvPr>
        </p:nvSpPr>
        <p:spPr/>
        <p:txBody>
          <a:bodyPr/>
          <a:lstStyle/>
          <a:p>
            <a:fld id="{977CA0BE-52B4-41E1-8D13-9837E08827DA}" type="slidenum">
              <a:rPr lang="en-GB" smtClean="0"/>
              <a:t>‹#›</a:t>
            </a:fld>
            <a:endParaRPr lang="en-GB"/>
          </a:p>
        </p:txBody>
      </p:sp>
    </p:spTree>
    <p:extLst>
      <p:ext uri="{BB962C8B-B14F-4D97-AF65-F5344CB8AC3E}">
        <p14:creationId xmlns:p14="http://schemas.microsoft.com/office/powerpoint/2010/main" val="223569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07C9-D9CC-4E6E-8220-3B07298565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3DDE2B-8F5B-4FFF-A845-A1D74FEE65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7D6A32F-B708-44C1-83B3-1DAAB9D7A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96D8A1-FFEF-46C6-AEBB-CEDE2716BC5D}"/>
              </a:ext>
            </a:extLst>
          </p:cNvPr>
          <p:cNvSpPr>
            <a:spLocks noGrp="1"/>
          </p:cNvSpPr>
          <p:nvPr>
            <p:ph type="dt" sz="half" idx="10"/>
          </p:nvPr>
        </p:nvSpPr>
        <p:spPr/>
        <p:txBody>
          <a:bodyPr/>
          <a:lstStyle/>
          <a:p>
            <a:fld id="{D9B4FA5A-6F6E-420F-AA63-0E0807C484C7}" type="datetimeFigureOut">
              <a:rPr lang="en-GB" smtClean="0"/>
              <a:t>03/01/2021</a:t>
            </a:fld>
            <a:endParaRPr lang="en-GB"/>
          </a:p>
        </p:txBody>
      </p:sp>
      <p:sp>
        <p:nvSpPr>
          <p:cNvPr id="6" name="Footer Placeholder 5">
            <a:extLst>
              <a:ext uri="{FF2B5EF4-FFF2-40B4-BE49-F238E27FC236}">
                <a16:creationId xmlns:a16="http://schemas.microsoft.com/office/drawing/2014/main" id="{8F7D47D4-96B3-4C0C-8164-2D0738F1BD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A9D1E8-FBDB-4C52-B6A6-883883D5E115}"/>
              </a:ext>
            </a:extLst>
          </p:cNvPr>
          <p:cNvSpPr>
            <a:spLocks noGrp="1"/>
          </p:cNvSpPr>
          <p:nvPr>
            <p:ph type="sldNum" sz="quarter" idx="12"/>
          </p:nvPr>
        </p:nvSpPr>
        <p:spPr/>
        <p:txBody>
          <a:bodyPr/>
          <a:lstStyle/>
          <a:p>
            <a:fld id="{977CA0BE-52B4-41E1-8D13-9837E08827DA}" type="slidenum">
              <a:rPr lang="en-GB" smtClean="0"/>
              <a:t>‹#›</a:t>
            </a:fld>
            <a:endParaRPr lang="en-GB"/>
          </a:p>
        </p:txBody>
      </p:sp>
    </p:spTree>
    <p:extLst>
      <p:ext uri="{BB962C8B-B14F-4D97-AF65-F5344CB8AC3E}">
        <p14:creationId xmlns:p14="http://schemas.microsoft.com/office/powerpoint/2010/main" val="428043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C326-94E5-4C47-A16E-CCED11DC8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34EACD-FAC8-411B-BDB0-710833DDD7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BD7E1A-780A-414C-8FFE-B01283763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4FA5A-6F6E-420F-AA63-0E0807C484C7}" type="datetimeFigureOut">
              <a:rPr lang="en-GB" smtClean="0"/>
              <a:t>03/01/2021</a:t>
            </a:fld>
            <a:endParaRPr lang="en-GB"/>
          </a:p>
        </p:txBody>
      </p:sp>
      <p:sp>
        <p:nvSpPr>
          <p:cNvPr id="5" name="Footer Placeholder 4">
            <a:extLst>
              <a:ext uri="{FF2B5EF4-FFF2-40B4-BE49-F238E27FC236}">
                <a16:creationId xmlns:a16="http://schemas.microsoft.com/office/drawing/2014/main" id="{51F5F467-1819-4CF0-B465-11EB951244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4675785-28B4-4C7C-8E7D-5A651F6784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CA0BE-52B4-41E1-8D13-9837E08827DA}" type="slidenum">
              <a:rPr lang="en-GB" smtClean="0"/>
              <a:t>‹#›</a:t>
            </a:fld>
            <a:endParaRPr lang="en-GB"/>
          </a:p>
        </p:txBody>
      </p:sp>
    </p:spTree>
    <p:extLst>
      <p:ext uri="{BB962C8B-B14F-4D97-AF65-F5344CB8AC3E}">
        <p14:creationId xmlns:p14="http://schemas.microsoft.com/office/powerpoint/2010/main" val="3015921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6918B-762B-4CB0-A782-5E31AF4F0939}"/>
              </a:ext>
            </a:extLst>
          </p:cNvPr>
          <p:cNvSpPr>
            <a:spLocks noGrp="1"/>
          </p:cNvSpPr>
          <p:nvPr>
            <p:ph type="ctrTitle"/>
          </p:nvPr>
        </p:nvSpPr>
        <p:spPr>
          <a:xfrm>
            <a:off x="1095375" y="314325"/>
            <a:ext cx="9144000" cy="1062038"/>
          </a:xfrm>
        </p:spPr>
        <p:txBody>
          <a:bodyPr/>
          <a:lstStyle/>
          <a:p>
            <a:r>
              <a:rPr lang="en-GB" u="sng" dirty="0">
                <a:latin typeface="Twinkl" pitchFamily="2" charset="0"/>
              </a:rPr>
              <a:t>Wednesday 6</a:t>
            </a:r>
            <a:r>
              <a:rPr lang="en-GB" u="sng" baseline="30000" dirty="0">
                <a:latin typeface="Twinkl" pitchFamily="2" charset="0"/>
              </a:rPr>
              <a:t>th</a:t>
            </a:r>
            <a:r>
              <a:rPr lang="en-GB" u="sng" dirty="0">
                <a:latin typeface="Twinkl" pitchFamily="2" charset="0"/>
              </a:rPr>
              <a:t> January</a:t>
            </a:r>
          </a:p>
        </p:txBody>
      </p:sp>
      <p:sp>
        <p:nvSpPr>
          <p:cNvPr id="3" name="Subtitle 2">
            <a:extLst>
              <a:ext uri="{FF2B5EF4-FFF2-40B4-BE49-F238E27FC236}">
                <a16:creationId xmlns:a16="http://schemas.microsoft.com/office/drawing/2014/main" id="{58C5125F-1048-42FC-88CA-F58B97FA4419}"/>
              </a:ext>
            </a:extLst>
          </p:cNvPr>
          <p:cNvSpPr>
            <a:spLocks noGrp="1"/>
          </p:cNvSpPr>
          <p:nvPr>
            <p:ph type="subTitle" idx="1"/>
          </p:nvPr>
        </p:nvSpPr>
        <p:spPr>
          <a:xfrm>
            <a:off x="1524000" y="1905000"/>
            <a:ext cx="9144000" cy="4371975"/>
          </a:xfrm>
        </p:spPr>
        <p:txBody>
          <a:bodyPr>
            <a:normAutofit lnSpcReduction="10000"/>
          </a:bodyPr>
          <a:lstStyle/>
          <a:p>
            <a:pPr algn="l"/>
            <a:r>
              <a:rPr lang="en-GB" sz="2800" u="sng" dirty="0">
                <a:solidFill>
                  <a:srgbClr val="7030A0"/>
                </a:solidFill>
                <a:latin typeface="Twinkl" pitchFamily="2" charset="0"/>
              </a:rPr>
              <a:t>Learning Intentions:</a:t>
            </a:r>
          </a:p>
          <a:p>
            <a:pPr algn="l"/>
            <a:r>
              <a:rPr lang="en-GB" sz="2800" dirty="0">
                <a:latin typeface="Twinkl" pitchFamily="2" charset="0"/>
              </a:rPr>
              <a:t>4:To understand and learn from a texts structure, vocabulary and grammar.</a:t>
            </a:r>
          </a:p>
          <a:p>
            <a:pPr algn="l"/>
            <a:endParaRPr lang="en-GB" sz="2800" dirty="0">
              <a:latin typeface="Twinkl" pitchFamily="2" charset="0"/>
            </a:endParaRPr>
          </a:p>
          <a:p>
            <a:pPr algn="l"/>
            <a:r>
              <a:rPr lang="en-GB" sz="2800" dirty="0">
                <a:latin typeface="Twinkl" pitchFamily="2" charset="0"/>
              </a:rPr>
              <a:t>5:To understand what he/she reads by identifying and discussing themes and conventions in writing.</a:t>
            </a:r>
          </a:p>
          <a:p>
            <a:pPr algn="l"/>
            <a:endParaRPr lang="en-GB" sz="2800" dirty="0">
              <a:latin typeface="Twinkl" pitchFamily="2" charset="0"/>
            </a:endParaRPr>
          </a:p>
          <a:p>
            <a:pPr algn="l"/>
            <a:r>
              <a:rPr lang="en-GB" sz="2800" dirty="0">
                <a:latin typeface="Twinkl" pitchFamily="2" charset="0"/>
              </a:rPr>
              <a:t>6: To understand what he/she reads by identifying and discussing themes and conventions in and across a wide range of writing.</a:t>
            </a:r>
          </a:p>
        </p:txBody>
      </p:sp>
      <p:sp>
        <p:nvSpPr>
          <p:cNvPr id="4" name="Rectangle 3">
            <a:extLst>
              <a:ext uri="{FF2B5EF4-FFF2-40B4-BE49-F238E27FC236}">
                <a16:creationId xmlns:a16="http://schemas.microsoft.com/office/drawing/2014/main" id="{F637DBFA-755C-436D-BEE4-9AE35EA92265}"/>
              </a:ext>
            </a:extLst>
          </p:cNvPr>
          <p:cNvSpPr/>
          <p:nvPr/>
        </p:nvSpPr>
        <p:spPr>
          <a:xfrm>
            <a:off x="9669528" y="0"/>
            <a:ext cx="2416046" cy="923330"/>
          </a:xfrm>
          <a:prstGeom prst="rect">
            <a:avLst/>
          </a:prstGeom>
          <a:noFill/>
        </p:spPr>
        <p:txBody>
          <a:bodyPr wrap="none" lIns="91440" tIns="45720" rIns="91440" bIns="45720">
            <a:spAutoFit/>
          </a:bodyPr>
          <a:lstStyle/>
          <a:p>
            <a:pPr algn="ctr"/>
            <a:r>
              <a:rPr lang="en-US" sz="5400" b="0" cap="none" spc="0" dirty="0">
                <a:ln w="0"/>
                <a:solidFill>
                  <a:srgbClr val="7030A0"/>
                </a:solidFill>
                <a:effectLst>
                  <a:reflection blurRad="6350" stA="53000" endA="300" endPos="35500" dir="5400000" sy="-90000" algn="bl" rotWithShape="0"/>
                </a:effectLst>
                <a:latin typeface="Twinkl" pitchFamily="2" charset="0"/>
              </a:rPr>
              <a:t>English</a:t>
            </a:r>
          </a:p>
        </p:txBody>
      </p:sp>
    </p:spTree>
    <p:extLst>
      <p:ext uri="{BB962C8B-B14F-4D97-AF65-F5344CB8AC3E}">
        <p14:creationId xmlns:p14="http://schemas.microsoft.com/office/powerpoint/2010/main" val="2117262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7D149-6413-44D7-A45A-2E0A0FC5C90A}"/>
              </a:ext>
            </a:extLst>
          </p:cNvPr>
          <p:cNvSpPr>
            <a:spLocks noGrp="1"/>
          </p:cNvSpPr>
          <p:nvPr>
            <p:ph type="title"/>
          </p:nvPr>
        </p:nvSpPr>
        <p:spPr>
          <a:xfrm>
            <a:off x="838200" y="208280"/>
            <a:ext cx="10515600" cy="720725"/>
          </a:xfrm>
        </p:spPr>
        <p:txBody>
          <a:bodyPr>
            <a:noAutofit/>
          </a:bodyPr>
          <a:lstStyle/>
          <a:p>
            <a:r>
              <a:rPr lang="en-GB" sz="2800" dirty="0">
                <a:latin typeface="Twinkl" pitchFamily="2" charset="0"/>
              </a:rPr>
              <a:t>Here is an example of a similar task which we completed last term:</a:t>
            </a:r>
          </a:p>
        </p:txBody>
      </p:sp>
      <p:pic>
        <p:nvPicPr>
          <p:cNvPr id="3074" name="Picture 2" descr="Image preview">
            <a:extLst>
              <a:ext uri="{FF2B5EF4-FFF2-40B4-BE49-F238E27FC236}">
                <a16:creationId xmlns:a16="http://schemas.microsoft.com/office/drawing/2014/main" id="{133F8547-4EE8-4756-8932-A87A0835B2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161415"/>
            <a:ext cx="3949065" cy="52654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8B85735-0C5E-4112-A631-4AA22D0300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4950" y="1270000"/>
            <a:ext cx="6380480" cy="4785360"/>
          </a:xfrm>
          <a:prstGeom prst="rect">
            <a:avLst/>
          </a:prstGeom>
        </p:spPr>
      </p:pic>
      <p:pic>
        <p:nvPicPr>
          <p:cNvPr id="8" name="Recorded Sound">
            <a:hlinkClick r:id="" action="ppaction://media"/>
            <a:extLst>
              <a:ext uri="{FF2B5EF4-FFF2-40B4-BE49-F238E27FC236}">
                <a16:creationId xmlns:a16="http://schemas.microsoft.com/office/drawing/2014/main" id="{52565285-7AB3-4CC5-9D8D-7B10546369C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16500" y="638810"/>
            <a:ext cx="406400" cy="406400"/>
          </a:xfrm>
          <a:prstGeom prst="rect">
            <a:avLst/>
          </a:prstGeom>
        </p:spPr>
      </p:pic>
    </p:spTree>
    <p:extLst>
      <p:ext uri="{BB962C8B-B14F-4D97-AF65-F5344CB8AC3E}">
        <p14:creationId xmlns:p14="http://schemas.microsoft.com/office/powerpoint/2010/main" val="39598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54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F03574C-2E25-448E-80D3-25E1F3D4D0DD}"/>
              </a:ext>
            </a:extLst>
          </p:cNvPr>
          <p:cNvSpPr/>
          <p:nvPr/>
        </p:nvSpPr>
        <p:spPr>
          <a:xfrm>
            <a:off x="6090176" y="-15771"/>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u="sng"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winkl" pitchFamily="2" charset="0"/>
                <a:ea typeface="+mj-ea"/>
                <a:cs typeface="+mj-cs"/>
              </a:rPr>
              <a:t>Starter</a:t>
            </a:r>
            <a:endParaRPr lang="en-US" sz="4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winkl" pitchFamily="2" charset="0"/>
              <a:ea typeface="+mj-ea"/>
              <a:cs typeface="+mj-cs"/>
            </a:endParaRP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Shackleton's Journey by William Grill">
            <a:extLst>
              <a:ext uri="{FF2B5EF4-FFF2-40B4-BE49-F238E27FC236}">
                <a16:creationId xmlns:a16="http://schemas.microsoft.com/office/drawing/2014/main" id="{37A9D435-51D8-413A-BE80-558A0746C25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1" b="15745"/>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4B3E7C5-91B7-4054-8780-43D955FF996B}"/>
              </a:ext>
            </a:extLst>
          </p:cNvPr>
          <p:cNvSpPr>
            <a:spLocks noGrp="1"/>
          </p:cNvSpPr>
          <p:nvPr>
            <p:ph idx="1"/>
          </p:nvPr>
        </p:nvSpPr>
        <p:spPr>
          <a:xfrm>
            <a:off x="6090574" y="1724026"/>
            <a:ext cx="4977578" cy="4581524"/>
          </a:xfrm>
        </p:spPr>
        <p:txBody>
          <a:bodyPr vert="horz" lIns="91440" tIns="45720" rIns="91440" bIns="45720" rtlCol="0" anchor="ctr">
            <a:normAutofit fontScale="92500"/>
          </a:bodyPr>
          <a:lstStyle/>
          <a:p>
            <a:pPr marL="0" indent="0">
              <a:buNone/>
            </a:pPr>
            <a:r>
              <a:rPr lang="en-US" sz="2300" dirty="0">
                <a:solidFill>
                  <a:srgbClr val="000000"/>
                </a:solidFill>
                <a:latin typeface="Twinkl" pitchFamily="2" charset="0"/>
              </a:rPr>
              <a:t>Using </a:t>
            </a:r>
            <a:r>
              <a:rPr lang="en-US" sz="2300" b="1" dirty="0">
                <a:solidFill>
                  <a:srgbClr val="000000"/>
                </a:solidFill>
                <a:latin typeface="Twinkl" pitchFamily="2" charset="0"/>
              </a:rPr>
              <a:t>Shackleton’s Journey </a:t>
            </a:r>
            <a:r>
              <a:rPr lang="en-US" sz="2300" dirty="0">
                <a:solidFill>
                  <a:srgbClr val="000000"/>
                </a:solidFill>
                <a:latin typeface="Twinkl" pitchFamily="2" charset="0"/>
              </a:rPr>
              <a:t>and other setting examples, we will be building up to writing our own setting descriptions. </a:t>
            </a:r>
          </a:p>
          <a:p>
            <a:pPr marL="0"/>
            <a:endParaRPr lang="en-US" sz="2300" b="1" u="sng" dirty="0">
              <a:solidFill>
                <a:srgbClr val="000000"/>
              </a:solidFill>
              <a:latin typeface="Twinkl" pitchFamily="2" charset="0"/>
            </a:endParaRPr>
          </a:p>
          <a:p>
            <a:pPr marL="0"/>
            <a:r>
              <a:rPr lang="en-US" sz="2300" b="1" u="sng" dirty="0">
                <a:solidFill>
                  <a:srgbClr val="000000"/>
                </a:solidFill>
                <a:latin typeface="Twinkl" pitchFamily="2" charset="0"/>
              </a:rPr>
              <a:t>Read through the extract. </a:t>
            </a:r>
          </a:p>
          <a:p>
            <a:pPr marL="0"/>
            <a:r>
              <a:rPr lang="en-US" sz="2300" b="1" u="sng" dirty="0">
                <a:solidFill>
                  <a:srgbClr val="000000"/>
                </a:solidFill>
                <a:latin typeface="Twinkl" pitchFamily="2" charset="0"/>
              </a:rPr>
              <a:t>Does it answer the following questions?</a:t>
            </a:r>
          </a:p>
          <a:p>
            <a:pPr>
              <a:buFontTx/>
              <a:buChar char="-"/>
            </a:pPr>
            <a:r>
              <a:rPr lang="en-US" sz="2300" dirty="0">
                <a:solidFill>
                  <a:srgbClr val="000000"/>
                </a:solidFill>
                <a:latin typeface="Twinkl" pitchFamily="2" charset="0"/>
              </a:rPr>
              <a:t>What could you hear?</a:t>
            </a:r>
          </a:p>
          <a:p>
            <a:pPr>
              <a:buFontTx/>
              <a:buChar char="-"/>
            </a:pPr>
            <a:r>
              <a:rPr lang="en-US" sz="2300" dirty="0">
                <a:solidFill>
                  <a:srgbClr val="000000"/>
                </a:solidFill>
                <a:latin typeface="Twinkl" pitchFamily="2" charset="0"/>
              </a:rPr>
              <a:t>How were the crew feeling?</a:t>
            </a:r>
          </a:p>
          <a:p>
            <a:pPr>
              <a:buFontTx/>
              <a:buChar char="-"/>
            </a:pPr>
            <a:r>
              <a:rPr lang="en-US" sz="2300" dirty="0">
                <a:solidFill>
                  <a:srgbClr val="000000"/>
                </a:solidFill>
                <a:latin typeface="Twinkl" pitchFamily="2" charset="0"/>
              </a:rPr>
              <a:t>Which sound did the ship make?</a:t>
            </a:r>
          </a:p>
          <a:p>
            <a:pPr>
              <a:buFontTx/>
              <a:buChar char="-"/>
            </a:pPr>
            <a:r>
              <a:rPr lang="en-US" sz="2300" dirty="0">
                <a:solidFill>
                  <a:srgbClr val="000000"/>
                </a:solidFill>
                <a:latin typeface="Twinkl" pitchFamily="2" charset="0"/>
              </a:rPr>
              <a:t>How could the ice be described?</a:t>
            </a:r>
          </a:p>
          <a:p>
            <a:pPr>
              <a:buFontTx/>
              <a:buChar char="-"/>
            </a:pPr>
            <a:r>
              <a:rPr lang="en-US" sz="2300" dirty="0">
                <a:solidFill>
                  <a:srgbClr val="000000"/>
                </a:solidFill>
                <a:latin typeface="Twinkl" pitchFamily="2" charset="0"/>
              </a:rPr>
              <a:t>What were the crew members doing?</a:t>
            </a:r>
          </a:p>
          <a:p>
            <a:pPr>
              <a:buFontTx/>
              <a:buChar char="-"/>
            </a:pPr>
            <a:endParaRPr lang="en-US" sz="2000" dirty="0">
              <a:solidFill>
                <a:srgbClr val="000000"/>
              </a:solidFill>
            </a:endParaRPr>
          </a:p>
          <a:p>
            <a:pPr marL="0"/>
            <a:endParaRPr lang="en-US" sz="2000" dirty="0">
              <a:solidFill>
                <a:srgbClr val="000000"/>
              </a:solidFill>
            </a:endParaRPr>
          </a:p>
          <a:p>
            <a:pPr marL="0"/>
            <a:endParaRPr lang="en-US" sz="2000" b="1" u="sng" dirty="0">
              <a:solidFill>
                <a:srgbClr val="000000"/>
              </a:solidFill>
            </a:endParaRPr>
          </a:p>
        </p:txBody>
      </p:sp>
    </p:spTree>
    <p:extLst>
      <p:ext uri="{BB962C8B-B14F-4D97-AF65-F5344CB8AC3E}">
        <p14:creationId xmlns:p14="http://schemas.microsoft.com/office/powerpoint/2010/main" val="2453376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DCDF5-E091-4759-B4D3-1C5DE072F363}"/>
              </a:ext>
            </a:extLst>
          </p:cNvPr>
          <p:cNvSpPr>
            <a:spLocks noGrp="1"/>
          </p:cNvSpPr>
          <p:nvPr>
            <p:ph idx="1"/>
          </p:nvPr>
        </p:nvSpPr>
        <p:spPr>
          <a:xfrm>
            <a:off x="838200" y="695325"/>
            <a:ext cx="10515600" cy="5481638"/>
          </a:xfrm>
        </p:spPr>
        <p:txBody>
          <a:bodyPr>
            <a:normAutofit lnSpcReduction="10000"/>
          </a:bodyPr>
          <a:lstStyle/>
          <a:p>
            <a:pPr marL="0" indent="0">
              <a:buNone/>
            </a:pPr>
            <a:r>
              <a:rPr lang="en-GB" sz="3200" dirty="0">
                <a:solidFill>
                  <a:srgbClr val="0070C0"/>
                </a:solidFill>
                <a:latin typeface="Twinkl" pitchFamily="2" charset="0"/>
              </a:rPr>
              <a:t>“Soon after entering the sea, Endurance (the ship) started to face pack ice, which resembled something close to a giant jigsaw puzzle of ice stretching for over 700 miles. The ship carved a deep ‘V’ into the frozen edge, creaking and groaning as it tried to break free from the grip of the ice. Overhead, seabirds squawked their shrill cries as they swooped and soared through the crisp air. The exhausted crew took deep, steady breaths as they continued to chisel and chip away at the ice with any sturdy tool that could be found.”</a:t>
            </a:r>
          </a:p>
          <a:p>
            <a:pPr marL="0" indent="0">
              <a:buNone/>
            </a:pPr>
            <a:endParaRPr lang="en-GB" sz="3200" dirty="0">
              <a:solidFill>
                <a:srgbClr val="0070C0"/>
              </a:solidFill>
              <a:latin typeface="Twinkl" pitchFamily="2" charset="0"/>
            </a:endParaRPr>
          </a:p>
          <a:p>
            <a:pPr marL="0" indent="0" algn="ctr">
              <a:buNone/>
            </a:pPr>
            <a:r>
              <a:rPr lang="en-GB" sz="3200" dirty="0">
                <a:solidFill>
                  <a:srgbClr val="FF0000"/>
                </a:solidFill>
                <a:latin typeface="Twinkl" pitchFamily="2" charset="0"/>
              </a:rPr>
              <a:t>Do you think this is a </a:t>
            </a:r>
            <a:r>
              <a:rPr lang="en-GB" sz="3200" u="sng" dirty="0">
                <a:solidFill>
                  <a:srgbClr val="FF0000"/>
                </a:solidFill>
                <a:latin typeface="Twinkl" pitchFamily="2" charset="0"/>
              </a:rPr>
              <a:t>good </a:t>
            </a:r>
            <a:r>
              <a:rPr lang="en-GB" sz="3200" dirty="0">
                <a:solidFill>
                  <a:srgbClr val="FF0000"/>
                </a:solidFill>
                <a:latin typeface="Twinkl" pitchFamily="2" charset="0"/>
              </a:rPr>
              <a:t>setting description? Why?</a:t>
            </a:r>
          </a:p>
        </p:txBody>
      </p:sp>
    </p:spTree>
    <p:extLst>
      <p:ext uri="{BB962C8B-B14F-4D97-AF65-F5344CB8AC3E}">
        <p14:creationId xmlns:p14="http://schemas.microsoft.com/office/powerpoint/2010/main" val="2981162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E98D9-AC2B-4BF5-9949-8EC174241569}"/>
              </a:ext>
            </a:extLst>
          </p:cNvPr>
          <p:cNvSpPr>
            <a:spLocks noGrp="1"/>
          </p:cNvSpPr>
          <p:nvPr>
            <p:ph type="title"/>
          </p:nvPr>
        </p:nvSpPr>
        <p:spPr/>
        <p:txBody>
          <a:bodyPr>
            <a:noAutofit/>
          </a:bodyPr>
          <a:lstStyle/>
          <a:p>
            <a:pPr algn="ctr"/>
            <a:r>
              <a:rPr lang="en-GB" sz="2800" dirty="0">
                <a:latin typeface="Twinkl" pitchFamily="2" charset="0"/>
              </a:rPr>
              <a:t>An effective setting description allows you to picture the scene exactly in your mind. </a:t>
            </a:r>
            <a:br>
              <a:rPr lang="en-GB" sz="2800" dirty="0">
                <a:latin typeface="Twinkl" pitchFamily="2" charset="0"/>
              </a:rPr>
            </a:br>
            <a:r>
              <a:rPr lang="en-GB" sz="2800" b="1" dirty="0">
                <a:solidFill>
                  <a:srgbClr val="FF0000"/>
                </a:solidFill>
                <a:latin typeface="Twinkl" pitchFamily="2" charset="0"/>
              </a:rPr>
              <a:t>Which of these descriptions is more effective? Why? What language techniques are in A, but not in B?</a:t>
            </a:r>
          </a:p>
        </p:txBody>
      </p:sp>
      <p:sp>
        <p:nvSpPr>
          <p:cNvPr id="3" name="Content Placeholder 2">
            <a:extLst>
              <a:ext uri="{FF2B5EF4-FFF2-40B4-BE49-F238E27FC236}">
                <a16:creationId xmlns:a16="http://schemas.microsoft.com/office/drawing/2014/main" id="{7272857D-AA1F-46C8-903A-A00CF9A8F90F}"/>
              </a:ext>
            </a:extLst>
          </p:cNvPr>
          <p:cNvSpPr>
            <a:spLocks noGrp="1"/>
          </p:cNvSpPr>
          <p:nvPr>
            <p:ph idx="1"/>
          </p:nvPr>
        </p:nvSpPr>
        <p:spPr>
          <a:xfrm>
            <a:off x="838200" y="1825624"/>
            <a:ext cx="4981575" cy="4765675"/>
          </a:xfrm>
        </p:spPr>
        <p:txBody>
          <a:bodyPr>
            <a:normAutofit fontScale="92500" lnSpcReduction="10000"/>
          </a:bodyPr>
          <a:lstStyle/>
          <a:p>
            <a:pPr marL="0" indent="0">
              <a:buNone/>
            </a:pPr>
            <a:r>
              <a:rPr lang="en-GB" sz="2800" b="1" u="sng" dirty="0">
                <a:solidFill>
                  <a:srgbClr val="0070C0"/>
                </a:solidFill>
                <a:latin typeface="Twinkl" pitchFamily="2" charset="0"/>
              </a:rPr>
              <a:t>A</a:t>
            </a:r>
          </a:p>
          <a:p>
            <a:pPr marL="0" indent="0">
              <a:buNone/>
            </a:pPr>
            <a:r>
              <a:rPr lang="en-GB" sz="2800" dirty="0">
                <a:solidFill>
                  <a:srgbClr val="0070C0"/>
                </a:solidFill>
                <a:latin typeface="Twinkl" pitchFamily="2" charset="0"/>
              </a:rPr>
              <a:t>The ship carved a deep ‘V’ into the frozen edge, creaking and groaning as it tried to break free from the grip of the ice. Overhead, seabirds squawked their shrill cries as they swooped and soared through the crisp air. The exhausted crew took deep, steady breaths as they continued to chisel and chip away at the ice with any sturdy tool that could be found.</a:t>
            </a:r>
            <a:endParaRPr lang="en-GB" dirty="0"/>
          </a:p>
        </p:txBody>
      </p:sp>
      <p:sp>
        <p:nvSpPr>
          <p:cNvPr id="4" name="Content Placeholder 2">
            <a:extLst>
              <a:ext uri="{FF2B5EF4-FFF2-40B4-BE49-F238E27FC236}">
                <a16:creationId xmlns:a16="http://schemas.microsoft.com/office/drawing/2014/main" id="{ECA34DB5-957F-4002-A47F-E895F10F87D6}"/>
              </a:ext>
            </a:extLst>
          </p:cNvPr>
          <p:cNvSpPr txBox="1">
            <a:spLocks/>
          </p:cNvSpPr>
          <p:nvPr/>
        </p:nvSpPr>
        <p:spPr>
          <a:xfrm>
            <a:off x="6648450" y="1825624"/>
            <a:ext cx="4981575" cy="4765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u="sng" dirty="0">
                <a:solidFill>
                  <a:srgbClr val="0070C0"/>
                </a:solidFill>
                <a:latin typeface="Twinkl" pitchFamily="2" charset="0"/>
              </a:rPr>
              <a:t>B</a:t>
            </a:r>
          </a:p>
          <a:p>
            <a:pPr marL="0" indent="0">
              <a:buFont typeface="Arial" panose="020B0604020202020204" pitchFamily="34" charset="0"/>
              <a:buNone/>
            </a:pPr>
            <a:r>
              <a:rPr lang="en-GB" dirty="0">
                <a:solidFill>
                  <a:srgbClr val="0070C0"/>
                </a:solidFill>
                <a:latin typeface="Twinkl" pitchFamily="2" charset="0"/>
              </a:rPr>
              <a:t>The ship made a noise as it hit the ice. Birds flew above the ice. They made loud noises. The crew were really tired because they were working hard and chipping at the ice. They used different tools that they found on the boat.</a:t>
            </a:r>
            <a:endParaRPr lang="en-GB" dirty="0"/>
          </a:p>
        </p:txBody>
      </p:sp>
    </p:spTree>
    <p:extLst>
      <p:ext uri="{BB962C8B-B14F-4D97-AF65-F5344CB8AC3E}">
        <p14:creationId xmlns:p14="http://schemas.microsoft.com/office/powerpoint/2010/main" val="2530270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539483-0D8F-488E-B19C-E9DD0ED5A349}"/>
              </a:ext>
            </a:extLst>
          </p:cNvPr>
          <p:cNvSpPr>
            <a:spLocks noGrp="1"/>
          </p:cNvSpPr>
          <p:nvPr>
            <p:ph idx="1"/>
          </p:nvPr>
        </p:nvSpPr>
        <p:spPr>
          <a:xfrm>
            <a:off x="752475" y="1033165"/>
            <a:ext cx="11106150" cy="5262860"/>
          </a:xfrm>
        </p:spPr>
        <p:txBody>
          <a:bodyPr>
            <a:normAutofit/>
          </a:bodyPr>
          <a:lstStyle/>
          <a:p>
            <a:pPr marL="0" indent="0">
              <a:buNone/>
            </a:pPr>
            <a:r>
              <a:rPr lang="en-GB" b="0" i="0" dirty="0">
                <a:solidFill>
                  <a:srgbClr val="111111"/>
                </a:solidFill>
                <a:effectLst/>
                <a:latin typeface="Twinkl" pitchFamily="2" charset="0"/>
              </a:rPr>
              <a:t>Setting descriptions should include the following features:</a:t>
            </a:r>
          </a:p>
          <a:p>
            <a:pPr marL="0" indent="0">
              <a:buNone/>
            </a:pPr>
            <a:endParaRPr lang="en-GB" b="0" i="0" dirty="0">
              <a:solidFill>
                <a:srgbClr val="111111"/>
              </a:solidFill>
              <a:effectLst/>
              <a:latin typeface="Twinkl" pitchFamily="2" charset="0"/>
            </a:endParaRPr>
          </a:p>
          <a:p>
            <a:r>
              <a:rPr lang="en-GB" dirty="0">
                <a:solidFill>
                  <a:srgbClr val="111111"/>
                </a:solidFill>
                <a:latin typeface="Twinkl" pitchFamily="2" charset="0"/>
              </a:rPr>
              <a:t>Describe what can be </a:t>
            </a:r>
            <a:r>
              <a:rPr lang="en-GB" b="1" u="sng" dirty="0">
                <a:solidFill>
                  <a:srgbClr val="111111"/>
                </a:solidFill>
                <a:latin typeface="Twinkl" pitchFamily="2" charset="0"/>
              </a:rPr>
              <a:t>seen.</a:t>
            </a:r>
          </a:p>
          <a:p>
            <a:r>
              <a:rPr lang="en-GB" dirty="0">
                <a:solidFill>
                  <a:srgbClr val="111111"/>
                </a:solidFill>
                <a:latin typeface="Twinkl" pitchFamily="2" charset="0"/>
              </a:rPr>
              <a:t>Describe what can be </a:t>
            </a:r>
            <a:r>
              <a:rPr lang="en-GB" b="1" u="sng" dirty="0">
                <a:solidFill>
                  <a:srgbClr val="111111"/>
                </a:solidFill>
                <a:latin typeface="Twinkl" pitchFamily="2" charset="0"/>
              </a:rPr>
              <a:t>heard. </a:t>
            </a:r>
          </a:p>
          <a:p>
            <a:r>
              <a:rPr lang="en-GB" dirty="0">
                <a:solidFill>
                  <a:srgbClr val="111111"/>
                </a:solidFill>
                <a:latin typeface="Twinkl" pitchFamily="2" charset="0"/>
              </a:rPr>
              <a:t>Describe what can be </a:t>
            </a:r>
            <a:r>
              <a:rPr lang="en-GB" b="1" u="sng" dirty="0">
                <a:solidFill>
                  <a:srgbClr val="111111"/>
                </a:solidFill>
                <a:latin typeface="Twinkl" pitchFamily="2" charset="0"/>
              </a:rPr>
              <a:t>smelt.</a:t>
            </a:r>
          </a:p>
          <a:p>
            <a:r>
              <a:rPr lang="en-GB" dirty="0">
                <a:solidFill>
                  <a:srgbClr val="111111"/>
                </a:solidFill>
                <a:latin typeface="Twinkl" pitchFamily="2" charset="0"/>
              </a:rPr>
              <a:t>Describe what can be </a:t>
            </a:r>
            <a:r>
              <a:rPr lang="en-GB" b="1" u="sng" dirty="0">
                <a:solidFill>
                  <a:srgbClr val="111111"/>
                </a:solidFill>
                <a:latin typeface="Twinkl" pitchFamily="2" charset="0"/>
              </a:rPr>
              <a:t>felt.</a:t>
            </a:r>
          </a:p>
          <a:p>
            <a:r>
              <a:rPr lang="en-GB" dirty="0">
                <a:solidFill>
                  <a:srgbClr val="111111"/>
                </a:solidFill>
                <a:latin typeface="Twinkl" pitchFamily="2" charset="0"/>
              </a:rPr>
              <a:t>Describe the </a:t>
            </a:r>
            <a:r>
              <a:rPr lang="en-GB" b="1" u="sng" dirty="0">
                <a:solidFill>
                  <a:srgbClr val="111111"/>
                </a:solidFill>
                <a:latin typeface="Twinkl" pitchFamily="2" charset="0"/>
              </a:rPr>
              <a:t>atmosphere </a:t>
            </a:r>
            <a:r>
              <a:rPr lang="en-GB" dirty="0">
                <a:solidFill>
                  <a:srgbClr val="111111"/>
                </a:solidFill>
                <a:latin typeface="Twinkl" pitchFamily="2" charset="0"/>
              </a:rPr>
              <a:t>and </a:t>
            </a:r>
            <a:r>
              <a:rPr lang="en-GB" b="1" u="sng" dirty="0">
                <a:solidFill>
                  <a:srgbClr val="111111"/>
                </a:solidFill>
                <a:latin typeface="Twinkl" pitchFamily="2" charset="0"/>
              </a:rPr>
              <a:t>mood. </a:t>
            </a:r>
          </a:p>
          <a:p>
            <a:pPr marL="0" indent="0">
              <a:buNone/>
            </a:pPr>
            <a:r>
              <a:rPr lang="en-GB" dirty="0">
                <a:solidFill>
                  <a:srgbClr val="FF0000"/>
                </a:solidFill>
                <a:latin typeface="Twinkl" pitchFamily="2" charset="0"/>
              </a:rPr>
              <a:t>Challenge: using </a:t>
            </a:r>
            <a:r>
              <a:rPr lang="en-GB" b="1" u="sng" dirty="0">
                <a:solidFill>
                  <a:srgbClr val="FF0000"/>
                </a:solidFill>
                <a:latin typeface="Twinkl" pitchFamily="2" charset="0"/>
              </a:rPr>
              <a:t>figurative language.</a:t>
            </a:r>
            <a:endParaRPr lang="en-GB" dirty="0">
              <a:solidFill>
                <a:srgbClr val="FF0000"/>
              </a:solidFill>
              <a:latin typeface="Twinkl" pitchFamily="2" charset="0"/>
            </a:endParaRPr>
          </a:p>
          <a:p>
            <a:pPr marL="0" indent="0">
              <a:buNone/>
            </a:pPr>
            <a:endParaRPr lang="en-GB" dirty="0"/>
          </a:p>
        </p:txBody>
      </p:sp>
      <p:sp>
        <p:nvSpPr>
          <p:cNvPr id="4" name="Rectangle 3">
            <a:extLst>
              <a:ext uri="{FF2B5EF4-FFF2-40B4-BE49-F238E27FC236}">
                <a16:creationId xmlns:a16="http://schemas.microsoft.com/office/drawing/2014/main" id="{480E6FEE-FA27-4DFD-BE7D-89947AB1D466}"/>
              </a:ext>
            </a:extLst>
          </p:cNvPr>
          <p:cNvSpPr/>
          <p:nvPr/>
        </p:nvSpPr>
        <p:spPr>
          <a:xfrm>
            <a:off x="3114404" y="0"/>
            <a:ext cx="5277407"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latin typeface="Twinkl" pitchFamily="2" charset="0"/>
              </a:rPr>
              <a:t>Finding Features</a:t>
            </a:r>
          </a:p>
        </p:txBody>
      </p:sp>
      <p:sp>
        <p:nvSpPr>
          <p:cNvPr id="5" name="Star: 5 Points 4">
            <a:extLst>
              <a:ext uri="{FF2B5EF4-FFF2-40B4-BE49-F238E27FC236}">
                <a16:creationId xmlns:a16="http://schemas.microsoft.com/office/drawing/2014/main" id="{536A044D-4C9B-4A92-8AD6-A75EC8262686}"/>
              </a:ext>
            </a:extLst>
          </p:cNvPr>
          <p:cNvSpPr/>
          <p:nvPr/>
        </p:nvSpPr>
        <p:spPr>
          <a:xfrm>
            <a:off x="323850" y="4591347"/>
            <a:ext cx="428625" cy="371475"/>
          </a:xfrm>
          <a:prstGeom prst="star5">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546304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F6A6-3C8C-447F-8F09-25B89ED63977}"/>
              </a:ext>
            </a:extLst>
          </p:cNvPr>
          <p:cNvSpPr>
            <a:spLocks noGrp="1"/>
          </p:cNvSpPr>
          <p:nvPr>
            <p:ph type="title"/>
          </p:nvPr>
        </p:nvSpPr>
        <p:spPr/>
        <p:txBody>
          <a:bodyPr/>
          <a:lstStyle/>
          <a:p>
            <a:r>
              <a:rPr lang="en-GB" u="sng" dirty="0">
                <a:latin typeface="Twinkl" pitchFamily="2" charset="0"/>
              </a:rPr>
              <a:t>Atmosphere and Mood:</a:t>
            </a:r>
          </a:p>
        </p:txBody>
      </p:sp>
      <p:sp>
        <p:nvSpPr>
          <p:cNvPr id="3" name="Content Placeholder 2">
            <a:extLst>
              <a:ext uri="{FF2B5EF4-FFF2-40B4-BE49-F238E27FC236}">
                <a16:creationId xmlns:a16="http://schemas.microsoft.com/office/drawing/2014/main" id="{32C64328-2D0D-4953-A817-D49E3F378EFF}"/>
              </a:ext>
            </a:extLst>
          </p:cNvPr>
          <p:cNvSpPr>
            <a:spLocks noGrp="1"/>
          </p:cNvSpPr>
          <p:nvPr>
            <p:ph idx="1"/>
          </p:nvPr>
        </p:nvSpPr>
        <p:spPr/>
        <p:txBody>
          <a:bodyPr>
            <a:normAutofit/>
          </a:bodyPr>
          <a:lstStyle/>
          <a:p>
            <a:pPr marL="0" indent="0">
              <a:buNone/>
            </a:pPr>
            <a:r>
              <a:rPr lang="en-GB" dirty="0">
                <a:latin typeface="Twinkl" pitchFamily="2" charset="0"/>
              </a:rPr>
              <a:t>The atmosphere is a feeling coming from the environment or the setting. The mood is the feeling of the reader. </a:t>
            </a:r>
          </a:p>
          <a:p>
            <a:pPr marL="0" indent="0">
              <a:buNone/>
            </a:pPr>
            <a:endParaRPr lang="en-GB" dirty="0">
              <a:latin typeface="Twinkl" pitchFamily="2" charset="0"/>
            </a:endParaRPr>
          </a:p>
          <a:p>
            <a:pPr marL="0" indent="0">
              <a:buNone/>
            </a:pPr>
            <a:r>
              <a:rPr lang="en-GB" sz="2800" i="1" dirty="0">
                <a:latin typeface="Twinkl" pitchFamily="2" charset="0"/>
              </a:rPr>
              <a:t>Gentle waves bubbled over the smooth sand as the sun made a lazy start to the morning, stretching its fingers of light in stunning streams across the shore. A small group of birds softly touched down near the shoreline.</a:t>
            </a:r>
          </a:p>
          <a:p>
            <a:pPr marL="0" indent="0">
              <a:buNone/>
            </a:pPr>
            <a:endParaRPr lang="en-GB" i="1" dirty="0">
              <a:latin typeface="Twinkl" pitchFamily="2" charset="0"/>
            </a:endParaRPr>
          </a:p>
          <a:p>
            <a:pPr marL="0" indent="0">
              <a:buNone/>
            </a:pPr>
            <a:r>
              <a:rPr lang="en-GB" dirty="0">
                <a:latin typeface="Twinkl" pitchFamily="2" charset="0"/>
              </a:rPr>
              <a:t>This description gives off a </a:t>
            </a:r>
            <a:r>
              <a:rPr lang="en-GB" b="1" u="sng" dirty="0">
                <a:latin typeface="Twinkl" pitchFamily="2" charset="0"/>
              </a:rPr>
              <a:t>calm </a:t>
            </a:r>
            <a:r>
              <a:rPr lang="en-GB" dirty="0">
                <a:latin typeface="Twinkl" pitchFamily="2" charset="0"/>
              </a:rPr>
              <a:t>atmosphere.</a:t>
            </a:r>
          </a:p>
        </p:txBody>
      </p:sp>
    </p:spTree>
    <p:extLst>
      <p:ext uri="{BB962C8B-B14F-4D97-AF65-F5344CB8AC3E}">
        <p14:creationId xmlns:p14="http://schemas.microsoft.com/office/powerpoint/2010/main" val="28398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F6A6-3C8C-447F-8F09-25B89ED63977}"/>
              </a:ext>
            </a:extLst>
          </p:cNvPr>
          <p:cNvSpPr>
            <a:spLocks noGrp="1"/>
          </p:cNvSpPr>
          <p:nvPr>
            <p:ph type="title"/>
          </p:nvPr>
        </p:nvSpPr>
        <p:spPr/>
        <p:txBody>
          <a:bodyPr>
            <a:normAutofit/>
          </a:bodyPr>
          <a:lstStyle/>
          <a:p>
            <a:r>
              <a:rPr lang="en-GB" u="sng" dirty="0">
                <a:solidFill>
                  <a:srgbClr val="FF0000"/>
                </a:solidFill>
                <a:latin typeface="Twinkl" pitchFamily="2" charset="0"/>
              </a:rPr>
              <a:t>Challenge: figurative language</a:t>
            </a:r>
            <a:br>
              <a:rPr lang="en-GB" u="sng" dirty="0">
                <a:solidFill>
                  <a:srgbClr val="FF0000"/>
                </a:solidFill>
                <a:latin typeface="Twinkl" pitchFamily="2" charset="0"/>
              </a:rPr>
            </a:br>
            <a:r>
              <a:rPr lang="en-GB" sz="3100" dirty="0">
                <a:latin typeface="Twinkl" pitchFamily="2" charset="0"/>
              </a:rPr>
              <a:t>Here are some different types of figurative language:</a:t>
            </a:r>
            <a:endParaRPr lang="en-GB" dirty="0">
              <a:latin typeface="Twinkl" pitchFamily="2" charset="0"/>
            </a:endParaRPr>
          </a:p>
        </p:txBody>
      </p:sp>
      <p:pic>
        <p:nvPicPr>
          <p:cNvPr id="5" name="Picture 4">
            <a:extLst>
              <a:ext uri="{FF2B5EF4-FFF2-40B4-BE49-F238E27FC236}">
                <a16:creationId xmlns:a16="http://schemas.microsoft.com/office/drawing/2014/main" id="{C51A0536-FAF2-422B-9508-283B92EFDF02}"/>
              </a:ext>
            </a:extLst>
          </p:cNvPr>
          <p:cNvPicPr>
            <a:picLocks noChangeAspect="1"/>
          </p:cNvPicPr>
          <p:nvPr/>
        </p:nvPicPr>
        <p:blipFill>
          <a:blip r:embed="rId2"/>
          <a:stretch>
            <a:fillRect/>
          </a:stretch>
        </p:blipFill>
        <p:spPr>
          <a:xfrm>
            <a:off x="1980564" y="1905318"/>
            <a:ext cx="6400881" cy="4405312"/>
          </a:xfrm>
          <a:prstGeom prst="rect">
            <a:avLst/>
          </a:prstGeom>
        </p:spPr>
      </p:pic>
    </p:spTree>
    <p:extLst>
      <p:ext uri="{BB962C8B-B14F-4D97-AF65-F5344CB8AC3E}">
        <p14:creationId xmlns:p14="http://schemas.microsoft.com/office/powerpoint/2010/main" val="2264050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F6A6-3C8C-447F-8F09-25B89ED63977}"/>
              </a:ext>
            </a:extLst>
          </p:cNvPr>
          <p:cNvSpPr>
            <a:spLocks noGrp="1"/>
          </p:cNvSpPr>
          <p:nvPr>
            <p:ph type="title"/>
          </p:nvPr>
        </p:nvSpPr>
        <p:spPr/>
        <p:txBody>
          <a:bodyPr>
            <a:normAutofit/>
          </a:bodyPr>
          <a:lstStyle/>
          <a:p>
            <a:r>
              <a:rPr lang="en-GB" u="sng" dirty="0">
                <a:solidFill>
                  <a:srgbClr val="FF0000"/>
                </a:solidFill>
                <a:latin typeface="Twinkl" pitchFamily="2" charset="0"/>
              </a:rPr>
              <a:t>Challenge: figurative language</a:t>
            </a:r>
            <a:br>
              <a:rPr lang="en-GB" u="sng" dirty="0">
                <a:solidFill>
                  <a:srgbClr val="FF0000"/>
                </a:solidFill>
                <a:latin typeface="Twinkl" pitchFamily="2" charset="0"/>
              </a:rPr>
            </a:br>
            <a:r>
              <a:rPr lang="en-GB" sz="3100" dirty="0">
                <a:latin typeface="Twinkl" pitchFamily="2" charset="0"/>
              </a:rPr>
              <a:t>Here are some different types of figurative language:</a:t>
            </a:r>
            <a:endParaRPr lang="en-GB" dirty="0">
              <a:latin typeface="Twinkl" pitchFamily="2" charset="0"/>
            </a:endParaRPr>
          </a:p>
        </p:txBody>
      </p:sp>
      <p:pic>
        <p:nvPicPr>
          <p:cNvPr id="4" name="Picture 3">
            <a:extLst>
              <a:ext uri="{FF2B5EF4-FFF2-40B4-BE49-F238E27FC236}">
                <a16:creationId xmlns:a16="http://schemas.microsoft.com/office/drawing/2014/main" id="{E016108E-2888-4FCE-8479-28D6C4F50BEA}"/>
              </a:ext>
            </a:extLst>
          </p:cNvPr>
          <p:cNvPicPr>
            <a:picLocks noChangeAspect="1"/>
          </p:cNvPicPr>
          <p:nvPr/>
        </p:nvPicPr>
        <p:blipFill>
          <a:blip r:embed="rId2"/>
          <a:stretch>
            <a:fillRect/>
          </a:stretch>
        </p:blipFill>
        <p:spPr>
          <a:xfrm>
            <a:off x="1852612" y="1776412"/>
            <a:ext cx="7860348" cy="4746734"/>
          </a:xfrm>
          <a:prstGeom prst="rect">
            <a:avLst/>
          </a:prstGeom>
        </p:spPr>
      </p:pic>
    </p:spTree>
    <p:extLst>
      <p:ext uri="{BB962C8B-B14F-4D97-AF65-F5344CB8AC3E}">
        <p14:creationId xmlns:p14="http://schemas.microsoft.com/office/powerpoint/2010/main" val="1315120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01145C-9679-4027-BC00-EFBFEA54C71F}"/>
              </a:ext>
            </a:extLst>
          </p:cNvPr>
          <p:cNvSpPr>
            <a:spLocks noGrp="1"/>
          </p:cNvSpPr>
          <p:nvPr>
            <p:ph idx="1"/>
          </p:nvPr>
        </p:nvSpPr>
        <p:spPr/>
        <p:txBody>
          <a:bodyPr/>
          <a:lstStyle/>
          <a:p>
            <a:r>
              <a:rPr lang="en-GB" sz="3200" dirty="0">
                <a:latin typeface="Twinkl" pitchFamily="2" charset="0"/>
              </a:rPr>
              <a:t>Read through the setting description. </a:t>
            </a:r>
          </a:p>
          <a:p>
            <a:r>
              <a:rPr lang="en-GB" sz="3200" dirty="0">
                <a:latin typeface="Twinkl" pitchFamily="2" charset="0"/>
              </a:rPr>
              <a:t>Create a key using different colours (if you have them) on the </a:t>
            </a:r>
            <a:r>
              <a:rPr lang="en-GB" sz="3200" b="1" dirty="0">
                <a:latin typeface="Twinkl" pitchFamily="2" charset="0"/>
              </a:rPr>
              <a:t>features worksheet. </a:t>
            </a:r>
          </a:p>
          <a:p>
            <a:r>
              <a:rPr lang="en-GB" sz="3200" dirty="0">
                <a:latin typeface="Twinkl" pitchFamily="2" charset="0"/>
              </a:rPr>
              <a:t>Underline the feature in its matching colour. </a:t>
            </a:r>
          </a:p>
          <a:p>
            <a:r>
              <a:rPr lang="en-GB" sz="3200" dirty="0">
                <a:latin typeface="Twinkl" pitchFamily="2" charset="0"/>
              </a:rPr>
              <a:t>Give an example of that feature. </a:t>
            </a:r>
          </a:p>
          <a:p>
            <a:endParaRPr lang="en-GB" dirty="0">
              <a:latin typeface="Twinkl" pitchFamily="2" charset="0"/>
            </a:endParaRPr>
          </a:p>
          <a:p>
            <a:pPr marL="0" indent="0">
              <a:buNone/>
            </a:pPr>
            <a:endParaRPr lang="en-GB" dirty="0">
              <a:latin typeface="Twinkl" pitchFamily="2" charset="0"/>
            </a:endParaRPr>
          </a:p>
        </p:txBody>
      </p:sp>
      <p:sp>
        <p:nvSpPr>
          <p:cNvPr id="4" name="Rectangle 3">
            <a:extLst>
              <a:ext uri="{FF2B5EF4-FFF2-40B4-BE49-F238E27FC236}">
                <a16:creationId xmlns:a16="http://schemas.microsoft.com/office/drawing/2014/main" id="{39A1590C-F74E-4BC8-ACCF-71903DA40628}"/>
              </a:ext>
            </a:extLst>
          </p:cNvPr>
          <p:cNvSpPr/>
          <p:nvPr/>
        </p:nvSpPr>
        <p:spPr>
          <a:xfrm>
            <a:off x="3640615" y="219372"/>
            <a:ext cx="4301178" cy="1200329"/>
          </a:xfrm>
          <a:prstGeom prst="rect">
            <a:avLst/>
          </a:prstGeom>
          <a:noFill/>
        </p:spPr>
        <p:txBody>
          <a:bodyPr wrap="none" lIns="91440" tIns="45720" rIns="91440" bIns="45720">
            <a:spAutoFit/>
          </a:bodyPr>
          <a:lstStyle/>
          <a:p>
            <a:pPr algn="ct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winkl" pitchFamily="2" charset="0"/>
              </a:rPr>
              <a:t>Your task:</a:t>
            </a:r>
          </a:p>
        </p:txBody>
      </p:sp>
    </p:spTree>
    <p:extLst>
      <p:ext uri="{BB962C8B-B14F-4D97-AF65-F5344CB8AC3E}">
        <p14:creationId xmlns:p14="http://schemas.microsoft.com/office/powerpoint/2010/main" val="1685141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1071</TotalTime>
  <Words>620</Words>
  <Application>Microsoft Office PowerPoint</Application>
  <PresentationFormat>Widescreen</PresentationFormat>
  <Paragraphs>50</Paragraphs>
  <Slides>10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Twinkl</vt:lpstr>
      <vt:lpstr>Office Theme</vt:lpstr>
      <vt:lpstr>Wednesday 6th January</vt:lpstr>
      <vt:lpstr>PowerPoint Presentation</vt:lpstr>
      <vt:lpstr>PowerPoint Presentation</vt:lpstr>
      <vt:lpstr>An effective setting description allows you to picture the scene exactly in your mind.  Which of these descriptions is more effective? Why? What language techniques are in A, but not in B?</vt:lpstr>
      <vt:lpstr>PowerPoint Presentation</vt:lpstr>
      <vt:lpstr>Atmosphere and Mood:</vt:lpstr>
      <vt:lpstr>Challenge: figurative language Here are some different types of figurative language:</vt:lpstr>
      <vt:lpstr>Challenge: figurative language Here are some different types of figurative language:</vt:lpstr>
      <vt:lpstr>PowerPoint Presentation</vt:lpstr>
      <vt:lpstr>Here is an example of a similar task which we completed last term: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5th January</dc:title>
  <dc:creator>kate Brunton</dc:creator>
  <cp:lastModifiedBy>kate Brunton</cp:lastModifiedBy>
  <cp:revision>19</cp:revision>
  <dcterms:created xsi:type="dcterms:W3CDTF">2021-01-03T10:48:49Z</dcterms:created>
  <dcterms:modified xsi:type="dcterms:W3CDTF">2021-01-04T15:51:57Z</dcterms:modified>
</cp:coreProperties>
</file>