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4"/>
  </p:notesMasterIdLst>
  <p:sldIdLst>
    <p:sldId id="256" r:id="rId2"/>
    <p:sldId id="258" r:id="rId3"/>
    <p:sldId id="265" r:id="rId4"/>
    <p:sldId id="260" r:id="rId5"/>
    <p:sldId id="268" r:id="rId6"/>
    <p:sldId id="269" r:id="rId7"/>
    <p:sldId id="270" r:id="rId8"/>
    <p:sldId id="257" r:id="rId9"/>
    <p:sldId id="271" r:id="rId10"/>
    <p:sldId id="272" r:id="rId11"/>
    <p:sldId id="262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99B20-5C01-4DB8-A0DD-F0FB7DF9FCF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A624C-9313-4FAE-B7C6-E929C0CEC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304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Concrete resources </a:t>
            </a:r>
            <a:r>
              <a:rPr lang="en-GB"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Nu</a:t>
            </a:r>
            <a:r>
              <a:rPr lang="en-GB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mber tracks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Questions </a:t>
            </a:r>
            <a:r>
              <a:rPr lang="en-GB"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What would you expect the numbers to end with? </a:t>
            </a:r>
            <a:r>
              <a:rPr lang="en-GB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the sequence increasing or decreasing? How do you know?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Misconceptions/ Common Errors </a:t>
            </a:r>
            <a:r>
              <a:rPr lang="en-GB"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Pupils may confuse increasing/ decreasing sequences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Further Practice </a:t>
            </a:r>
            <a:r>
              <a:rPr lang="en-GB"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Give </a:t>
            </a:r>
            <a:r>
              <a:rPr lang="en-GB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each pupil a number (multiples of 25). Tell them to order themselves (increasing or decreasing order) without talking.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Extension</a:t>
            </a:r>
            <a:r>
              <a:rPr lang="en-GB" sz="12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 </a:t>
            </a:r>
            <a:r>
              <a:rPr lang="en-GB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460 is a multiple of 5, is it also a multiple of 25 (or would 460 fit in the pattern)?</a:t>
            </a:r>
            <a:endParaRPr/>
          </a:p>
        </p:txBody>
      </p:sp>
      <p:sp>
        <p:nvSpPr>
          <p:cNvPr id="113" name="Google Shape;113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9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9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4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eneral Slides 1">
  <p:cSld name="General Slides 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270000" y="810000"/>
            <a:ext cx="4695525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1714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  <a:defRPr sz="1200">
                <a:solidFill>
                  <a:srgbClr val="2779F5"/>
                </a:solidFill>
              </a:defRPr>
            </a:lvl1pPr>
            <a:lvl2pPr marL="685800" lvl="1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028700" lvl="2" indent="-17145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371600" lvl="3" indent="-17145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1714500" lvl="4" indent="-17145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2"/>
          </p:nvPr>
        </p:nvSpPr>
        <p:spPr>
          <a:xfrm>
            <a:off x="270000" y="1170000"/>
            <a:ext cx="8645850" cy="476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1714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1pPr>
            <a:lvl2pPr marL="685800" lvl="1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028700" lvl="2" indent="-17145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371600" lvl="3" indent="-17145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1714500" lvl="4" indent="-17145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/>
          <p:nvPr/>
        </p:nvSpPr>
        <p:spPr>
          <a:xfrm>
            <a:off x="270000" y="360000"/>
            <a:ext cx="8240625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2779F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know how to count in 25s</a:t>
            </a:r>
            <a:endParaRPr sz="1350"/>
          </a:p>
        </p:txBody>
      </p:sp>
    </p:spTree>
    <p:extLst>
      <p:ext uri="{BB962C8B-B14F-4D97-AF65-F5344CB8AC3E}">
        <p14:creationId xmlns:p14="http://schemas.microsoft.com/office/powerpoint/2010/main" val="194273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8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6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63BF9E-93DA-4F9E-87C0-225D8A8E30E9}"/>
              </a:ext>
            </a:extLst>
          </p:cNvPr>
          <p:cNvSpPr/>
          <p:nvPr userDrawn="1"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9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1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8243-6272-4541-B1B1-838DDC187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08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3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7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6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6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84C0-0DA6-45B3-B8E9-B9FED927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983" y="802299"/>
            <a:ext cx="8793018" cy="2809119"/>
          </a:xfrm>
        </p:spPr>
        <p:txBody>
          <a:bodyPr>
            <a:normAutofit/>
          </a:bodyPr>
          <a:lstStyle/>
          <a:p>
            <a:pPr algn="l"/>
            <a:r>
              <a:rPr lang="en-GB" sz="4000" dirty="0"/>
              <a:t>Year 3: Can I count in 50s? </a:t>
            </a:r>
            <a:br>
              <a:rPr lang="en-GB" sz="4000" dirty="0"/>
            </a:br>
            <a:r>
              <a:rPr lang="en-GB" sz="4000" dirty="0"/>
              <a:t>Year 4: Can I count in 25s?</a:t>
            </a:r>
          </a:p>
        </p:txBody>
      </p:sp>
    </p:spTree>
    <p:extLst>
      <p:ext uri="{BB962C8B-B14F-4D97-AF65-F5344CB8AC3E}">
        <p14:creationId xmlns:p14="http://schemas.microsoft.com/office/powerpoint/2010/main" val="493962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29197-1133-4B1B-8662-A1BC90803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4 – Fluency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CA491-C592-4D25-9B91-C6A786170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Copy and complete the sequences.</a:t>
            </a:r>
          </a:p>
        </p:txBody>
      </p:sp>
    </p:spTree>
    <p:extLst>
      <p:ext uri="{BB962C8B-B14F-4D97-AF65-F5344CB8AC3E}">
        <p14:creationId xmlns:p14="http://schemas.microsoft.com/office/powerpoint/2010/main" val="991568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548C-5697-4787-9C9B-F83F317A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Fluency  - variation 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30E1C46-D473-4777-A0C0-FE1FEAC94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7886699" cy="2487757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sz="2400" dirty="0"/>
              <a:t>Year 3: explain the mistake in each sequence</a:t>
            </a:r>
            <a:endParaRPr lang="en-GB" sz="14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8FADBA53-2560-4B52-9A1D-9987AAEBF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3086" y="4448318"/>
            <a:ext cx="8496878" cy="236450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sz="2400" dirty="0"/>
              <a:t>Year 4: explain the mistake in each sequence </a:t>
            </a:r>
            <a:endParaRPr lang="en-GB" sz="1400" dirty="0"/>
          </a:p>
          <a:p>
            <a:pPr marL="0" indent="0">
              <a:lnSpc>
                <a:spcPct val="170000"/>
              </a:lnSpc>
              <a:buNone/>
            </a:pPr>
            <a:endParaRPr lang="en-GB" sz="1400" dirty="0"/>
          </a:p>
          <a:p>
            <a:pPr marL="0" indent="0">
              <a:lnSpc>
                <a:spcPct val="170000"/>
              </a:lnSpc>
              <a:buNone/>
            </a:pPr>
            <a:endParaRPr lang="en-GB" sz="1400" dirty="0"/>
          </a:p>
          <a:p>
            <a:pPr marL="0" indent="0">
              <a:lnSpc>
                <a:spcPct val="170000"/>
              </a:lnSpc>
              <a:buNone/>
            </a:pPr>
            <a:endParaRPr lang="en-GB" sz="1400" dirty="0"/>
          </a:p>
          <a:p>
            <a:pPr marL="0" indent="0">
              <a:lnSpc>
                <a:spcPct val="170000"/>
              </a:lnSpc>
              <a:buNone/>
            </a:pPr>
            <a:endParaRPr lang="en-GB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DE950A-A00B-4E3E-A62B-E7C5DC3C1E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35" t="22578"/>
          <a:stretch/>
        </p:blipFill>
        <p:spPr>
          <a:xfrm>
            <a:off x="2632364" y="2516333"/>
            <a:ext cx="5783251" cy="16859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244126-EDD7-4E96-A41F-37D3123BF0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4737" y="5283200"/>
            <a:ext cx="7606177" cy="141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3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F9641-CD3B-483A-976C-CE113156A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Lightbulb challenge </a:t>
            </a:r>
          </a:p>
        </p:txBody>
      </p:sp>
      <p:pic>
        <p:nvPicPr>
          <p:cNvPr id="1026" name="Picture 2" descr="Lightbulb Vector Icon - Download Free Vectors, Clipart Graphics &amp; Vector Art">
            <a:extLst>
              <a:ext uri="{FF2B5EF4-FFF2-40B4-BE49-F238E27FC236}">
                <a16:creationId xmlns:a16="http://schemas.microsoft.com/office/drawing/2014/main" id="{9FD9270C-D17A-4E30-A142-617D9B106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514" y="185888"/>
            <a:ext cx="1403350" cy="140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17F15F11-F4B8-4410-89D8-B8FB3D8B3C2E}"/>
              </a:ext>
            </a:extLst>
          </p:cNvPr>
          <p:cNvSpPr/>
          <p:nvPr/>
        </p:nvSpPr>
        <p:spPr>
          <a:xfrm>
            <a:off x="4975668" y="1767629"/>
            <a:ext cx="962736" cy="729631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XCCW Joined 1a" panose="03050602040000000000" pitchFamily="66" charset="0"/>
              </a:rPr>
              <a:t>Year 4</a:t>
            </a:r>
            <a:endParaRPr lang="en-GB" sz="1200" dirty="0">
              <a:solidFill>
                <a:schemeClr val="tx1"/>
              </a:solidFill>
              <a:latin typeface="XCCW Joined 1a" panose="03050602040000000000" pitchFamily="66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E8B65E2-BF77-44D0-BE8E-78B2C16B357C}"/>
              </a:ext>
            </a:extLst>
          </p:cNvPr>
          <p:cNvSpPr/>
          <p:nvPr/>
        </p:nvSpPr>
        <p:spPr>
          <a:xfrm>
            <a:off x="238962" y="1775062"/>
            <a:ext cx="976486" cy="722198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XCCW Joined 1a" panose="03050602040000000000" pitchFamily="66" charset="0"/>
              </a:rPr>
              <a:t>Year 3</a:t>
            </a:r>
            <a:endParaRPr lang="en-GB" sz="1400" dirty="0">
              <a:solidFill>
                <a:schemeClr val="tx1"/>
              </a:solidFill>
              <a:latin typeface="XCCW Joined 1a" panose="03050602040000000000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8AD8E6-4113-41B1-ACFD-B770EBF0EB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935" y="2574200"/>
            <a:ext cx="3790950" cy="3886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640A96A-BAEF-4B5F-BB35-7EFFC724DD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2116" y="2574200"/>
            <a:ext cx="4173260" cy="153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93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CF3442-A1D3-4943-947C-3278EF058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73" y="329283"/>
            <a:ext cx="7462982" cy="547388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60E7EE-CB46-4367-AAB3-36E4DE53501E}"/>
              </a:ext>
            </a:extLst>
          </p:cNvPr>
          <p:cNvCxnSpPr>
            <a:cxnSpLocks/>
          </p:cNvCxnSpPr>
          <p:nvPr/>
        </p:nvCxnSpPr>
        <p:spPr>
          <a:xfrm>
            <a:off x="1487055" y="360218"/>
            <a:ext cx="0" cy="62807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7D2DD43-48B0-42FF-AA8B-0613A9D3F5B4}"/>
              </a:ext>
            </a:extLst>
          </p:cNvPr>
          <p:cNvSpPr txBox="1"/>
          <p:nvPr/>
        </p:nvSpPr>
        <p:spPr>
          <a:xfrm>
            <a:off x="1487053" y="443287"/>
            <a:ext cx="4008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XCCW Joined 1a" panose="03050602040000000000" pitchFamily="66" charset="0"/>
              </a:rPr>
              <a:t>Friday 25.9.20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A0C651-0A39-4C81-A51C-80B2F1FE80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583" y="904952"/>
            <a:ext cx="7049944" cy="1830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97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BF31B-F8A9-4264-9EBC-D18FDF3AC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task: make 3-digit and 4-digit numbers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5B3CB-7A6C-4E01-877B-608F3557C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89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/>
              <a:t>Year 3</a:t>
            </a:r>
            <a:r>
              <a:rPr lang="en-GB" dirty="0"/>
              <a:t>: Use any 3 of these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Year 4</a:t>
            </a:r>
            <a:r>
              <a:rPr lang="en-GB" dirty="0"/>
              <a:t>: Any 4 of these </a:t>
            </a:r>
          </a:p>
          <a:p>
            <a:pPr marL="0" indent="0">
              <a:buNone/>
            </a:pPr>
            <a:endParaRPr lang="en-GB" dirty="0"/>
          </a:p>
          <a:p>
            <a:pPr marL="457200" indent="-457200">
              <a:buAutoNum type="alphaLcPeriod"/>
            </a:pPr>
            <a:r>
              <a:rPr lang="en-GB" dirty="0"/>
              <a:t>What is the smallest odd number you can make?</a:t>
            </a:r>
          </a:p>
          <a:p>
            <a:pPr marL="457200" indent="-457200">
              <a:buAutoNum type="alphaLcPeriod"/>
            </a:pPr>
            <a:r>
              <a:rPr lang="en-GB" dirty="0"/>
              <a:t>What is the highest even number you can make?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Want more?</a:t>
            </a:r>
          </a:p>
          <a:p>
            <a:r>
              <a:rPr lang="en-GB" dirty="0"/>
              <a:t>What is the smallest even number you can make?</a:t>
            </a:r>
          </a:p>
          <a:p>
            <a:r>
              <a:rPr lang="en-GB" dirty="0"/>
              <a:t>What is the highest odd number you can make?</a:t>
            </a:r>
          </a:p>
          <a:p>
            <a:pPr marL="457200" indent="-457200">
              <a:buAutoNum type="alphaLcPeriod"/>
            </a:pP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B15760-840F-45F3-8740-37CF729B03FE}"/>
              </a:ext>
            </a:extLst>
          </p:cNvPr>
          <p:cNvSpPr txBox="1"/>
          <p:nvPr/>
        </p:nvSpPr>
        <p:spPr>
          <a:xfrm>
            <a:off x="8075472" y="1690685"/>
            <a:ext cx="76661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XCCW Joined 1a" panose="03050602040000000000" pitchFamily="66" charset="0"/>
              </a:rPr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E1E0B3-64AB-49FD-9A02-44AF3639E541}"/>
              </a:ext>
            </a:extLst>
          </p:cNvPr>
          <p:cNvSpPr txBox="1"/>
          <p:nvPr/>
        </p:nvSpPr>
        <p:spPr>
          <a:xfrm>
            <a:off x="6303814" y="1690685"/>
            <a:ext cx="76661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XCCW Joined 1a" panose="03050602040000000000" pitchFamily="66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74F2B9-FC0A-4738-97BE-7B18F2409CCC}"/>
              </a:ext>
            </a:extLst>
          </p:cNvPr>
          <p:cNvSpPr txBox="1"/>
          <p:nvPr/>
        </p:nvSpPr>
        <p:spPr>
          <a:xfrm>
            <a:off x="7222259" y="1690687"/>
            <a:ext cx="76661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XCCW Joined 1a" panose="03050602040000000000" pitchFamily="66" charset="0"/>
              </a:rPr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452C5E-CDB9-4801-AA6C-5B7A8F4193D1}"/>
              </a:ext>
            </a:extLst>
          </p:cNvPr>
          <p:cNvSpPr txBox="1"/>
          <p:nvPr/>
        </p:nvSpPr>
        <p:spPr>
          <a:xfrm>
            <a:off x="5382773" y="1690685"/>
            <a:ext cx="76661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XCCW Joined 1a" panose="03050602040000000000" pitchFamily="66" charset="0"/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64B193-64B2-42A1-B16A-CB63E4E8C235}"/>
              </a:ext>
            </a:extLst>
          </p:cNvPr>
          <p:cNvSpPr txBox="1"/>
          <p:nvPr/>
        </p:nvSpPr>
        <p:spPr>
          <a:xfrm>
            <a:off x="8286464" y="2511559"/>
            <a:ext cx="766618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XCCW Joined 1a" panose="03050602040000000000" pitchFamily="66" charset="0"/>
              </a:rPr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A9EEB7-694F-450D-9246-3124F7568CE6}"/>
              </a:ext>
            </a:extLst>
          </p:cNvPr>
          <p:cNvSpPr txBox="1"/>
          <p:nvPr/>
        </p:nvSpPr>
        <p:spPr>
          <a:xfrm>
            <a:off x="7442635" y="2511559"/>
            <a:ext cx="766618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XCCW Joined 1a" panose="03050602040000000000" pitchFamily="66" charset="0"/>
              </a:rPr>
              <a:t>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252E0C-E592-4B0F-A892-C32D6012C95C}"/>
              </a:ext>
            </a:extLst>
          </p:cNvPr>
          <p:cNvSpPr txBox="1"/>
          <p:nvPr/>
        </p:nvSpPr>
        <p:spPr>
          <a:xfrm>
            <a:off x="4930843" y="2485798"/>
            <a:ext cx="766618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XCCW Joined 1a" panose="03050602040000000000" pitchFamily="66" charset="0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E8E99AE-0014-4220-9BFA-90C077228F46}"/>
              </a:ext>
            </a:extLst>
          </p:cNvPr>
          <p:cNvSpPr txBox="1"/>
          <p:nvPr/>
        </p:nvSpPr>
        <p:spPr>
          <a:xfrm>
            <a:off x="6611936" y="2498414"/>
            <a:ext cx="766618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XCCW Joined 1a" panose="03050602040000000000" pitchFamily="66" charset="0"/>
              </a:rPr>
              <a:t>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1EBC9C-8413-4F0B-B2A3-B54E921DCEE7}"/>
              </a:ext>
            </a:extLst>
          </p:cNvPr>
          <p:cNvSpPr txBox="1"/>
          <p:nvPr/>
        </p:nvSpPr>
        <p:spPr>
          <a:xfrm>
            <a:off x="5768107" y="2498413"/>
            <a:ext cx="766618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XCCW Joined 1a" panose="03050602040000000000" pitchFamily="66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02431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548C-5697-4787-9C9B-F83F317A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Fluency – do and talk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9F58BB4-EA56-415F-9D69-AA9DF905B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Let’s count in 5s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32947E-A5C9-4948-AEA4-53A846E55F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594" y="2498003"/>
            <a:ext cx="5344811" cy="295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3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548C-5697-4787-9C9B-F83F317A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Fluency – nothing new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9F58BB4-EA56-415F-9D69-AA9DF905B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we can count in 5s, we can count in 50s.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AA1891-CEE0-4848-B93D-210C2317B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54" y="3282322"/>
            <a:ext cx="8709891" cy="7354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6040A5-8C7A-4F71-8083-30FAABDB4D88}"/>
              </a:ext>
            </a:extLst>
          </p:cNvPr>
          <p:cNvSpPr txBox="1"/>
          <p:nvPr/>
        </p:nvSpPr>
        <p:spPr>
          <a:xfrm>
            <a:off x="101600" y="4137891"/>
            <a:ext cx="52705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068239-CAC2-4DC1-AF14-A2D83C4A016D}"/>
              </a:ext>
            </a:extLst>
          </p:cNvPr>
          <p:cNvSpPr txBox="1"/>
          <p:nvPr/>
        </p:nvSpPr>
        <p:spPr>
          <a:xfrm>
            <a:off x="770514" y="2798574"/>
            <a:ext cx="72577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50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3E81CC-7296-4409-8CC9-8C65AA2DE6E1}"/>
              </a:ext>
            </a:extLst>
          </p:cNvPr>
          <p:cNvSpPr txBox="1"/>
          <p:nvPr/>
        </p:nvSpPr>
        <p:spPr>
          <a:xfrm>
            <a:off x="1561664" y="4158737"/>
            <a:ext cx="82579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100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C60671-D6C0-47E7-8A4A-64DE73B0DC64}"/>
              </a:ext>
            </a:extLst>
          </p:cNvPr>
          <p:cNvSpPr txBox="1"/>
          <p:nvPr/>
        </p:nvSpPr>
        <p:spPr>
          <a:xfrm>
            <a:off x="2389186" y="2785727"/>
            <a:ext cx="82579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150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563C23-C964-4575-A059-5E718DF7E98E}"/>
              </a:ext>
            </a:extLst>
          </p:cNvPr>
          <p:cNvSpPr txBox="1"/>
          <p:nvPr/>
        </p:nvSpPr>
        <p:spPr>
          <a:xfrm>
            <a:off x="3338363" y="4152753"/>
            <a:ext cx="101196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200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FC97E6-82BD-4BF8-9CCC-42D42D10C3C9}"/>
              </a:ext>
            </a:extLst>
          </p:cNvPr>
          <p:cNvSpPr txBox="1"/>
          <p:nvPr/>
        </p:nvSpPr>
        <p:spPr>
          <a:xfrm>
            <a:off x="4066017" y="2820657"/>
            <a:ext cx="101196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250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F966E9-D207-4B23-81C2-E572B5975C9D}"/>
              </a:ext>
            </a:extLst>
          </p:cNvPr>
          <p:cNvSpPr txBox="1"/>
          <p:nvPr/>
        </p:nvSpPr>
        <p:spPr>
          <a:xfrm>
            <a:off x="4914893" y="4145380"/>
            <a:ext cx="101196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300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D4F0C9-692F-40BA-AFEA-4BAD34C39AF8}"/>
              </a:ext>
            </a:extLst>
          </p:cNvPr>
          <p:cNvSpPr txBox="1"/>
          <p:nvPr/>
        </p:nvSpPr>
        <p:spPr>
          <a:xfrm>
            <a:off x="5641528" y="2813730"/>
            <a:ext cx="101196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350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3840E2-03C7-4657-B673-31236CCD1882}"/>
              </a:ext>
            </a:extLst>
          </p:cNvPr>
          <p:cNvSpPr txBox="1"/>
          <p:nvPr/>
        </p:nvSpPr>
        <p:spPr>
          <a:xfrm>
            <a:off x="6570373" y="4129419"/>
            <a:ext cx="101196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400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6DCAD2-CFBB-4629-88D7-D7A32494698A}"/>
              </a:ext>
            </a:extLst>
          </p:cNvPr>
          <p:cNvSpPr txBox="1"/>
          <p:nvPr/>
        </p:nvSpPr>
        <p:spPr>
          <a:xfrm>
            <a:off x="7361523" y="2830505"/>
            <a:ext cx="101196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450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D62516-C4D6-49A4-B5A7-0574272C1EC9}"/>
              </a:ext>
            </a:extLst>
          </p:cNvPr>
          <p:cNvSpPr txBox="1"/>
          <p:nvPr/>
        </p:nvSpPr>
        <p:spPr>
          <a:xfrm>
            <a:off x="8130587" y="4066217"/>
            <a:ext cx="101196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500</a:t>
            </a:r>
          </a:p>
        </p:txBody>
      </p:sp>
    </p:spTree>
    <p:extLst>
      <p:ext uri="{BB962C8B-B14F-4D97-AF65-F5344CB8AC3E}">
        <p14:creationId xmlns:p14="http://schemas.microsoft.com/office/powerpoint/2010/main" val="407752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548C-5697-4787-9C9B-F83F317A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Fluency – nothing new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9F58BB4-EA56-415F-9D69-AA9DF905B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we can count in 5s, we can count in 50s.</a:t>
            </a:r>
          </a:p>
          <a:p>
            <a:pPr marL="0" indent="0">
              <a:buNone/>
            </a:pPr>
            <a:r>
              <a:rPr lang="en-GB" dirty="0"/>
              <a:t>Write on your whiteboards what number the arrow is pointing to.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AA1891-CEE0-4848-B93D-210C2317B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54" y="4335268"/>
            <a:ext cx="8709891" cy="73549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54DB003-CC5E-4D97-8716-CA072FBEA7C4}"/>
              </a:ext>
            </a:extLst>
          </p:cNvPr>
          <p:cNvCxnSpPr>
            <a:cxnSpLocks/>
          </p:cNvCxnSpPr>
          <p:nvPr/>
        </p:nvCxnSpPr>
        <p:spPr>
          <a:xfrm>
            <a:off x="1985818" y="3358522"/>
            <a:ext cx="0" cy="8405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55A556A-ED7F-4F06-9283-3677FF39F6B8}"/>
              </a:ext>
            </a:extLst>
          </p:cNvPr>
          <p:cNvCxnSpPr>
            <a:cxnSpLocks/>
          </p:cNvCxnSpPr>
          <p:nvPr/>
        </p:nvCxnSpPr>
        <p:spPr>
          <a:xfrm>
            <a:off x="2803237" y="3358522"/>
            <a:ext cx="0" cy="8405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CD56A76-AD3F-41DA-9384-7F1FEE4BDBA0}"/>
              </a:ext>
            </a:extLst>
          </p:cNvPr>
          <p:cNvCxnSpPr>
            <a:cxnSpLocks/>
          </p:cNvCxnSpPr>
          <p:nvPr/>
        </p:nvCxnSpPr>
        <p:spPr>
          <a:xfrm>
            <a:off x="3620656" y="3358522"/>
            <a:ext cx="0" cy="8405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ACEF56B-AB66-4E12-92FD-B82CCAD946ED}"/>
              </a:ext>
            </a:extLst>
          </p:cNvPr>
          <p:cNvCxnSpPr>
            <a:cxnSpLocks/>
          </p:cNvCxnSpPr>
          <p:nvPr/>
        </p:nvCxnSpPr>
        <p:spPr>
          <a:xfrm>
            <a:off x="4539674" y="3358522"/>
            <a:ext cx="0" cy="8405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EBC4046-4D1B-40CD-B945-4D15D3A9479B}"/>
              </a:ext>
            </a:extLst>
          </p:cNvPr>
          <p:cNvCxnSpPr>
            <a:cxnSpLocks/>
          </p:cNvCxnSpPr>
          <p:nvPr/>
        </p:nvCxnSpPr>
        <p:spPr>
          <a:xfrm>
            <a:off x="5375567" y="3378098"/>
            <a:ext cx="0" cy="8405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61DB926-7D3A-40DD-B566-18D5C51213FA}"/>
              </a:ext>
            </a:extLst>
          </p:cNvPr>
          <p:cNvCxnSpPr>
            <a:cxnSpLocks/>
          </p:cNvCxnSpPr>
          <p:nvPr/>
        </p:nvCxnSpPr>
        <p:spPr>
          <a:xfrm>
            <a:off x="6257640" y="3358522"/>
            <a:ext cx="0" cy="8405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F0213C-DDD4-4333-963D-EA01438ED7C7}"/>
              </a:ext>
            </a:extLst>
          </p:cNvPr>
          <p:cNvCxnSpPr>
            <a:cxnSpLocks/>
          </p:cNvCxnSpPr>
          <p:nvPr/>
        </p:nvCxnSpPr>
        <p:spPr>
          <a:xfrm>
            <a:off x="7121241" y="3358522"/>
            <a:ext cx="0" cy="8405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848E3DF-5E8E-4AD7-AAB6-64666084F342}"/>
              </a:ext>
            </a:extLst>
          </p:cNvPr>
          <p:cNvCxnSpPr>
            <a:cxnSpLocks/>
          </p:cNvCxnSpPr>
          <p:nvPr/>
        </p:nvCxnSpPr>
        <p:spPr>
          <a:xfrm>
            <a:off x="8003315" y="3358522"/>
            <a:ext cx="0" cy="8405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B042241-4CCC-441C-A46B-AD1C36CB0CD6}"/>
              </a:ext>
            </a:extLst>
          </p:cNvPr>
          <p:cNvCxnSpPr>
            <a:cxnSpLocks/>
          </p:cNvCxnSpPr>
          <p:nvPr/>
        </p:nvCxnSpPr>
        <p:spPr>
          <a:xfrm>
            <a:off x="1149927" y="3378098"/>
            <a:ext cx="0" cy="8405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79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29197-1133-4B1B-8662-A1BC90803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3 – Fluency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CA491-C592-4D25-9B91-C6A786170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Copy and complete the sequences.</a:t>
            </a:r>
          </a:p>
        </p:txBody>
      </p:sp>
    </p:spTree>
    <p:extLst>
      <p:ext uri="{BB962C8B-B14F-4D97-AF65-F5344CB8AC3E}">
        <p14:creationId xmlns:p14="http://schemas.microsoft.com/office/powerpoint/2010/main" val="2879400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A08B-B8B4-4C8F-A8AC-11077456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/>
              <a:t>Fluency – do and talk</a:t>
            </a:r>
            <a:br>
              <a:rPr lang="en-GB" dirty="0"/>
            </a:br>
            <a:r>
              <a:rPr lang="en-GB" dirty="0"/>
              <a:t>Year 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30B416-8729-4B64-8711-B0876B62E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do you notice about these sequences?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2095B4-2F4C-44CA-B155-43838F38F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" y="2456728"/>
            <a:ext cx="8753475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51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D99521C-2C92-47CE-896B-A217F54C8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practise</a:t>
            </a:r>
          </a:p>
        </p:txBody>
      </p:sp>
      <p:sp>
        <p:nvSpPr>
          <p:cNvPr id="115" name="Google Shape;115;p1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pPr marL="0" indent="0">
              <a:buNone/>
            </a:pPr>
            <a:r>
              <a:rPr lang="en-GB" dirty="0"/>
              <a:t>Complete the missing numbers on the number tracks, explain your answers. </a:t>
            </a:r>
          </a:p>
          <a:p>
            <a:pPr marL="0" indent="0">
              <a:buNone/>
            </a:pPr>
            <a:endParaRPr b="1" dirty="0"/>
          </a:p>
        </p:txBody>
      </p:sp>
      <p:graphicFrame>
        <p:nvGraphicFramePr>
          <p:cNvPr id="117" name="Google Shape;117;p17"/>
          <p:cNvGraphicFramePr/>
          <p:nvPr>
            <p:extLst>
              <p:ext uri="{D42A27DB-BD31-4B8C-83A1-F6EECF244321}">
                <p14:modId xmlns:p14="http://schemas.microsoft.com/office/powerpoint/2010/main" val="2167052500"/>
              </p:ext>
            </p:extLst>
          </p:nvPr>
        </p:nvGraphicFramePr>
        <p:xfrm>
          <a:off x="272925" y="2884969"/>
          <a:ext cx="8640000" cy="60041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041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25</a:t>
                      </a: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50</a:t>
                      </a: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125</a:t>
                      </a: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175</a:t>
                      </a: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200</a:t>
                      </a: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8" name="Google Shape;118;p17"/>
          <p:cNvGraphicFramePr/>
          <p:nvPr>
            <p:extLst>
              <p:ext uri="{D42A27DB-BD31-4B8C-83A1-F6EECF244321}">
                <p14:modId xmlns:p14="http://schemas.microsoft.com/office/powerpoint/2010/main" val="3700445568"/>
              </p:ext>
            </p:extLst>
          </p:nvPr>
        </p:nvGraphicFramePr>
        <p:xfrm>
          <a:off x="272925" y="3955801"/>
          <a:ext cx="8640000" cy="60041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041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500</a:t>
                      </a: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475</a:t>
                      </a: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450</a:t>
                      </a: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400</a:t>
                      </a: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325</a:t>
                      </a: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300</a:t>
                      </a: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0" name="Google Shape;120;p17"/>
          <p:cNvSpPr txBox="1"/>
          <p:nvPr/>
        </p:nvSpPr>
        <p:spPr>
          <a:xfrm>
            <a:off x="272925" y="2884970"/>
            <a:ext cx="868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>
              <a:lnSpc>
                <a:spcPct val="115000"/>
              </a:lnSpc>
              <a:buClr>
                <a:srgbClr val="000000"/>
              </a:buClr>
              <a:defRPr/>
            </a:pPr>
            <a:r>
              <a:rPr lang="en-GB" sz="1650" b="1" kern="0">
                <a:solidFill>
                  <a:srgbClr val="00BC8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</a:t>
            </a:r>
            <a:endParaRPr sz="1650" b="1" kern="0">
              <a:solidFill>
                <a:srgbClr val="00BC8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1" name="Google Shape;121;p17"/>
          <p:cNvSpPr txBox="1"/>
          <p:nvPr/>
        </p:nvSpPr>
        <p:spPr>
          <a:xfrm>
            <a:off x="2864925" y="2885026"/>
            <a:ext cx="868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>
              <a:lnSpc>
                <a:spcPct val="115000"/>
              </a:lnSpc>
              <a:buClr>
                <a:srgbClr val="000000"/>
              </a:buClr>
              <a:defRPr/>
            </a:pPr>
            <a:r>
              <a:rPr lang="en-GB" sz="1650" b="1" kern="0">
                <a:solidFill>
                  <a:srgbClr val="00BC8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75</a:t>
            </a:r>
            <a:endParaRPr sz="1650" b="1" kern="0">
              <a:solidFill>
                <a:srgbClr val="00BC8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2" name="Google Shape;122;p17"/>
          <p:cNvSpPr txBox="1"/>
          <p:nvPr/>
        </p:nvSpPr>
        <p:spPr>
          <a:xfrm>
            <a:off x="5456925" y="2884970"/>
            <a:ext cx="868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>
              <a:lnSpc>
                <a:spcPct val="115000"/>
              </a:lnSpc>
              <a:buClr>
                <a:srgbClr val="000000"/>
              </a:buClr>
              <a:defRPr/>
            </a:pPr>
            <a:r>
              <a:rPr lang="en-GB" sz="1650" b="1" kern="0">
                <a:solidFill>
                  <a:srgbClr val="00BC8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150</a:t>
            </a:r>
            <a:endParaRPr sz="1650" b="1" kern="0">
              <a:solidFill>
                <a:srgbClr val="00BC8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8048925" y="2884970"/>
            <a:ext cx="868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>
              <a:lnSpc>
                <a:spcPct val="115000"/>
              </a:lnSpc>
              <a:buClr>
                <a:srgbClr val="000000"/>
              </a:buClr>
              <a:defRPr/>
            </a:pPr>
            <a:r>
              <a:rPr lang="en-GB" sz="1650" b="1" kern="0">
                <a:solidFill>
                  <a:srgbClr val="00BC8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225</a:t>
            </a:r>
            <a:endParaRPr sz="1650" b="1" kern="0">
              <a:solidFill>
                <a:srgbClr val="00BC8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4" name="Google Shape;124;p17"/>
          <p:cNvSpPr txBox="1"/>
          <p:nvPr/>
        </p:nvSpPr>
        <p:spPr>
          <a:xfrm>
            <a:off x="4594050" y="3955782"/>
            <a:ext cx="8685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>
              <a:lnSpc>
                <a:spcPct val="115000"/>
              </a:lnSpc>
              <a:buClr>
                <a:srgbClr val="000000"/>
              </a:buClr>
              <a:defRPr/>
            </a:pPr>
            <a:r>
              <a:rPr lang="en-GB" sz="1650" b="1" kern="0">
                <a:solidFill>
                  <a:srgbClr val="00BC8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375</a:t>
            </a:r>
            <a:endParaRPr sz="1650" b="1" kern="0">
              <a:solidFill>
                <a:srgbClr val="00BC8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5" name="Google Shape;125;p17"/>
          <p:cNvSpPr txBox="1"/>
          <p:nvPr/>
        </p:nvSpPr>
        <p:spPr>
          <a:xfrm>
            <a:off x="2871675" y="3955857"/>
            <a:ext cx="868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>
              <a:lnSpc>
                <a:spcPct val="115000"/>
              </a:lnSpc>
              <a:buClr>
                <a:srgbClr val="000000"/>
              </a:buClr>
              <a:defRPr/>
            </a:pPr>
            <a:r>
              <a:rPr lang="en-GB" sz="1650" b="1" kern="0">
                <a:solidFill>
                  <a:srgbClr val="00BC8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425</a:t>
            </a:r>
            <a:endParaRPr sz="1650" b="1" kern="0">
              <a:solidFill>
                <a:srgbClr val="00BC8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6" name="Google Shape;126;p17"/>
          <p:cNvSpPr txBox="1"/>
          <p:nvPr/>
        </p:nvSpPr>
        <p:spPr>
          <a:xfrm>
            <a:off x="5456925" y="3955857"/>
            <a:ext cx="868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>
              <a:lnSpc>
                <a:spcPct val="115000"/>
              </a:lnSpc>
              <a:buClr>
                <a:srgbClr val="000000"/>
              </a:buClr>
              <a:defRPr/>
            </a:pPr>
            <a:r>
              <a:rPr lang="en-GB" sz="1650" b="1" kern="0">
                <a:solidFill>
                  <a:srgbClr val="00BC8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350</a:t>
            </a:r>
            <a:endParaRPr sz="1650" b="1" kern="0">
              <a:solidFill>
                <a:srgbClr val="00BC8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7" name="Google Shape;127;p17"/>
          <p:cNvSpPr txBox="1"/>
          <p:nvPr/>
        </p:nvSpPr>
        <p:spPr>
          <a:xfrm>
            <a:off x="8051175" y="3955856"/>
            <a:ext cx="8685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>
              <a:lnSpc>
                <a:spcPct val="115000"/>
              </a:lnSpc>
              <a:buClr>
                <a:srgbClr val="000000"/>
              </a:buClr>
              <a:defRPr/>
            </a:pPr>
            <a:r>
              <a:rPr lang="en-GB" sz="1650" b="1" kern="0">
                <a:solidFill>
                  <a:srgbClr val="00BC8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275</a:t>
            </a:r>
            <a:endParaRPr sz="1650" b="1" kern="0">
              <a:solidFill>
                <a:srgbClr val="00BC8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128" name="Google Shape;128;p17"/>
          <p:cNvGraphicFramePr/>
          <p:nvPr>
            <p:extLst>
              <p:ext uri="{D42A27DB-BD31-4B8C-83A1-F6EECF244321}">
                <p14:modId xmlns:p14="http://schemas.microsoft.com/office/powerpoint/2010/main" val="2252763570"/>
              </p:ext>
            </p:extLst>
          </p:nvPr>
        </p:nvGraphicFramePr>
        <p:xfrm>
          <a:off x="272925" y="4983207"/>
          <a:ext cx="8645848" cy="60041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80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7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7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7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7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041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175</a:t>
                      </a: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150</a:t>
                      </a: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125</a:t>
                      </a: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75</a:t>
                      </a: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0</a:t>
                      </a:r>
                      <a:endParaRPr sz="17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8569" marR="68569" marT="68569" marB="6856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9" name="Google Shape;129;p17"/>
          <p:cNvSpPr txBox="1"/>
          <p:nvPr/>
        </p:nvSpPr>
        <p:spPr>
          <a:xfrm>
            <a:off x="3515119" y="4983263"/>
            <a:ext cx="1080675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>
              <a:lnSpc>
                <a:spcPct val="115000"/>
              </a:lnSpc>
              <a:buClr>
                <a:srgbClr val="000000"/>
              </a:buClr>
              <a:defRPr/>
            </a:pPr>
            <a:r>
              <a:rPr lang="en-GB" sz="1650" b="1" kern="0">
                <a:solidFill>
                  <a:srgbClr val="00BC8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100</a:t>
            </a:r>
            <a:endParaRPr sz="1650" b="1" kern="0">
              <a:solidFill>
                <a:srgbClr val="00BC8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0" name="Google Shape;130;p17"/>
          <p:cNvSpPr txBox="1"/>
          <p:nvPr/>
        </p:nvSpPr>
        <p:spPr>
          <a:xfrm>
            <a:off x="5676581" y="4983263"/>
            <a:ext cx="1080675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>
              <a:lnSpc>
                <a:spcPct val="115000"/>
              </a:lnSpc>
              <a:buClr>
                <a:srgbClr val="000000"/>
              </a:buClr>
              <a:defRPr/>
            </a:pPr>
            <a:r>
              <a:rPr lang="en-GB" sz="1650" b="1" kern="0">
                <a:solidFill>
                  <a:srgbClr val="00BC8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50</a:t>
            </a:r>
            <a:endParaRPr sz="1650" b="1" kern="0">
              <a:solidFill>
                <a:srgbClr val="00BC8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1" name="Google Shape;131;p17"/>
          <p:cNvSpPr txBox="1"/>
          <p:nvPr/>
        </p:nvSpPr>
        <p:spPr>
          <a:xfrm>
            <a:off x="6757313" y="4983263"/>
            <a:ext cx="1080675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>
              <a:lnSpc>
                <a:spcPct val="115000"/>
              </a:lnSpc>
              <a:buClr>
                <a:srgbClr val="000000"/>
              </a:buClr>
              <a:defRPr/>
            </a:pPr>
            <a:r>
              <a:rPr lang="en-GB" sz="1650" b="1" kern="0">
                <a:solidFill>
                  <a:srgbClr val="00BC8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25</a:t>
            </a:r>
            <a:endParaRPr sz="1650" b="1" kern="0">
              <a:solidFill>
                <a:srgbClr val="00BC8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2" name="Google Shape;132;p17"/>
          <p:cNvSpPr txBox="1"/>
          <p:nvPr/>
        </p:nvSpPr>
        <p:spPr>
          <a:xfrm>
            <a:off x="3727800" y="2884970"/>
            <a:ext cx="868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>
              <a:lnSpc>
                <a:spcPct val="115000"/>
              </a:lnSpc>
              <a:buClr>
                <a:srgbClr val="000000"/>
              </a:buClr>
              <a:defRPr/>
            </a:pPr>
            <a:r>
              <a:rPr lang="en-GB" sz="1650" b="1" kern="0">
                <a:solidFill>
                  <a:srgbClr val="00BC8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100</a:t>
            </a:r>
            <a:endParaRPr sz="1650" b="1" kern="0">
              <a:solidFill>
                <a:srgbClr val="00BC8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108FA75-709B-4090-94E1-0A46BF09A635}"/>
              </a:ext>
            </a:extLst>
          </p:cNvPr>
          <p:cNvSpPr/>
          <p:nvPr/>
        </p:nvSpPr>
        <p:spPr>
          <a:xfrm>
            <a:off x="7423690" y="5859790"/>
            <a:ext cx="1489235" cy="530670"/>
          </a:xfrm>
          <a:prstGeom prst="roundRect">
            <a:avLst/>
          </a:prstGeom>
          <a:solidFill>
            <a:srgbClr val="2779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buClr>
                <a:srgbClr val="000000"/>
              </a:buClr>
              <a:defRPr/>
            </a:pPr>
            <a:r>
              <a:rPr lang="en-GB" sz="1350" kern="0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Answers</a:t>
            </a:r>
            <a:endParaRPr lang="en-GB" sz="1050" kern="0" dirty="0">
              <a:solidFill>
                <a:srgbClr val="FFFFFF"/>
              </a:solidFill>
              <a:latin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4BCCC2B6-BD74-411A-A492-A2EF6C860B9E}" vid="{376D44E6-678C-40D6-93B2-8E13B08062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272</TotalTime>
  <Words>366</Words>
  <Application>Microsoft Office PowerPoint</Application>
  <PresentationFormat>On-screen Show (4:3)</PresentationFormat>
  <Paragraphs>98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XCCW Joined 1a</vt:lpstr>
      <vt:lpstr>school</vt:lpstr>
      <vt:lpstr>Year 3: Can I count in 50s?  Year 4: Can I count in 25s?</vt:lpstr>
      <vt:lpstr>PowerPoint Presentation</vt:lpstr>
      <vt:lpstr>Focus task: make 3-digit and 4-digit numbers </vt:lpstr>
      <vt:lpstr>Fluency – do and talk </vt:lpstr>
      <vt:lpstr>Fluency – nothing new </vt:lpstr>
      <vt:lpstr>Fluency – nothing new </vt:lpstr>
      <vt:lpstr>Year 3 – Fluency work</vt:lpstr>
      <vt:lpstr>Fluency – do and talk Year 4</vt:lpstr>
      <vt:lpstr>Let’s practise</vt:lpstr>
      <vt:lpstr>Year 4 – Fluency work</vt:lpstr>
      <vt:lpstr>Fluency  - variation </vt:lpstr>
      <vt:lpstr>Lightbulb challenge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find 1, 10, 100 more or less?</dc:title>
  <dc:creator>Sophie Teresa</dc:creator>
  <cp:lastModifiedBy>Sophie Teresa</cp:lastModifiedBy>
  <cp:revision>30</cp:revision>
  <dcterms:created xsi:type="dcterms:W3CDTF">2020-09-20T11:46:55Z</dcterms:created>
  <dcterms:modified xsi:type="dcterms:W3CDTF">2020-09-24T18:04:32Z</dcterms:modified>
</cp:coreProperties>
</file>