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3" d="100"/>
          <a:sy n="83" d="100"/>
        </p:scale>
        <p:origin x="1406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1A11AA-9FC2-4907-83CF-7BE2D2F386A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26A2B3D-C000-486A-9DD5-6141CF8831E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EA07511-1643-4CDA-B043-4BC01B9C5F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F97F30-BCE7-4205-8C71-B0599428D139}" type="datetimeFigureOut">
              <a:rPr lang="en-GB" smtClean="0"/>
              <a:t>27/09/2020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95911D1-8FE5-4167-BA1F-AB004F468E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B3472A8-95FB-454B-97BC-4AE7939468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6051AA-C0C4-4227-88C9-2A4BB9A9D03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149890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6F5512-73DF-42DD-9C4F-D1EED16C73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9805A95-B7CC-44FF-B12D-3703324A309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D38C6EC-D9CC-4BEE-ACE7-CFA55C5F3D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F97F30-BCE7-4205-8C71-B0599428D139}" type="datetimeFigureOut">
              <a:rPr lang="en-GB" smtClean="0"/>
              <a:t>27/09/2020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0D56609-E92B-440C-B6B3-3ECC698A54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141E88A-D164-48B1-A91E-2931FFDC9D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6051AA-C0C4-4227-88C9-2A4BB9A9D03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943069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6F66E46-2E84-41DC-B1A9-191AFB7C4FC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1099ED6-C801-49B3-A079-312A58AC39A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2378350-A685-4710-98C1-39C36832E7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F97F30-BCE7-4205-8C71-B0599428D139}" type="datetimeFigureOut">
              <a:rPr lang="en-GB" smtClean="0"/>
              <a:t>27/09/2020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D6F1B02-C54F-40AE-A7AE-53BD757D6E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3C22AA5-DD92-47DF-8DF1-0A055CC50C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6051AA-C0C4-4227-88C9-2A4BB9A9D03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246693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AE32C7AD-824B-41C3-B4EA-38888379C37B}"/>
              </a:ext>
            </a:extLst>
          </p:cNvPr>
          <p:cNvSpPr/>
          <p:nvPr/>
        </p:nvSpPr>
        <p:spPr>
          <a:xfrm>
            <a:off x="628650" y="365126"/>
            <a:ext cx="8515350" cy="1325563"/>
          </a:xfrm>
          <a:prstGeom prst="rect">
            <a:avLst/>
          </a:prstGeom>
          <a:gradFill flip="none" rotWithShape="1">
            <a:gsLst>
              <a:gs pos="10000">
                <a:schemeClr val="accent1">
                  <a:lumMod val="20000"/>
                  <a:lumOff val="80000"/>
                </a:schemeClr>
              </a:gs>
              <a:gs pos="46000">
                <a:schemeClr val="accent1">
                  <a:lumMod val="45000"/>
                  <a:lumOff val="55000"/>
                </a:schemeClr>
              </a:gs>
              <a:gs pos="76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52E7536-2917-4E1C-92CF-14480421E8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DE3B2E-42F1-4BBC-97A7-B7708A38537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DA48C42-4C4F-4B91-B20C-6DE061CB6D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F97F30-BCE7-4205-8C71-B0599428D139}" type="datetimeFigureOut">
              <a:rPr lang="en-GB" smtClean="0"/>
              <a:t>27/09/2020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7014731-3586-44B9-906A-55F182FE0C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8B86B08-E5AE-44A8-A8CA-8F3B2A876B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6051AA-C0C4-4227-88C9-2A4BB9A9D03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761819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170CD7-E6C5-483C-96F1-08F3C43109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853A505-9A46-4BF0-B588-2BFB69A8B13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AD5E0D6-D2C2-4E03-B1AF-AE6D9C4837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F97F30-BCE7-4205-8C71-B0599428D139}" type="datetimeFigureOut">
              <a:rPr lang="en-GB" smtClean="0"/>
              <a:t>27/09/2020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DE16AA2-FA4F-4699-9367-99D731AFF4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9495B61-04E9-4B5C-8396-01095E944A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6051AA-C0C4-4227-88C9-2A4BB9A9D03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974908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5EE96A-8414-44E5-A32A-FDEF5E56DA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C2685C-6768-479C-95B1-21F2F80A226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DAD0E60-3F5B-4105-8B9A-CE05FED80AD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5108CAE-9B3D-473C-94F3-53BFA77148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F97F30-BCE7-4205-8C71-B0599428D139}" type="datetimeFigureOut">
              <a:rPr lang="en-GB" smtClean="0"/>
              <a:t>27/09/2020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A945D0A-F90A-4627-A93D-32FB4BBEAC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E505CD3-96AC-43F1-9864-6AECC03A15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6051AA-C0C4-4227-88C9-2A4BB9A9D03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226104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51AACF-697B-4E63-A5E2-22AFC5772D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17E3758-25B2-4717-9DCF-A80CC8C44B3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258310A-BAFC-4107-A2EB-2E56696CD5D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6A940C7-AF91-4411-8FF2-4C1E3189913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229A60A-CDF9-4760-9880-1EC344C46A0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A4D5AA3-71BA-4980-8908-BCE4CC11C9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F97F30-BCE7-4205-8C71-B0599428D139}" type="datetimeFigureOut">
              <a:rPr lang="en-GB" smtClean="0"/>
              <a:t>27/09/2020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ADF1405-E449-4058-8BBD-9801D3A13F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BC6A80E-7CD3-4A9A-BA4B-8C1B4A337A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6051AA-C0C4-4227-88C9-2A4BB9A9D03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780968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06F8E5B2-504E-48F1-A4B4-48504A4A38AD}"/>
              </a:ext>
            </a:extLst>
          </p:cNvPr>
          <p:cNvSpPr/>
          <p:nvPr/>
        </p:nvSpPr>
        <p:spPr>
          <a:xfrm>
            <a:off x="628650" y="365126"/>
            <a:ext cx="8515350" cy="1325563"/>
          </a:xfrm>
          <a:prstGeom prst="rect">
            <a:avLst/>
          </a:prstGeom>
          <a:gradFill flip="none" rotWithShape="1">
            <a:gsLst>
              <a:gs pos="10000">
                <a:schemeClr val="accent1">
                  <a:lumMod val="20000"/>
                  <a:lumOff val="80000"/>
                </a:schemeClr>
              </a:gs>
              <a:gs pos="46000">
                <a:schemeClr val="accent1">
                  <a:lumMod val="45000"/>
                  <a:lumOff val="55000"/>
                </a:schemeClr>
              </a:gs>
              <a:gs pos="76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BFB096B-5EFE-41B4-BD35-14D69C21B7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2E997AE-4495-4CF1-9AC4-F528EF25D7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F97F30-BCE7-4205-8C71-B0599428D139}" type="datetimeFigureOut">
              <a:rPr lang="en-GB" smtClean="0"/>
              <a:t>27/09/2020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2D01512-39E3-4AAD-9D18-260E0273AF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C33FC31-CA11-4FA2-AFAA-F2DB4CF21C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6051AA-C0C4-4227-88C9-2A4BB9A9D03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497914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D2ED52C-58C9-47A4-A6E5-AC66050F33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F97F30-BCE7-4205-8C71-B0599428D139}" type="datetimeFigureOut">
              <a:rPr lang="en-GB" smtClean="0"/>
              <a:t>27/09/2020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A4CE7B0-6CFC-4522-A924-AB2424E0D2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2CB1F59-6A8A-4940-956C-D4544FBA2D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6051AA-C0C4-4227-88C9-2A4BB9A9D03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051996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EBCB8F-DB7D-4389-BFCE-DDF759BA0E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A609E6-CB0E-4C41-99CF-DA3CE7376D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4F616D8-4C1A-4FFE-A36C-685E33FF185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1C628ED-51F1-498E-916C-2F320CE59A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F97F30-BCE7-4205-8C71-B0599428D139}" type="datetimeFigureOut">
              <a:rPr lang="en-GB" smtClean="0"/>
              <a:t>27/09/2020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C997ADE-5906-4856-AE8F-7C5E09BD9E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682868A-25BF-4543-B6FA-8DE576EA32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6051AA-C0C4-4227-88C9-2A4BB9A9D03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134953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F5CEDF-0D6F-4CC9-9781-094F8EA860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070DFCE-9FA0-4CA1-B30E-A498957201F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CE93787-28DB-4E01-BED2-74E09D25F4B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B47F166-FA55-49CF-B252-FAD38F2EC1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F97F30-BCE7-4205-8C71-B0599428D139}" type="datetimeFigureOut">
              <a:rPr lang="en-GB" smtClean="0"/>
              <a:t>27/09/2020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5D7560C-1FEC-47CA-9DA5-2A93F59A2B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F6E8542-95F8-4D13-BD6D-CFB4DC5173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6051AA-C0C4-4227-88C9-2A4BB9A9D03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813807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1EA8AF7-C30F-4BF8-9D9C-0840DD8EDA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0FB1EF0-9A3C-49BA-AF82-3BA552D339B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61D6EA8-747D-4870-A669-F2CDA434930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F97F30-BCE7-4205-8C71-B0599428D139}" type="datetimeFigureOut">
              <a:rPr lang="en-GB" smtClean="0"/>
              <a:t>27/09/2020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1C8EC07-83EC-4A7B-9CD1-7D465D0826B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7D4B95C-A962-4533-AD76-561BDC3690B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6051AA-C0C4-4227-88C9-2A4BB9A9D03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418882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XCCW Joined 1a" panose="03050602040000000000" pitchFamily="66" charset="0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XCCW Joined 1a" panose="03050602040000000000" pitchFamily="66" charset="0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XCCW Joined 1a" panose="03050602040000000000" pitchFamily="66" charset="0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XCCW Joined 1a" panose="03050602040000000000" pitchFamily="66" charset="0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XCCW Joined 1a" panose="03050602040000000000" pitchFamily="66" charset="0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XCCW Joined 1a" panose="03050602040000000000" pitchFamily="66" charset="0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620294-6510-4F7C-B2C2-A7157067A76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l"/>
            <a:r>
              <a:rPr lang="en-GB" dirty="0"/>
              <a:t>Can I use basic punctuation correctly?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850B551-B552-4F1C-8B68-2ACDCB5DF57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l"/>
            <a:r>
              <a:rPr lang="en-GB" dirty="0"/>
              <a:t>- I can use capital letters at the start of a sentence and for proper nouns.</a:t>
            </a:r>
          </a:p>
          <a:p>
            <a:pPr algn="l"/>
            <a:r>
              <a:rPr lang="en-GB" dirty="0"/>
              <a:t>- I can use full stops at the end of a sentence.</a:t>
            </a:r>
          </a:p>
          <a:p>
            <a:pPr algn="l"/>
            <a:r>
              <a:rPr lang="en-GB" dirty="0"/>
              <a:t>- I can use commas in lists, speech (Y4) and after fronted adverbials (Y4).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B6FA4AA-39AF-4433-8B74-788BEF4E8CAA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1336" y="2316163"/>
            <a:ext cx="1033318" cy="9848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053364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CDCACE-0491-48E6-B77D-FC6EB5BA93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Fronted adverbial,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905226-2FA7-48BF-B8CF-5A26AA4B01A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Here are some examples</a:t>
            </a:r>
          </a:p>
          <a:p>
            <a:endParaRPr lang="en-GB" dirty="0"/>
          </a:p>
          <a:p>
            <a:pPr marL="0" indent="0">
              <a:buNone/>
            </a:pPr>
            <a:endParaRPr lang="en-GB" dirty="0"/>
          </a:p>
          <a:p>
            <a:endParaRPr lang="en-GB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654EAAC-5892-4F1D-9BCC-0370B4A88F84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1691" y="455541"/>
            <a:ext cx="1033318" cy="984827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8E07CE28-34D3-4E09-910F-2CD04A730BE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259" y="3207002"/>
            <a:ext cx="4498109" cy="335381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BE3E841-FAEE-40A4-87BA-6A66F543449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45891" y="2049678"/>
            <a:ext cx="4498109" cy="335792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23027C5B-E833-4717-9B58-B27E306E9E19}"/>
              </a:ext>
            </a:extLst>
          </p:cNvPr>
          <p:cNvSpPr txBox="1"/>
          <p:nvPr/>
        </p:nvSpPr>
        <p:spPr>
          <a:xfrm>
            <a:off x="5237018" y="5604013"/>
            <a:ext cx="383309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latin typeface="XCCW Joined 1a" panose="03050602040000000000" pitchFamily="66" charset="0"/>
              </a:rPr>
              <a:t>Loudly, slowly, joyfully, wildly, softly</a:t>
            </a:r>
          </a:p>
        </p:txBody>
      </p:sp>
    </p:spTree>
    <p:extLst>
      <p:ext uri="{BB962C8B-B14F-4D97-AF65-F5344CB8AC3E}">
        <p14:creationId xmlns:p14="http://schemas.microsoft.com/office/powerpoint/2010/main" val="1340530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4AE304-7457-4149-9EEE-E72253DF2E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Sentences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9A986E-FF86-4039-B1F2-720FE4CA13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8470" y="1829409"/>
            <a:ext cx="7886700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A sentence is a string of words, which must make sense and must include a verb.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B9BF7D0-B425-4CA0-ACF2-A5158A0E44FB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1691" y="455541"/>
            <a:ext cx="1033318" cy="984827"/>
          </a:xfrm>
          <a:prstGeom prst="rect">
            <a:avLst/>
          </a:prstGeom>
        </p:spPr>
      </p:pic>
      <p:sp>
        <p:nvSpPr>
          <p:cNvPr id="6" name="Rounded Rectangle 7">
            <a:extLst>
              <a:ext uri="{FF2B5EF4-FFF2-40B4-BE49-F238E27FC236}">
                <a16:creationId xmlns:a16="http://schemas.microsoft.com/office/drawing/2014/main" id="{412CA8A2-CF3B-4086-9161-DE171ED3B8D7}"/>
              </a:ext>
            </a:extLst>
          </p:cNvPr>
          <p:cNvSpPr/>
          <p:nvPr/>
        </p:nvSpPr>
        <p:spPr>
          <a:xfrm>
            <a:off x="75367" y="2562318"/>
            <a:ext cx="2583152" cy="2739355"/>
          </a:xfrm>
          <a:prstGeom prst="roundRect">
            <a:avLst>
              <a:gd name="adj" fmla="val 8058"/>
            </a:avLst>
          </a:prstGeom>
          <a:solidFill>
            <a:srgbClr val="D8F79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7" name="TextBox 8">
            <a:extLst>
              <a:ext uri="{FF2B5EF4-FFF2-40B4-BE49-F238E27FC236}">
                <a16:creationId xmlns:a16="http://schemas.microsoft.com/office/drawing/2014/main" id="{653DB66E-EF17-4BB9-9CCC-F8AAC41C00A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0757" y="2654511"/>
            <a:ext cx="2404287" cy="230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dirty="0">
                <a:solidFill>
                  <a:schemeClr val="tx1"/>
                </a:solidFill>
                <a:latin typeface="XCCW Joined 1a" panose="03050602040000000000" pitchFamily="66" charset="0"/>
              </a:rPr>
              <a:t>Which of these strings of words really are sentences? Think about whether anything happens. </a:t>
            </a:r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29F0A231-B674-4CAF-B44F-3B2EC41475D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07891" y="3048001"/>
            <a:ext cx="6936109" cy="36562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1375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EC0B14-0BB9-4FC4-B47C-C35C93E695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Sentence punctuation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A5189C-F2D5-4B3E-B754-644E4F7255B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A sentence </a:t>
            </a:r>
            <a:r>
              <a:rPr lang="en-GB" b="1" dirty="0"/>
              <a:t>ALWAYS</a:t>
            </a:r>
            <a:r>
              <a:rPr lang="en-GB" dirty="0"/>
              <a:t> starts with a capital letter. We also need a capital letter for proper nouns (names of people, places, days and months).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A sentence ends with a full stop, question mark or exclamation mark.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When does a sentence end?</a:t>
            </a:r>
          </a:p>
          <a:p>
            <a:pPr marL="0" indent="0">
              <a:buNone/>
            </a:pPr>
            <a:r>
              <a:rPr lang="en-GB" dirty="0"/>
              <a:t>When the action linked to the verb is finished. </a:t>
            </a:r>
          </a:p>
          <a:p>
            <a:pPr marL="0" indent="0">
              <a:buNone/>
            </a:pPr>
            <a:r>
              <a:rPr lang="en-GB" dirty="0"/>
              <a:t>There is usually a pause.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2AE6D0C-FCE2-42B4-92EB-845A13C23EF3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1691" y="455541"/>
            <a:ext cx="1033318" cy="9848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57994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EC0B14-0BB9-4FC4-B47C-C35C93E695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Sentence punctuation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A5189C-F2D5-4B3E-B754-644E4F7255B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How many sentences can you count? 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2AE6D0C-FCE2-42B4-92EB-845A13C23EF3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1691" y="455541"/>
            <a:ext cx="1033318" cy="984827"/>
          </a:xfrm>
          <a:prstGeom prst="rect">
            <a:avLst/>
          </a:prstGeom>
        </p:spPr>
      </p:pic>
      <p:sp>
        <p:nvSpPr>
          <p:cNvPr id="8" name="TextBox 12">
            <a:extLst>
              <a:ext uri="{FF2B5EF4-FFF2-40B4-BE49-F238E27FC236}">
                <a16:creationId xmlns:a16="http://schemas.microsoft.com/office/drawing/2014/main" id="{4502ABE1-1D01-4BF8-A8F3-9BF9E8E9198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64146" y="2868035"/>
            <a:ext cx="5606472" cy="2677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2800" dirty="0">
                <a:solidFill>
                  <a:schemeClr val="tx1"/>
                </a:solidFill>
              </a:rPr>
              <a:t>Cats sleep a lot. They can sleep anywhere. They sleep on newspapers, on windowsills and even in baskets. When they wake up they have a good stretch. Sometimes they go straight back to sleep again. </a:t>
            </a:r>
            <a:endParaRPr lang="en-GB" altLang="en-US" sz="2000" dirty="0">
              <a:solidFill>
                <a:schemeClr val="tx1"/>
              </a:solidFill>
            </a:endParaRPr>
          </a:p>
        </p:txBody>
      </p:sp>
      <p:sp>
        <p:nvSpPr>
          <p:cNvPr id="4" name="Rounded Rectangle 11">
            <a:extLst>
              <a:ext uri="{FF2B5EF4-FFF2-40B4-BE49-F238E27FC236}">
                <a16:creationId xmlns:a16="http://schemas.microsoft.com/office/drawing/2014/main" id="{D5F42051-636C-4B66-A32C-62399F631EE8}"/>
              </a:ext>
            </a:extLst>
          </p:cNvPr>
          <p:cNvSpPr/>
          <p:nvPr/>
        </p:nvSpPr>
        <p:spPr>
          <a:xfrm>
            <a:off x="1653309" y="2623559"/>
            <a:ext cx="5828146" cy="3553403"/>
          </a:xfrm>
          <a:prstGeom prst="roundRect">
            <a:avLst>
              <a:gd name="adj" fmla="val 3395"/>
            </a:avLst>
          </a:prstGeom>
          <a:solidFill>
            <a:srgbClr val="D8F79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0" name="TextBox 12">
            <a:extLst>
              <a:ext uri="{FF2B5EF4-FFF2-40B4-BE49-F238E27FC236}">
                <a16:creationId xmlns:a16="http://schemas.microsoft.com/office/drawing/2014/main" id="{F4D54C98-6233-469C-862A-068DCC018E2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16546" y="3020435"/>
            <a:ext cx="5606472" cy="2677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2800" dirty="0">
                <a:solidFill>
                  <a:schemeClr val="tx1"/>
                </a:solidFill>
              </a:rPr>
              <a:t>Cats sleep a lot they can sleep anywhere they sleep on newspapers, on windowsills and even in baskets when they wake up they have a good stretch sometimes they go straight back to sleep again </a:t>
            </a:r>
            <a:endParaRPr lang="en-GB" altLang="en-US" sz="2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15420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EC0B14-0BB9-4FC4-B47C-C35C93E695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Sentence punctuation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2AE6D0C-FCE2-42B4-92EB-845A13C23EF3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1691" y="455541"/>
            <a:ext cx="1033318" cy="984827"/>
          </a:xfrm>
          <a:prstGeom prst="rect">
            <a:avLst/>
          </a:prstGeom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58C87A1C-95AE-4C56-B2A5-1D36E60C6A27}"/>
              </a:ext>
            </a:extLst>
          </p:cNvPr>
          <p:cNvGrpSpPr>
            <a:grpSpLocks/>
          </p:cNvGrpSpPr>
          <p:nvPr/>
        </p:nvGrpSpPr>
        <p:grpSpPr bwMode="auto">
          <a:xfrm>
            <a:off x="6024122" y="2146371"/>
            <a:ext cx="3018277" cy="4256088"/>
            <a:chOff x="5888052" y="1520826"/>
            <a:chExt cx="2500298" cy="4256130"/>
          </a:xfrm>
        </p:grpSpPr>
        <p:sp>
          <p:nvSpPr>
            <p:cNvPr id="7" name="Rounded Rectangle 25">
              <a:extLst>
                <a:ext uri="{FF2B5EF4-FFF2-40B4-BE49-F238E27FC236}">
                  <a16:creationId xmlns:a16="http://schemas.microsoft.com/office/drawing/2014/main" id="{7659F9A5-5547-4597-9AA7-8DFED27870CA}"/>
                </a:ext>
              </a:extLst>
            </p:cNvPr>
            <p:cNvSpPr/>
            <p:nvPr/>
          </p:nvSpPr>
          <p:spPr>
            <a:xfrm>
              <a:off x="5888052" y="1520826"/>
              <a:ext cx="2500298" cy="4256130"/>
            </a:xfrm>
            <a:prstGeom prst="roundRect">
              <a:avLst>
                <a:gd name="adj" fmla="val 3194"/>
              </a:avLst>
            </a:prstGeom>
            <a:solidFill>
              <a:srgbClr val="D8F79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>
                <a:latin typeface="XCCW Joined 1a" panose="03050602040000000000" pitchFamily="66" charset="0"/>
              </a:endParaRPr>
            </a:p>
          </p:txBody>
        </p:sp>
        <p:pic>
          <p:nvPicPr>
            <p:cNvPr id="8" name="Picture 5">
              <a:extLst>
                <a:ext uri="{FF2B5EF4-FFF2-40B4-BE49-F238E27FC236}">
                  <a16:creationId xmlns:a16="http://schemas.microsoft.com/office/drawing/2014/main" id="{79EE2496-E1B0-457F-BE92-F7C68F7FAF5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13298">
              <a:off x="6071416" y="4818645"/>
              <a:ext cx="1449382" cy="6469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" name="TextBox 27">
              <a:extLst>
                <a:ext uri="{FF2B5EF4-FFF2-40B4-BE49-F238E27FC236}">
                  <a16:creationId xmlns:a16="http://schemas.microsoft.com/office/drawing/2014/main" id="{18380305-0441-4583-BA28-EF33F06FEAC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973510" y="1632247"/>
              <a:ext cx="2350093" cy="37856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>
                  <a:solidFill>
                    <a:srgbClr val="1C1C1C"/>
                  </a:solidFill>
                  <a:latin typeface="Sassoon Infant Rg" pitchFamily="50" charset="0"/>
                  <a:ea typeface="Sassoon Infant Rg" pitchFamily="50" charset="0"/>
                  <a:cs typeface="Sassoon Infant Rg" pitchFamily="50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1C1C1C"/>
                  </a:solidFill>
                  <a:latin typeface="Sassoon Infant Rg" pitchFamily="50" charset="0"/>
                  <a:ea typeface="Sassoon Infant Rg" pitchFamily="50" charset="0"/>
                  <a:cs typeface="Sassoon Infant Rg" pitchFamily="50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itchFamily="50" charset="0"/>
                  <a:ea typeface="Sassoon Infant Rg" pitchFamily="50" charset="0"/>
                  <a:cs typeface="Sassoon Infant Rg" pitchFamily="50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itchFamily="50" charset="0"/>
                  <a:ea typeface="Sassoon Infant Rg" pitchFamily="50" charset="0"/>
                  <a:cs typeface="Sassoon Infant Rg" pitchFamily="50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itchFamily="50" charset="0"/>
                  <a:ea typeface="Sassoon Infant Rg" pitchFamily="50" charset="0"/>
                  <a:cs typeface="Sassoon Infant Rg" pitchFamily="50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itchFamily="50" charset="0"/>
                  <a:ea typeface="Sassoon Infant Rg" pitchFamily="50" charset="0"/>
                  <a:cs typeface="Sassoon Infant Rg" pitchFamily="50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itchFamily="50" charset="0"/>
                  <a:ea typeface="Sassoon Infant Rg" pitchFamily="50" charset="0"/>
                  <a:cs typeface="Sassoon Infant Rg" pitchFamily="50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itchFamily="50" charset="0"/>
                  <a:ea typeface="Sassoon Infant Rg" pitchFamily="50" charset="0"/>
                  <a:cs typeface="Sassoon Infant Rg" pitchFamily="50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itchFamily="50" charset="0"/>
                  <a:ea typeface="Sassoon Infant Rg" pitchFamily="50" charset="0"/>
                  <a:cs typeface="Sassoon Infant Rg" pitchFamily="50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GB" altLang="en-US" sz="2000" b="1" dirty="0">
                  <a:solidFill>
                    <a:schemeClr val="tx1"/>
                  </a:solidFill>
                  <a:latin typeface="XCCW Joined 1a" panose="03050602040000000000" pitchFamily="66" charset="0"/>
                </a:rPr>
                <a:t>Question Marks</a:t>
              </a:r>
            </a:p>
            <a:p>
              <a:pPr algn="ctr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en-GB" altLang="en-US" sz="2000" b="1" dirty="0">
                <a:solidFill>
                  <a:schemeClr val="tx1"/>
                </a:solidFill>
                <a:latin typeface="XCCW Joined 1a" panose="03050602040000000000" pitchFamily="66" charset="0"/>
              </a:endParaRPr>
            </a:p>
            <a:p>
              <a:pPr algn="ctr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GB" altLang="en-US" dirty="0">
                  <a:solidFill>
                    <a:schemeClr val="tx1"/>
                  </a:solidFill>
                  <a:latin typeface="XCCW Joined 1a" panose="03050602040000000000" pitchFamily="66" charset="0"/>
                </a:rPr>
                <a:t>Used when a sentence is asking something and has an answer.</a:t>
              </a:r>
            </a:p>
            <a:p>
              <a:pPr algn="ctr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en-GB" altLang="en-US" dirty="0">
                <a:solidFill>
                  <a:schemeClr val="tx1"/>
                </a:solidFill>
                <a:latin typeface="XCCW Joined 1a" panose="03050602040000000000" pitchFamily="66" charset="0"/>
              </a:endParaRPr>
            </a:p>
            <a:p>
              <a:pPr algn="ctr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GB" altLang="en-US" dirty="0">
                  <a:solidFill>
                    <a:schemeClr val="tx1"/>
                  </a:solidFill>
                  <a:latin typeface="XCCW Joined 1a" panose="03050602040000000000" pitchFamily="66" charset="0"/>
                </a:rPr>
                <a:t>e.g. Can I have some pudding?</a:t>
              </a: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A5095A22-811A-4A43-A6FF-7F711A3BF9D5}"/>
              </a:ext>
            </a:extLst>
          </p:cNvPr>
          <p:cNvGrpSpPr>
            <a:grpSpLocks/>
          </p:cNvGrpSpPr>
          <p:nvPr/>
        </p:nvGrpSpPr>
        <p:grpSpPr bwMode="auto">
          <a:xfrm>
            <a:off x="3322637" y="1766608"/>
            <a:ext cx="2498725" cy="4451070"/>
            <a:chOff x="3317088" y="1520826"/>
            <a:chExt cx="2500298" cy="4451114"/>
          </a:xfrm>
        </p:grpSpPr>
        <p:sp>
          <p:nvSpPr>
            <p:cNvPr id="11" name="Rounded Rectangle 24">
              <a:extLst>
                <a:ext uri="{FF2B5EF4-FFF2-40B4-BE49-F238E27FC236}">
                  <a16:creationId xmlns:a16="http://schemas.microsoft.com/office/drawing/2014/main" id="{1FA860CC-D59F-4D1F-AA66-CED50608F516}"/>
                </a:ext>
              </a:extLst>
            </p:cNvPr>
            <p:cNvSpPr/>
            <p:nvPr/>
          </p:nvSpPr>
          <p:spPr>
            <a:xfrm>
              <a:off x="3317088" y="1520826"/>
              <a:ext cx="2500298" cy="4256130"/>
            </a:xfrm>
            <a:prstGeom prst="roundRect">
              <a:avLst>
                <a:gd name="adj" fmla="val 3194"/>
              </a:avLst>
            </a:prstGeom>
            <a:solidFill>
              <a:srgbClr val="FFFF8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>
                <a:latin typeface="XCCW Joined 1a" panose="03050602040000000000" pitchFamily="66" charset="0"/>
              </a:endParaRPr>
            </a:p>
          </p:txBody>
        </p:sp>
        <p:sp>
          <p:nvSpPr>
            <p:cNvPr id="12" name="TextBox 26">
              <a:extLst>
                <a:ext uri="{FF2B5EF4-FFF2-40B4-BE49-F238E27FC236}">
                  <a16:creationId xmlns:a16="http://schemas.microsoft.com/office/drawing/2014/main" id="{251E751A-9F51-4F69-81C6-4C0134FFE47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364253" y="1632247"/>
              <a:ext cx="2453133" cy="43396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>
                  <a:solidFill>
                    <a:srgbClr val="1C1C1C"/>
                  </a:solidFill>
                  <a:latin typeface="Sassoon Infant Rg" pitchFamily="50" charset="0"/>
                  <a:ea typeface="Sassoon Infant Rg" pitchFamily="50" charset="0"/>
                  <a:cs typeface="Sassoon Infant Rg" pitchFamily="50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1C1C1C"/>
                  </a:solidFill>
                  <a:latin typeface="Sassoon Infant Rg" pitchFamily="50" charset="0"/>
                  <a:ea typeface="Sassoon Infant Rg" pitchFamily="50" charset="0"/>
                  <a:cs typeface="Sassoon Infant Rg" pitchFamily="50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itchFamily="50" charset="0"/>
                  <a:ea typeface="Sassoon Infant Rg" pitchFamily="50" charset="0"/>
                  <a:cs typeface="Sassoon Infant Rg" pitchFamily="50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itchFamily="50" charset="0"/>
                  <a:ea typeface="Sassoon Infant Rg" pitchFamily="50" charset="0"/>
                  <a:cs typeface="Sassoon Infant Rg" pitchFamily="50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itchFamily="50" charset="0"/>
                  <a:ea typeface="Sassoon Infant Rg" pitchFamily="50" charset="0"/>
                  <a:cs typeface="Sassoon Infant Rg" pitchFamily="50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itchFamily="50" charset="0"/>
                  <a:ea typeface="Sassoon Infant Rg" pitchFamily="50" charset="0"/>
                  <a:cs typeface="Sassoon Infant Rg" pitchFamily="50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itchFamily="50" charset="0"/>
                  <a:ea typeface="Sassoon Infant Rg" pitchFamily="50" charset="0"/>
                  <a:cs typeface="Sassoon Infant Rg" pitchFamily="50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itchFamily="50" charset="0"/>
                  <a:ea typeface="Sassoon Infant Rg" pitchFamily="50" charset="0"/>
                  <a:cs typeface="Sassoon Infant Rg" pitchFamily="50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itchFamily="50" charset="0"/>
                  <a:ea typeface="Sassoon Infant Rg" pitchFamily="50" charset="0"/>
                  <a:cs typeface="Sassoon Infant Rg" pitchFamily="50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GB" altLang="en-US" sz="2000" b="1" dirty="0">
                  <a:solidFill>
                    <a:schemeClr val="tx1"/>
                  </a:solidFill>
                  <a:latin typeface="XCCW Joined 1a" panose="03050602040000000000" pitchFamily="66" charset="0"/>
                </a:rPr>
                <a:t>Exclamation Marks</a:t>
              </a:r>
            </a:p>
            <a:p>
              <a:pPr algn="ctr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en-GB" altLang="en-US" sz="2000" b="1" dirty="0">
                <a:solidFill>
                  <a:schemeClr val="tx1"/>
                </a:solidFill>
                <a:latin typeface="XCCW Joined 1a" panose="03050602040000000000" pitchFamily="66" charset="0"/>
              </a:endParaRPr>
            </a:p>
            <a:p>
              <a:pPr algn="ctr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GB" altLang="en-US" dirty="0">
                  <a:solidFill>
                    <a:schemeClr val="tx1"/>
                  </a:solidFill>
                  <a:latin typeface="XCCW Joined 1a" panose="03050602040000000000" pitchFamily="66" charset="0"/>
                </a:rPr>
                <a:t>Used for exclamations, possibly sudden, or strong emotions such as shock, disgust, anger or happiness. </a:t>
              </a:r>
            </a:p>
            <a:p>
              <a:pPr algn="ctr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en-GB" altLang="en-US" dirty="0">
                <a:solidFill>
                  <a:schemeClr val="tx1"/>
                </a:solidFill>
                <a:latin typeface="XCCW Joined 1a" panose="03050602040000000000" pitchFamily="66" charset="0"/>
              </a:endParaRPr>
            </a:p>
            <a:p>
              <a:pPr algn="ctr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GB" altLang="en-US" dirty="0">
                  <a:solidFill>
                    <a:schemeClr val="tx1"/>
                  </a:solidFill>
                  <a:latin typeface="XCCW Joined 1a" panose="03050602040000000000" pitchFamily="66" charset="0"/>
                </a:rPr>
                <a:t>e.g. What a mess!</a:t>
              </a:r>
            </a:p>
            <a:p>
              <a:pPr algn="ctr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en-GB" altLang="en-US" dirty="0">
                <a:solidFill>
                  <a:schemeClr val="tx1"/>
                </a:solidFill>
                <a:latin typeface="XCCW Joined 1a" panose="03050602040000000000" pitchFamily="66" charset="0"/>
              </a:endParaRP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62D2C59B-BC06-4E20-A56E-6010BBF4653E}"/>
              </a:ext>
            </a:extLst>
          </p:cNvPr>
          <p:cNvGrpSpPr>
            <a:grpSpLocks/>
          </p:cNvGrpSpPr>
          <p:nvPr/>
        </p:nvGrpSpPr>
        <p:grpSpPr bwMode="auto">
          <a:xfrm>
            <a:off x="166256" y="2146371"/>
            <a:ext cx="3009703" cy="4256088"/>
            <a:chOff x="755650" y="1520825"/>
            <a:chExt cx="2500298" cy="4256131"/>
          </a:xfrm>
        </p:grpSpPr>
        <p:sp>
          <p:nvSpPr>
            <p:cNvPr id="15" name="Rounded Rectangle 52">
              <a:extLst>
                <a:ext uri="{FF2B5EF4-FFF2-40B4-BE49-F238E27FC236}">
                  <a16:creationId xmlns:a16="http://schemas.microsoft.com/office/drawing/2014/main" id="{1E357DBB-6460-4A12-9753-324C23C9C0B5}"/>
                </a:ext>
              </a:extLst>
            </p:cNvPr>
            <p:cNvSpPr/>
            <p:nvPr/>
          </p:nvSpPr>
          <p:spPr>
            <a:xfrm>
              <a:off x="755650" y="1520825"/>
              <a:ext cx="2500298" cy="4256131"/>
            </a:xfrm>
            <a:prstGeom prst="roundRect">
              <a:avLst>
                <a:gd name="adj" fmla="val 3194"/>
              </a:avLst>
            </a:prstGeom>
            <a:solidFill>
              <a:srgbClr val="B8E7F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>
                <a:latin typeface="XCCW Joined 1a" panose="03050602040000000000" pitchFamily="66" charset="0"/>
              </a:endParaRPr>
            </a:p>
          </p:txBody>
        </p:sp>
        <p:sp>
          <p:nvSpPr>
            <p:cNvPr id="16" name="TextBox 2">
              <a:extLst>
                <a:ext uri="{FF2B5EF4-FFF2-40B4-BE49-F238E27FC236}">
                  <a16:creationId xmlns:a16="http://schemas.microsoft.com/office/drawing/2014/main" id="{6A7E797A-B641-42AF-9EDA-A04E74D06B6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80217" y="1632247"/>
              <a:ext cx="2230704" cy="32009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>
                  <a:solidFill>
                    <a:srgbClr val="1C1C1C"/>
                  </a:solidFill>
                  <a:latin typeface="Sassoon Infant Rg" pitchFamily="50" charset="0"/>
                  <a:ea typeface="Sassoon Infant Rg" pitchFamily="50" charset="0"/>
                  <a:cs typeface="Sassoon Infant Rg" pitchFamily="50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1C1C1C"/>
                  </a:solidFill>
                  <a:latin typeface="Sassoon Infant Rg" pitchFamily="50" charset="0"/>
                  <a:ea typeface="Sassoon Infant Rg" pitchFamily="50" charset="0"/>
                  <a:cs typeface="Sassoon Infant Rg" pitchFamily="50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itchFamily="50" charset="0"/>
                  <a:ea typeface="Sassoon Infant Rg" pitchFamily="50" charset="0"/>
                  <a:cs typeface="Sassoon Infant Rg" pitchFamily="50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itchFamily="50" charset="0"/>
                  <a:ea typeface="Sassoon Infant Rg" pitchFamily="50" charset="0"/>
                  <a:cs typeface="Sassoon Infant Rg" pitchFamily="50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itchFamily="50" charset="0"/>
                  <a:ea typeface="Sassoon Infant Rg" pitchFamily="50" charset="0"/>
                  <a:cs typeface="Sassoon Infant Rg" pitchFamily="50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itchFamily="50" charset="0"/>
                  <a:ea typeface="Sassoon Infant Rg" pitchFamily="50" charset="0"/>
                  <a:cs typeface="Sassoon Infant Rg" pitchFamily="50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itchFamily="50" charset="0"/>
                  <a:ea typeface="Sassoon Infant Rg" pitchFamily="50" charset="0"/>
                  <a:cs typeface="Sassoon Infant Rg" pitchFamily="50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itchFamily="50" charset="0"/>
                  <a:ea typeface="Sassoon Infant Rg" pitchFamily="50" charset="0"/>
                  <a:cs typeface="Sassoon Infant Rg" pitchFamily="50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itchFamily="50" charset="0"/>
                  <a:ea typeface="Sassoon Infant Rg" pitchFamily="50" charset="0"/>
                  <a:cs typeface="Sassoon Infant Rg" pitchFamily="50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GB" altLang="en-US" sz="2000" b="1">
                  <a:solidFill>
                    <a:schemeClr val="tx1"/>
                  </a:solidFill>
                  <a:latin typeface="XCCW Joined 1a" panose="03050602040000000000" pitchFamily="66" charset="0"/>
                </a:rPr>
                <a:t>Full stops</a:t>
              </a:r>
            </a:p>
            <a:p>
              <a:pPr algn="ctr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en-GB" altLang="en-US" sz="2000" b="1">
                <a:solidFill>
                  <a:schemeClr val="tx1"/>
                </a:solidFill>
                <a:latin typeface="XCCW Joined 1a" panose="03050602040000000000" pitchFamily="66" charset="0"/>
              </a:endParaRPr>
            </a:p>
            <a:p>
              <a:pPr algn="ctr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GB" altLang="en-US">
                  <a:solidFill>
                    <a:schemeClr val="tx1"/>
                  </a:solidFill>
                  <a:latin typeface="XCCW Joined 1a" panose="03050602040000000000" pitchFamily="66" charset="0"/>
                </a:rPr>
                <a:t>Used for general sentences which state something. </a:t>
              </a:r>
            </a:p>
            <a:p>
              <a:pPr algn="ctr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en-GB" altLang="en-US">
                <a:solidFill>
                  <a:schemeClr val="tx1"/>
                </a:solidFill>
                <a:latin typeface="XCCW Joined 1a" panose="03050602040000000000" pitchFamily="66" charset="0"/>
              </a:endParaRPr>
            </a:p>
            <a:p>
              <a:pPr algn="ctr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GB" altLang="en-US">
                  <a:solidFill>
                    <a:schemeClr val="tx1"/>
                  </a:solidFill>
                  <a:latin typeface="XCCW Joined 1a" panose="03050602040000000000" pitchFamily="66" charset="0"/>
                </a:rPr>
                <a:t>e.g. Apples can be green or red. </a:t>
              </a:r>
            </a:p>
          </p:txBody>
        </p:sp>
        <p:pic>
          <p:nvPicPr>
            <p:cNvPr id="17" name="Picture 6">
              <a:extLst>
                <a:ext uri="{FF2B5EF4-FFF2-40B4-BE49-F238E27FC236}">
                  <a16:creationId xmlns:a16="http://schemas.microsoft.com/office/drawing/2014/main" id="{2EFB6974-E948-4BED-8AD3-1D94C48D87C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70727" y="4589358"/>
              <a:ext cx="1249683" cy="9387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8" name="TextBox 17">
            <a:extLst>
              <a:ext uri="{FF2B5EF4-FFF2-40B4-BE49-F238E27FC236}">
                <a16:creationId xmlns:a16="http://schemas.microsoft.com/office/drawing/2014/main" id="{24443C6A-DDBD-4DCF-BB44-764D1364987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40663" y="5045575"/>
            <a:ext cx="674687" cy="221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13800" dirty="0">
                <a:solidFill>
                  <a:srgbClr val="92D050"/>
                </a:solidFill>
                <a:latin typeface="XCCW Joined 1a" panose="03050602040000000000" pitchFamily="66" charset="0"/>
              </a:rPr>
              <a:t>?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B6A467FD-E086-49EB-BFE0-ECC7112EB50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62106" y="5045575"/>
            <a:ext cx="676275" cy="221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13800" dirty="0">
                <a:solidFill>
                  <a:srgbClr val="FFC000"/>
                </a:solidFill>
                <a:latin typeface="XCCW Joined 1a" panose="03050602040000000000" pitchFamily="66" charset="0"/>
              </a:rPr>
              <a:t>!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AAF413FD-007B-4D01-BE75-DB525DCC0886}"/>
              </a:ext>
            </a:extLst>
          </p:cNvPr>
          <p:cNvSpPr txBox="1"/>
          <p:nvPr/>
        </p:nvSpPr>
        <p:spPr>
          <a:xfrm>
            <a:off x="2236762" y="5045575"/>
            <a:ext cx="674687" cy="22161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GB" sz="13800" dirty="0">
                <a:solidFill>
                  <a:schemeClr val="accent5">
                    <a:lumMod val="60000"/>
                    <a:lumOff val="40000"/>
                  </a:schemeClr>
                </a:solidFill>
                <a:latin typeface="XCCW Joined 1a" panose="03050602040000000000" pitchFamily="66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1082122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  <p:bldP spid="2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EC0B14-0BB9-4FC4-B47C-C35C93E695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Sentence punctuation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A5189C-F2D5-4B3E-B754-644E4F7255B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Do these sentences need a full stop, exclamation mark or question mark?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2AE6D0C-FCE2-42B4-92EB-845A13C23EF3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1691" y="455541"/>
            <a:ext cx="1033318" cy="984827"/>
          </a:xfrm>
          <a:prstGeom prst="rect">
            <a:avLst/>
          </a:prstGeom>
        </p:spPr>
      </p:pic>
      <p:sp>
        <p:nvSpPr>
          <p:cNvPr id="6" name="Rounded Rectangle 29">
            <a:extLst>
              <a:ext uri="{FF2B5EF4-FFF2-40B4-BE49-F238E27FC236}">
                <a16:creationId xmlns:a16="http://schemas.microsoft.com/office/drawing/2014/main" id="{961DCF2E-A337-4D8D-8EA0-0D89AFD09B09}"/>
              </a:ext>
            </a:extLst>
          </p:cNvPr>
          <p:cNvSpPr/>
          <p:nvPr/>
        </p:nvSpPr>
        <p:spPr>
          <a:xfrm>
            <a:off x="1496291" y="2833688"/>
            <a:ext cx="6375400" cy="3105294"/>
          </a:xfrm>
          <a:prstGeom prst="roundRect">
            <a:avLst>
              <a:gd name="adj" fmla="val 4282"/>
            </a:avLst>
          </a:prstGeom>
          <a:solidFill>
            <a:srgbClr val="D8F79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sz="2800">
              <a:latin typeface="XCCW Joined 1a" panose="03050602040000000000" pitchFamily="66" charset="0"/>
            </a:endParaRPr>
          </a:p>
        </p:txBody>
      </p:sp>
      <p:sp>
        <p:nvSpPr>
          <p:cNvPr id="7" name="TextBox 28">
            <a:extLst>
              <a:ext uri="{FF2B5EF4-FFF2-40B4-BE49-F238E27FC236}">
                <a16:creationId xmlns:a16="http://schemas.microsoft.com/office/drawing/2014/main" id="{74221148-8901-4BAD-A236-D9F3100D739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25925" y="2987675"/>
            <a:ext cx="5983297" cy="2677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800">
                <a:solidFill>
                  <a:schemeClr val="tx1"/>
                </a:solidFill>
                <a:latin typeface="XCCW Joined 1a" panose="03050602040000000000" pitchFamily="66" charset="0"/>
              </a:rPr>
              <a:t>What time is it </a:t>
            </a:r>
            <a:endParaRPr lang="en-US" altLang="en-US" sz="2800">
              <a:solidFill>
                <a:srgbClr val="FF0000"/>
              </a:solidFill>
              <a:latin typeface="XCCW Joined 1a" panose="03050602040000000000" pitchFamily="66" charset="0"/>
            </a:endParaRP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800">
                <a:solidFill>
                  <a:schemeClr val="tx1"/>
                </a:solidFill>
                <a:latin typeface="XCCW Joined 1a" panose="03050602040000000000" pitchFamily="66" charset="0"/>
              </a:rPr>
              <a:t>Broccoli is disgusting </a:t>
            </a:r>
            <a:endParaRPr lang="en-US" altLang="en-US" sz="2800">
              <a:solidFill>
                <a:srgbClr val="FF0000"/>
              </a:solidFill>
              <a:latin typeface="XCCW Joined 1a" panose="03050602040000000000" pitchFamily="66" charset="0"/>
            </a:endParaRP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800">
                <a:solidFill>
                  <a:schemeClr val="tx1"/>
                </a:solidFill>
                <a:latin typeface="XCCW Joined 1a" panose="03050602040000000000" pitchFamily="66" charset="0"/>
              </a:rPr>
              <a:t>We will meet you there</a:t>
            </a:r>
            <a:endParaRPr lang="en-US" altLang="en-US" sz="2800">
              <a:solidFill>
                <a:srgbClr val="FF0000"/>
              </a:solidFill>
              <a:latin typeface="XCCW Joined 1a" panose="03050602040000000000" pitchFamily="66" charset="0"/>
            </a:endParaRP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800">
                <a:solidFill>
                  <a:schemeClr val="tx1"/>
                </a:solidFill>
                <a:latin typeface="XCCW Joined 1a" panose="03050602040000000000" pitchFamily="66" charset="0"/>
              </a:rPr>
              <a:t>Why are you lying down</a:t>
            </a:r>
            <a:endParaRPr lang="en-US" altLang="en-US" sz="2800">
              <a:solidFill>
                <a:srgbClr val="FF0000"/>
              </a:solidFill>
              <a:latin typeface="XCCW Joined 1a" panose="03050602040000000000" pitchFamily="66" charset="0"/>
            </a:endParaRP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800">
                <a:solidFill>
                  <a:schemeClr val="tx1"/>
                </a:solidFill>
                <a:latin typeface="XCCW Joined 1a" panose="03050602040000000000" pitchFamily="66" charset="0"/>
              </a:rPr>
              <a:t>I can't believe we won </a:t>
            </a:r>
            <a:endParaRPr lang="en-US" altLang="en-US" sz="2800">
              <a:solidFill>
                <a:srgbClr val="FF0000"/>
              </a:solidFill>
              <a:latin typeface="XCCW Joined 1a" panose="03050602040000000000" pitchFamily="66" charset="0"/>
            </a:endParaRP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800">
                <a:solidFill>
                  <a:schemeClr val="tx1"/>
                </a:solidFill>
                <a:latin typeface="XCCW Joined 1a" panose="03050602040000000000" pitchFamily="66" charset="0"/>
              </a:rPr>
              <a:t>Archery is my hobby </a:t>
            </a: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FB9A8428-1EA7-4192-90AA-50913FAB80B6}"/>
              </a:ext>
            </a:extLst>
          </p:cNvPr>
          <p:cNvSpPr/>
          <p:nvPr/>
        </p:nvSpPr>
        <p:spPr>
          <a:xfrm>
            <a:off x="5292436" y="5791200"/>
            <a:ext cx="3685309" cy="895927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latin typeface="XCCW Joined 1a" panose="03050602040000000000" pitchFamily="66" charset="0"/>
              </a:rPr>
              <a:t>Do the independent activity before we move on to commas.</a:t>
            </a:r>
          </a:p>
        </p:txBody>
      </p:sp>
    </p:spTree>
    <p:extLst>
      <p:ext uri="{BB962C8B-B14F-4D97-AF65-F5344CB8AC3E}">
        <p14:creationId xmlns:p14="http://schemas.microsoft.com/office/powerpoint/2010/main" val="9645374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CDCACE-0491-48E6-B77D-FC6EB5BA93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Commas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905226-2FA7-48BF-B8CF-5A26AA4B01A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We use commas in:</a:t>
            </a:r>
          </a:p>
          <a:p>
            <a:pPr marL="0" indent="0">
              <a:buNone/>
            </a:pPr>
            <a:endParaRPr lang="en-GB" dirty="0"/>
          </a:p>
          <a:p>
            <a:r>
              <a:rPr lang="en-GB" dirty="0"/>
              <a:t>Lists</a:t>
            </a:r>
          </a:p>
          <a:p>
            <a:r>
              <a:rPr lang="en-GB" dirty="0"/>
              <a:t>After fronted adverbials (Y4)</a:t>
            </a:r>
          </a:p>
          <a:p>
            <a:r>
              <a:rPr lang="en-GB" dirty="0"/>
              <a:t>In speech (Y4)</a:t>
            </a:r>
          </a:p>
          <a:p>
            <a:r>
              <a:rPr lang="en-GB" dirty="0"/>
              <a:t>(Sentences with clauses)</a:t>
            </a:r>
          </a:p>
          <a:p>
            <a:endParaRPr lang="en-GB" dirty="0"/>
          </a:p>
          <a:p>
            <a:endParaRPr lang="en-GB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654EAAC-5892-4F1D-9BCC-0370B4A88F84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1691" y="455541"/>
            <a:ext cx="1033318" cy="9848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816752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1EDE8ACD-44BF-40E2-95C5-173CB895B625}"/>
              </a:ext>
            </a:extLst>
          </p:cNvPr>
          <p:cNvSpPr/>
          <p:nvPr/>
        </p:nvSpPr>
        <p:spPr>
          <a:xfrm>
            <a:off x="628650" y="3131127"/>
            <a:ext cx="3075709" cy="759691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789418F0-4837-4E4D-B626-7539A5D8C366}"/>
              </a:ext>
            </a:extLst>
          </p:cNvPr>
          <p:cNvSpPr/>
          <p:nvPr/>
        </p:nvSpPr>
        <p:spPr>
          <a:xfrm>
            <a:off x="4068620" y="3131126"/>
            <a:ext cx="3075709" cy="759691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905226-2FA7-48BF-B8CF-5A26AA4B01A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Commas can change the meaning of a sentence. </a:t>
            </a:r>
          </a:p>
          <a:p>
            <a:pPr marL="0" indent="0">
              <a:buNone/>
            </a:pPr>
            <a:r>
              <a:rPr lang="en-GB" dirty="0"/>
              <a:t>How did the comma change this sentence?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sz="18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Let’s eat Grandma.		Let’s eat, Grandma.</a:t>
            </a:r>
          </a:p>
          <a:p>
            <a:pPr marL="0" indent="0">
              <a:buNone/>
            </a:pPr>
            <a:endParaRPr lang="en-GB" sz="18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GB" sz="18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GB" sz="1800" dirty="0">
                <a:ea typeface="Calibri" panose="020F0502020204030204" pitchFamily="34" charset="0"/>
                <a:cs typeface="Times New Roman" panose="02020603050405020304" pitchFamily="18" charset="0"/>
              </a:rPr>
              <a:t>Can you turn this negative sentence into a positive sentence using commas? </a:t>
            </a:r>
          </a:p>
          <a:p>
            <a:pPr marL="0" indent="0">
              <a:buNone/>
            </a:pPr>
            <a:endParaRPr lang="en-GB" sz="18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GB" sz="18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GB" dirty="0"/>
          </a:p>
          <a:p>
            <a:endParaRPr lang="en-GB" dirty="0"/>
          </a:p>
          <a:p>
            <a:endParaRPr lang="en-GB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0CDCACE-0491-48E6-B77D-FC6EB5BA93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Commas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654EAAC-5892-4F1D-9BCC-0370B4A88F84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1691" y="455541"/>
            <a:ext cx="1033318" cy="984827"/>
          </a:xfrm>
          <a:prstGeom prst="rect">
            <a:avLst/>
          </a:prstGeom>
        </p:spPr>
      </p:pic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B2FD5F16-DF96-4E52-84E2-D3FA93AC47EA}"/>
              </a:ext>
            </a:extLst>
          </p:cNvPr>
          <p:cNvSpPr/>
          <p:nvPr/>
        </p:nvSpPr>
        <p:spPr>
          <a:xfrm>
            <a:off x="628650" y="5196318"/>
            <a:ext cx="6515679" cy="759691"/>
          </a:xfrm>
          <a:prstGeom prst="round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>
                <a:latin typeface="XCCW Joined 1a" panose="03050602040000000000" pitchFamily="66" charset="0"/>
              </a:rPr>
              <a:t>I like cooking my family and my pets.</a:t>
            </a:r>
          </a:p>
        </p:txBody>
      </p:sp>
    </p:spTree>
    <p:extLst>
      <p:ext uri="{BB962C8B-B14F-4D97-AF65-F5344CB8AC3E}">
        <p14:creationId xmlns:p14="http://schemas.microsoft.com/office/powerpoint/2010/main" val="20843473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CDCACE-0491-48E6-B77D-FC6EB5BA93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Commas (year 4)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905226-2FA7-48BF-B8CF-5A26AA4B01A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Year 3, you can start your task.</a:t>
            </a:r>
          </a:p>
          <a:p>
            <a:pPr marL="0" indent="0">
              <a:buNone/>
            </a:pPr>
            <a:r>
              <a:rPr lang="en-GB" dirty="0"/>
              <a:t>Year 4, we continue…</a:t>
            </a:r>
          </a:p>
          <a:p>
            <a:pPr marL="0" indent="0">
              <a:buNone/>
            </a:pPr>
            <a:endParaRPr lang="en-GB" dirty="0"/>
          </a:p>
          <a:p>
            <a:r>
              <a:rPr lang="en-GB" dirty="0"/>
              <a:t>Fronted adverbials tell us how, when or where the action is. Fronted adverbials are always at the start of a sentence and need a comma before you continue the rest of the sentence. </a:t>
            </a:r>
          </a:p>
          <a:p>
            <a:endParaRPr lang="en-GB" dirty="0"/>
          </a:p>
          <a:p>
            <a:pPr marL="0" indent="0">
              <a:buNone/>
            </a:pPr>
            <a:endParaRPr lang="en-GB" dirty="0"/>
          </a:p>
          <a:p>
            <a:endParaRPr lang="en-GB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654EAAC-5892-4F1D-9BCC-0370B4A88F84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1691" y="455541"/>
            <a:ext cx="1033318" cy="9848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8699251"/>
      </p:ext>
    </p:extLst>
  </p:cSld>
  <p:clrMapOvr>
    <a:masterClrMapping/>
  </p:clrMapOvr>
</p:sld>
</file>

<file path=ppt/theme/theme1.xml><?xml version="1.0" encoding="utf-8"?>
<a:theme xmlns:a="http://schemas.openxmlformats.org/drawingml/2006/main" name="school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chool" id="{4BCCC2B6-BD74-411A-A492-A2EF6C860B9E}" vid="{376D44E6-678C-40D6-93B2-8E13B080620C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school</Template>
  <TotalTime>110</TotalTime>
  <Words>523</Words>
  <Application>Microsoft Office PowerPoint</Application>
  <PresentationFormat>On-screen Show (4:3)</PresentationFormat>
  <Paragraphs>76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Arial</vt:lpstr>
      <vt:lpstr>Calibri</vt:lpstr>
      <vt:lpstr>Sassoon Infant Rg</vt:lpstr>
      <vt:lpstr>XCCW Joined 1a</vt:lpstr>
      <vt:lpstr>school</vt:lpstr>
      <vt:lpstr>Can I use basic punctuation correctly?</vt:lpstr>
      <vt:lpstr>Sentences</vt:lpstr>
      <vt:lpstr>Sentence punctuation</vt:lpstr>
      <vt:lpstr>Sentence punctuation</vt:lpstr>
      <vt:lpstr>Sentence punctuation</vt:lpstr>
      <vt:lpstr>Sentence punctuation</vt:lpstr>
      <vt:lpstr>Commas</vt:lpstr>
      <vt:lpstr>Commas</vt:lpstr>
      <vt:lpstr>Commas (year 4)</vt:lpstr>
      <vt:lpstr>Fronted adverbial,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Can I use basic punctuation correctly?</dc:title>
  <dc:creator>Sophie Teresa</dc:creator>
  <cp:lastModifiedBy>Sophie Teresa</cp:lastModifiedBy>
  <cp:revision>11</cp:revision>
  <dcterms:created xsi:type="dcterms:W3CDTF">2020-09-27T12:00:01Z</dcterms:created>
  <dcterms:modified xsi:type="dcterms:W3CDTF">2020-09-27T13:50:36Z</dcterms:modified>
</cp:coreProperties>
</file>