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908" r:id="rId2"/>
    <p:sldId id="929" r:id="rId3"/>
    <p:sldId id="930" r:id="rId4"/>
    <p:sldId id="910" r:id="rId5"/>
    <p:sldId id="931" r:id="rId6"/>
    <p:sldId id="932" r:id="rId7"/>
    <p:sldId id="938" r:id="rId8"/>
    <p:sldId id="940" r:id="rId9"/>
    <p:sldId id="939" r:id="rId10"/>
    <p:sldId id="933" r:id="rId11"/>
    <p:sldId id="935" r:id="rId12"/>
    <p:sldId id="934" r:id="rId13"/>
    <p:sldId id="941" r:id="rId14"/>
    <p:sldId id="94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E41"/>
    <a:srgbClr val="FADF47"/>
    <a:srgbClr val="388CDA"/>
    <a:srgbClr val="13BD8A"/>
    <a:srgbClr val="C73A43"/>
    <a:srgbClr val="EE7C3E"/>
    <a:srgbClr val="0CC1D9"/>
    <a:srgbClr val="ECEEF1"/>
    <a:srgbClr val="8A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26" autoAdjust="0"/>
    <p:restoredTop sz="83196" autoAdjust="0"/>
  </p:normalViewPr>
  <p:slideViewPr>
    <p:cSldViewPr snapToGrid="0">
      <p:cViewPr varScale="1">
        <p:scale>
          <a:sx n="68" d="100"/>
          <a:sy n="68" d="100"/>
        </p:scale>
        <p:origin x="151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9D1C-8C3E-4310-9EF0-019410E55AD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EE0C4-5D00-42C4-BE61-F78AE99EE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Children could use toy money as a means of support.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EE0C4-5D00-42C4-BE61-F78AE99EEB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2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Money Lesson 4     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      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166596" y="518916"/>
            <a:ext cx="8936578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be able to solve simple problems, involving all four operations,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with money</a:t>
            </a:r>
          </a:p>
        </p:txBody>
      </p:sp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B19FE6FD-21A8-4E57-B1FA-22F555C98C6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53982339"/>
              </p:ext>
            </p:extLst>
          </p:nvPr>
        </p:nvGraphicFramePr>
        <p:xfrm>
          <a:off x="6815667" y="1366896"/>
          <a:ext cx="2006600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2783366662"/>
                    </a:ext>
                  </a:extLst>
                </a:gridCol>
              </a:tblGrid>
              <a:tr h="1961342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b="1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Success Criteria:</a:t>
                      </a:r>
                    </a:p>
                    <a:p>
                      <a:pPr algn="l">
                        <a:buNone/>
                      </a:pPr>
                      <a:endParaRPr lang="en-US" sz="800" b="1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200" b="1" u="sng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Mastery: 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="0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 can explore methods, such as partitioning and recombining when adding  monetary values together.</a:t>
                      </a:r>
                    </a:p>
                    <a:p>
                      <a:pPr lvl="0" algn="l">
                        <a:buNone/>
                      </a:pPr>
                      <a:endParaRPr lang="en-GB" sz="1200" b="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200" b="1" u="sng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Greater Depth: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="0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 can apply my knowledge of as partitioning and recombining when adding  monetary values together when using reasoning to explain my answers, exploring different strategies for solving problems.</a:t>
                      </a:r>
                      <a:endParaRPr lang="en-US" sz="1600" b="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C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8587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06/05/2020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Money Lesson 4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306387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06/05/2020</a:t>
            </a:fld>
            <a:endParaRPr lang="en-GB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80832" y="1808585"/>
            <a:ext cx="65890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Karim represents his latest shopping trip as a bar model.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spent £20 in total.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spent half of his money on a t-shirt and the rest of his spend was split evenly between a pair of socks and a cap.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he have spent if he had bought 2 t-shirts, one pair of socks and 2 caps?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80CD0D-DCBF-4D7B-A668-B86F750468EE}"/>
              </a:ext>
            </a:extLst>
          </p:cNvPr>
          <p:cNvSpPr/>
          <p:nvPr/>
        </p:nvSpPr>
        <p:spPr>
          <a:xfrm>
            <a:off x="177800" y="4260850"/>
            <a:ext cx="36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D3CF19-3789-49A3-9CCA-1FD0AE16908F}"/>
              </a:ext>
            </a:extLst>
          </p:cNvPr>
          <p:cNvSpPr/>
          <p:nvPr/>
        </p:nvSpPr>
        <p:spPr>
          <a:xfrm>
            <a:off x="177800" y="4655133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t-shirt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3E8856-6F63-470A-B6E1-2ADDB418BE62}"/>
              </a:ext>
            </a:extLst>
          </p:cNvPr>
          <p:cNvSpPr/>
          <p:nvPr/>
        </p:nvSpPr>
        <p:spPr>
          <a:xfrm>
            <a:off x="1977800" y="4655133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DA0323-E5B9-4683-B320-FA9FEF23C242}"/>
              </a:ext>
            </a:extLst>
          </p:cNvPr>
          <p:cNvSpPr/>
          <p:nvPr/>
        </p:nvSpPr>
        <p:spPr>
          <a:xfrm>
            <a:off x="2870712" y="4655133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</a:p>
        </p:txBody>
      </p:sp>
    </p:spTree>
    <p:extLst>
      <p:ext uri="{BB962C8B-B14F-4D97-AF65-F5344CB8AC3E}">
        <p14:creationId xmlns:p14="http://schemas.microsoft.com/office/powerpoint/2010/main" val="340117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Caitlin has £15.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 spends one third of her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she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How can we use the bar model to help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2680659" y="1395827"/>
            <a:ext cx="394284" cy="5399999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2420599" y="34070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5F30A0-215B-4876-A2CB-D696C04CCE57}"/>
              </a:ext>
            </a:extLst>
          </p:cNvPr>
          <p:cNvSpPr/>
          <p:nvPr/>
        </p:nvSpPr>
        <p:spPr>
          <a:xfrm>
            <a:off x="3777798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FD04F6-BA48-4DF0-BF87-A5CE700FEB5D}"/>
              </a:ext>
            </a:extLst>
          </p:cNvPr>
          <p:cNvSpPr/>
          <p:nvPr/>
        </p:nvSpPr>
        <p:spPr>
          <a:xfrm>
            <a:off x="4220597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607C61D-41D2-4A62-9C2E-F31657DB87F3}"/>
              </a:ext>
            </a:extLst>
          </p:cNvPr>
          <p:cNvSpPr/>
          <p:nvPr/>
        </p:nvSpPr>
        <p:spPr>
          <a:xfrm rot="5400000">
            <a:off x="4480655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6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Caitlin has £15.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 spends one third of her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she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How can we use the bar model to help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2680659" y="1395827"/>
            <a:ext cx="394284" cy="5399999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2420599" y="34070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£15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5F30A0-215B-4876-A2CB-D696C04CCE57}"/>
              </a:ext>
            </a:extLst>
          </p:cNvPr>
          <p:cNvSpPr/>
          <p:nvPr/>
        </p:nvSpPr>
        <p:spPr>
          <a:xfrm>
            <a:off x="3777798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FD04F6-BA48-4DF0-BF87-A5CE700FEB5D}"/>
              </a:ext>
            </a:extLst>
          </p:cNvPr>
          <p:cNvSpPr/>
          <p:nvPr/>
        </p:nvSpPr>
        <p:spPr>
          <a:xfrm>
            <a:off x="4220597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607C61D-41D2-4A62-9C2E-F31657DB87F3}"/>
              </a:ext>
            </a:extLst>
          </p:cNvPr>
          <p:cNvSpPr/>
          <p:nvPr/>
        </p:nvSpPr>
        <p:spPr>
          <a:xfrm rot="5400000">
            <a:off x="4480655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31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Caitlin has £15.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 spends one third of her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she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£14 ÷ 3 = £5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 x 2 = £10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2680659" y="1395827"/>
            <a:ext cx="394284" cy="5399999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2420599" y="34070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£15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5F30A0-215B-4876-A2CB-D696C04CCE57}"/>
              </a:ext>
            </a:extLst>
          </p:cNvPr>
          <p:cNvSpPr/>
          <p:nvPr/>
        </p:nvSpPr>
        <p:spPr>
          <a:xfrm>
            <a:off x="3777798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FD04F6-BA48-4DF0-BF87-A5CE700FEB5D}"/>
              </a:ext>
            </a:extLst>
          </p:cNvPr>
          <p:cNvSpPr/>
          <p:nvPr/>
        </p:nvSpPr>
        <p:spPr>
          <a:xfrm>
            <a:off x="4220597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607C61D-41D2-4A62-9C2E-F31657DB87F3}"/>
              </a:ext>
            </a:extLst>
          </p:cNvPr>
          <p:cNvSpPr/>
          <p:nvPr/>
        </p:nvSpPr>
        <p:spPr>
          <a:xfrm rot="5400000">
            <a:off x="4480655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2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5616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Mondays, Galactic Cinema offer half price tickets, drinks and snacks.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Adult ticket £3.50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Medium drink £3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Ice cream £5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Large popcorn £4.50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 the items cost full price?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you pay for all four items full price?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you pay on a Monday?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money is saved going to the cinema on a Monday?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BBF5B0-6C39-4632-8986-DB73173AE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071" y="2180491"/>
            <a:ext cx="1840929" cy="184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44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5616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Mondays, Galactic Cinema offer half price tickets, drinks and snacks.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Adult ticket £3.50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Medium drink £3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Ice cream £5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Large popcorn £4.50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 the items cost full price?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you pay for all four items full price?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you pay on a Monday?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money is saved going to the cinema on a Monday?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£7, £6, £10 and £9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 + £6 + £10 + £9 = £32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£32 ÷ 2 = £16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£16 is saved by going to the cinema on a Monday!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BBF5B0-6C39-4632-8986-DB73173AE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071" y="2180491"/>
            <a:ext cx="1840929" cy="184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7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80832" y="1808585"/>
            <a:ext cx="65890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Karim represents his latest shopping trip as a bar model.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spent £20 in total.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spent half of his money on a t-shirt and the rest of his spend was split evenly between a pair of socks and a cap.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he have spent if he had bought 2 t-shirts, one pair of socks and 2 caps?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80CD0D-DCBF-4D7B-A668-B86F750468EE}"/>
              </a:ext>
            </a:extLst>
          </p:cNvPr>
          <p:cNvSpPr/>
          <p:nvPr/>
        </p:nvSpPr>
        <p:spPr>
          <a:xfrm>
            <a:off x="177800" y="4260850"/>
            <a:ext cx="36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D3CF19-3789-49A3-9CCA-1FD0AE16908F}"/>
              </a:ext>
            </a:extLst>
          </p:cNvPr>
          <p:cNvSpPr/>
          <p:nvPr/>
        </p:nvSpPr>
        <p:spPr>
          <a:xfrm>
            <a:off x="177800" y="4655133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t-shirt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3E8856-6F63-470A-B6E1-2ADDB418BE62}"/>
              </a:ext>
            </a:extLst>
          </p:cNvPr>
          <p:cNvSpPr/>
          <p:nvPr/>
        </p:nvSpPr>
        <p:spPr>
          <a:xfrm>
            <a:off x="1977800" y="4655133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DA0323-E5B9-4683-B320-FA9FEF23C242}"/>
              </a:ext>
            </a:extLst>
          </p:cNvPr>
          <p:cNvSpPr/>
          <p:nvPr/>
        </p:nvSpPr>
        <p:spPr>
          <a:xfrm>
            <a:off x="2870712" y="4655133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C2D4DD-BDED-40B7-B783-A060EE52B771}"/>
              </a:ext>
            </a:extLst>
          </p:cNvPr>
          <p:cNvSpPr/>
          <p:nvPr/>
        </p:nvSpPr>
        <p:spPr>
          <a:xfrm>
            <a:off x="177800" y="5443699"/>
            <a:ext cx="63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6187DD-5DC5-4592-9487-C933385F6265}"/>
              </a:ext>
            </a:extLst>
          </p:cNvPr>
          <p:cNvSpPr/>
          <p:nvPr/>
        </p:nvSpPr>
        <p:spPr>
          <a:xfrm>
            <a:off x="177800" y="5837982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t-shirt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64B848-868F-466D-90E9-46D63EEC9A19}"/>
              </a:ext>
            </a:extLst>
          </p:cNvPr>
          <p:cNvSpPr/>
          <p:nvPr/>
        </p:nvSpPr>
        <p:spPr>
          <a:xfrm>
            <a:off x="1977800" y="5837981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t-shirt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960A64-738A-4021-ADFA-117F284B858E}"/>
              </a:ext>
            </a:extLst>
          </p:cNvPr>
          <p:cNvSpPr/>
          <p:nvPr/>
        </p:nvSpPr>
        <p:spPr>
          <a:xfrm>
            <a:off x="3777800" y="5837980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socks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EC6F4B-CC76-496F-9ABB-E8923F684704}"/>
              </a:ext>
            </a:extLst>
          </p:cNvPr>
          <p:cNvSpPr/>
          <p:nvPr/>
        </p:nvSpPr>
        <p:spPr>
          <a:xfrm>
            <a:off x="4677800" y="5837979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C91FC5-D069-47BB-BE41-FCC28F7C5375}"/>
              </a:ext>
            </a:extLst>
          </p:cNvPr>
          <p:cNvSpPr/>
          <p:nvPr/>
        </p:nvSpPr>
        <p:spPr>
          <a:xfrm>
            <a:off x="5577800" y="5837979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</a:p>
        </p:txBody>
      </p:sp>
    </p:spTree>
    <p:extLst>
      <p:ext uri="{BB962C8B-B14F-4D97-AF65-F5344CB8AC3E}">
        <p14:creationId xmlns:p14="http://schemas.microsoft.com/office/powerpoint/2010/main" val="39781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80832" y="1808585"/>
            <a:ext cx="65890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Karim represents his latest shopping trip as a bar model.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spent £20 in total.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spent half of his money on a t-shirt and the rest of his spend was split evenly between a pair of socks and a cap.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he have spent if he had bought 2 t-shirts, one pair of socks and 2 caps?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80CD0D-DCBF-4D7B-A668-B86F750468EE}"/>
              </a:ext>
            </a:extLst>
          </p:cNvPr>
          <p:cNvSpPr/>
          <p:nvPr/>
        </p:nvSpPr>
        <p:spPr>
          <a:xfrm>
            <a:off x="177800" y="4260850"/>
            <a:ext cx="36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D3CF19-3789-49A3-9CCA-1FD0AE16908F}"/>
              </a:ext>
            </a:extLst>
          </p:cNvPr>
          <p:cNvSpPr/>
          <p:nvPr/>
        </p:nvSpPr>
        <p:spPr>
          <a:xfrm>
            <a:off x="177800" y="4655133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t-shirt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3E8856-6F63-470A-B6E1-2ADDB418BE62}"/>
              </a:ext>
            </a:extLst>
          </p:cNvPr>
          <p:cNvSpPr/>
          <p:nvPr/>
        </p:nvSpPr>
        <p:spPr>
          <a:xfrm>
            <a:off x="1977800" y="4655133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DA0323-E5B9-4683-B320-FA9FEF23C242}"/>
              </a:ext>
            </a:extLst>
          </p:cNvPr>
          <p:cNvSpPr/>
          <p:nvPr/>
        </p:nvSpPr>
        <p:spPr>
          <a:xfrm>
            <a:off x="2870712" y="4655133"/>
            <a:ext cx="9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C2D4DD-BDED-40B7-B783-A060EE52B771}"/>
              </a:ext>
            </a:extLst>
          </p:cNvPr>
          <p:cNvSpPr/>
          <p:nvPr/>
        </p:nvSpPr>
        <p:spPr>
          <a:xfrm>
            <a:off x="177800" y="5443699"/>
            <a:ext cx="6300000" cy="394283"/>
          </a:xfrm>
          <a:prstGeom prst="rect">
            <a:avLst/>
          </a:prstGeom>
          <a:noFill/>
          <a:ln w="25400">
            <a:solidFill>
              <a:srgbClr val="DA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£35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6187DD-5DC5-4592-9487-C933385F6265}"/>
              </a:ext>
            </a:extLst>
          </p:cNvPr>
          <p:cNvSpPr/>
          <p:nvPr/>
        </p:nvSpPr>
        <p:spPr>
          <a:xfrm>
            <a:off x="177800" y="5837982"/>
            <a:ext cx="1800000" cy="394283"/>
          </a:xfrm>
          <a:prstGeom prst="rect">
            <a:avLst/>
          </a:prstGeom>
          <a:noFill/>
          <a:ln w="25400">
            <a:solidFill>
              <a:srgbClr val="DA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t-shirt - £10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64B848-868F-466D-90E9-46D63EEC9A19}"/>
              </a:ext>
            </a:extLst>
          </p:cNvPr>
          <p:cNvSpPr/>
          <p:nvPr/>
        </p:nvSpPr>
        <p:spPr>
          <a:xfrm>
            <a:off x="1977800" y="5837981"/>
            <a:ext cx="1800000" cy="394283"/>
          </a:xfrm>
          <a:prstGeom prst="rect">
            <a:avLst/>
          </a:prstGeom>
          <a:noFill/>
          <a:ln w="25400">
            <a:solidFill>
              <a:srgbClr val="DA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t-shirt - £10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960A64-738A-4021-ADFA-117F284B858E}"/>
              </a:ext>
            </a:extLst>
          </p:cNvPr>
          <p:cNvSpPr/>
          <p:nvPr/>
        </p:nvSpPr>
        <p:spPr>
          <a:xfrm>
            <a:off x="3777800" y="5837980"/>
            <a:ext cx="900000" cy="394283"/>
          </a:xfrm>
          <a:prstGeom prst="rect">
            <a:avLst/>
          </a:prstGeom>
          <a:noFill/>
          <a:ln w="25400">
            <a:solidFill>
              <a:srgbClr val="DA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- £5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EC6F4B-CC76-496F-9ABB-E8923F684704}"/>
              </a:ext>
            </a:extLst>
          </p:cNvPr>
          <p:cNvSpPr/>
          <p:nvPr/>
        </p:nvSpPr>
        <p:spPr>
          <a:xfrm>
            <a:off x="4677800" y="5837979"/>
            <a:ext cx="900000" cy="394283"/>
          </a:xfrm>
          <a:prstGeom prst="rect">
            <a:avLst/>
          </a:prstGeom>
          <a:noFill/>
          <a:ln w="25400">
            <a:solidFill>
              <a:srgbClr val="DA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- £5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C91FC5-D069-47BB-BE41-FCC28F7C5375}"/>
              </a:ext>
            </a:extLst>
          </p:cNvPr>
          <p:cNvSpPr/>
          <p:nvPr/>
        </p:nvSpPr>
        <p:spPr>
          <a:xfrm>
            <a:off x="5577800" y="5837979"/>
            <a:ext cx="900000" cy="394283"/>
          </a:xfrm>
          <a:prstGeom prst="rect">
            <a:avLst/>
          </a:prstGeom>
          <a:noFill/>
          <a:ln w="25400">
            <a:solidFill>
              <a:srgbClr val="DA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- £5</a:t>
            </a:r>
          </a:p>
        </p:txBody>
      </p:sp>
    </p:spTree>
    <p:extLst>
      <p:ext uri="{BB962C8B-B14F-4D97-AF65-F5344CB8AC3E}">
        <p14:creationId xmlns:p14="http://schemas.microsoft.com/office/powerpoint/2010/main" val="367130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James has £12.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spends half of his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How can we use the bar model to help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1780659" y="2295827"/>
            <a:ext cx="394284" cy="36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1520598" y="3414507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6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James has £12.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spends half of his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How can we use the bar model to help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1780659" y="2295827"/>
            <a:ext cx="394284" cy="36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1520598" y="3414507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7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James has £12.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spends half of his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£12 ÷ 2 = £6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1780659" y="2295827"/>
            <a:ext cx="394284" cy="36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1520598" y="3414507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£6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£6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Cassim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has £24.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spends two thirds of his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How can we use the bar model to help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2680659" y="1395827"/>
            <a:ext cx="394284" cy="5399999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2420599" y="34070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5F30A0-215B-4876-A2CB-D696C04CCE57}"/>
              </a:ext>
            </a:extLst>
          </p:cNvPr>
          <p:cNvSpPr/>
          <p:nvPr/>
        </p:nvSpPr>
        <p:spPr>
          <a:xfrm>
            <a:off x="3777798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FD04F6-BA48-4DF0-BF87-A5CE700FEB5D}"/>
              </a:ext>
            </a:extLst>
          </p:cNvPr>
          <p:cNvSpPr/>
          <p:nvPr/>
        </p:nvSpPr>
        <p:spPr>
          <a:xfrm>
            <a:off x="4220597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607C61D-41D2-4A62-9C2E-F31657DB87F3}"/>
              </a:ext>
            </a:extLst>
          </p:cNvPr>
          <p:cNvSpPr/>
          <p:nvPr/>
        </p:nvSpPr>
        <p:spPr>
          <a:xfrm rot="5400000">
            <a:off x="4480655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7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Cassim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has £24.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spends two thirds of his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How can we use the bar model to help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2680659" y="1395827"/>
            <a:ext cx="394284" cy="5399999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2420599" y="34070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£24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5F30A0-215B-4876-A2CB-D696C04CCE57}"/>
              </a:ext>
            </a:extLst>
          </p:cNvPr>
          <p:cNvSpPr/>
          <p:nvPr/>
        </p:nvSpPr>
        <p:spPr>
          <a:xfrm>
            <a:off x="3777798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FD04F6-BA48-4DF0-BF87-A5CE700FEB5D}"/>
              </a:ext>
            </a:extLst>
          </p:cNvPr>
          <p:cNvSpPr/>
          <p:nvPr/>
        </p:nvSpPr>
        <p:spPr>
          <a:xfrm>
            <a:off x="4220597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607C61D-41D2-4A62-9C2E-F31657DB87F3}"/>
              </a:ext>
            </a:extLst>
          </p:cNvPr>
          <p:cNvSpPr/>
          <p:nvPr/>
        </p:nvSpPr>
        <p:spPr>
          <a:xfrm rot="5400000">
            <a:off x="4480655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49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Cassim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has £24.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spends two thirds of his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£24 ÷ 3 = £8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£8 x 1 = £8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4D771-8981-4BB5-8C16-2B97EA4E65CC}"/>
              </a:ext>
            </a:extLst>
          </p:cNvPr>
          <p:cNvSpPr/>
          <p:nvPr/>
        </p:nvSpPr>
        <p:spPr>
          <a:xfrm>
            <a:off x="1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F6EF-98DA-48CB-B7C0-A13A227EA69D}"/>
              </a:ext>
            </a:extLst>
          </p:cNvPr>
          <p:cNvSpPr/>
          <p:nvPr/>
        </p:nvSpPr>
        <p:spPr>
          <a:xfrm>
            <a:off x="1977800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2680659" y="1395827"/>
            <a:ext cx="394284" cy="5399999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8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2420599" y="34070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£24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6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£8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9C79F8-18A8-4057-BFC4-1B9E92B8C854}"/>
              </a:ext>
            </a:extLst>
          </p:cNvPr>
          <p:cNvSpPr/>
          <p:nvPr/>
        </p:nvSpPr>
        <p:spPr>
          <a:xfrm>
            <a:off x="2420599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£8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F809898-A045-413E-A97C-E2BA7380FEBC}"/>
              </a:ext>
            </a:extLst>
          </p:cNvPr>
          <p:cNvSpPr/>
          <p:nvPr/>
        </p:nvSpPr>
        <p:spPr>
          <a:xfrm rot="5400000">
            <a:off x="2680657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5F30A0-215B-4876-A2CB-D696C04CCE57}"/>
              </a:ext>
            </a:extLst>
          </p:cNvPr>
          <p:cNvSpPr/>
          <p:nvPr/>
        </p:nvSpPr>
        <p:spPr>
          <a:xfrm>
            <a:off x="3777798" y="4292970"/>
            <a:ext cx="180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FD04F6-BA48-4DF0-BF87-A5CE700FEB5D}"/>
              </a:ext>
            </a:extLst>
          </p:cNvPr>
          <p:cNvSpPr/>
          <p:nvPr/>
        </p:nvSpPr>
        <p:spPr>
          <a:xfrm>
            <a:off x="4220597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£8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607C61D-41D2-4A62-9C2E-F31657DB87F3}"/>
              </a:ext>
            </a:extLst>
          </p:cNvPr>
          <p:cNvSpPr/>
          <p:nvPr/>
        </p:nvSpPr>
        <p:spPr>
          <a:xfrm rot="5400000">
            <a:off x="4480655" y="3984395"/>
            <a:ext cx="394284" cy="1800001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2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27506</TotalTime>
  <Words>803</Words>
  <Application>Microsoft Office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Teaching</dc:creator>
  <cp:lastModifiedBy>Mr and Mrs S</cp:lastModifiedBy>
  <cp:revision>619</cp:revision>
  <dcterms:created xsi:type="dcterms:W3CDTF">2018-09-08T23:27:11Z</dcterms:created>
  <dcterms:modified xsi:type="dcterms:W3CDTF">2020-05-06T09:22:04Z</dcterms:modified>
</cp:coreProperties>
</file>