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73" r:id="rId4"/>
    <p:sldId id="274" r:id="rId5"/>
    <p:sldId id="276" r:id="rId6"/>
    <p:sldId id="277" r:id="rId7"/>
    <p:sldId id="278" r:id="rId8"/>
    <p:sldId id="279" r:id="rId9"/>
    <p:sldId id="281" r:id="rId10"/>
    <p:sldId id="280" r:id="rId11"/>
    <p:sldId id="282" r:id="rId12"/>
    <p:sldId id="283" r:id="rId13"/>
    <p:sldId id="275" r:id="rId14"/>
    <p:sldId id="267" r:id="rId15"/>
  </p:sldIdLst>
  <p:sldSz cx="9144000" cy="6858000" type="screen4x3"/>
  <p:notesSz cx="6858000" cy="9144000"/>
  <p:embeddedFontLst>
    <p:embeddedFont>
      <p:font typeface="Twinkl SemiBold" charset="0"/>
      <p:bold r:id="rId18"/>
    </p:embeddedFont>
    <p:embeddedFont>
      <p:font typeface="Twinkl" panose="020B0604020202020204" charset="0"/>
      <p:regular r:id="rId19"/>
      <p:bold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143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C35"/>
    <a:srgbClr val="BC0105"/>
    <a:srgbClr val="DE1E5A"/>
    <a:srgbClr val="FFFFFF"/>
    <a:srgbClr val="18A0DB"/>
    <a:srgbClr val="4DB1E3"/>
    <a:srgbClr val="80C1EB"/>
    <a:srgbClr val="ACDDFC"/>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7" autoAdjust="0"/>
    <p:restoredTop sz="94660"/>
  </p:normalViewPr>
  <p:slideViewPr>
    <p:cSldViewPr snapToGrid="0" showGuides="1">
      <p:cViewPr>
        <p:scale>
          <a:sx n="81" d="100"/>
          <a:sy n="81" d="100"/>
        </p:scale>
        <p:origin x="-960" y="-24"/>
      </p:cViewPr>
      <p:guideLst>
        <p:guide orient="horz" pos="2183"/>
        <p:guide orient="horz" pos="1434"/>
        <p:guide orient="horz" pos="346"/>
        <p:guide orient="horz" pos="482"/>
        <p:guide orient="horz" pos="3861"/>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1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 xmlns:a16="http://schemas.microsoft.com/office/drawing/2014/main" id="{1DED1824-3441-44B7-B043-80F7D11E57E7}"/>
              </a:ext>
            </a:extLst>
          </p:cNvPr>
          <p:cNvSpPr/>
          <p:nvPr/>
        </p:nvSpPr>
        <p:spPr>
          <a:xfrm>
            <a:off x="5540721" y="3105025"/>
            <a:ext cx="2847629" cy="2847629"/>
          </a:xfrm>
          <a:prstGeom prst="ellipse">
            <a:avLst/>
          </a:prstGeom>
          <a:solidFill>
            <a:srgbClr val="016C3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 xmlns:a16="http://schemas.microsoft.com/office/drawing/2014/main" id="{12E0EA31-9F40-4CE4-9649-4F4DCAF0AD97}"/>
              </a:ext>
            </a:extLst>
          </p:cNvPr>
          <p:cNvSpPr/>
          <p:nvPr/>
        </p:nvSpPr>
        <p:spPr>
          <a:xfrm>
            <a:off x="443620" y="5649362"/>
            <a:ext cx="8256760" cy="479976"/>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100000"/>
              </a:lnSpc>
              <a:spcBef>
                <a:spcPct val="0"/>
              </a:spcBef>
              <a:buFontTx/>
              <a:buNone/>
            </a:pPr>
            <a:endParaRPr lang="en-GB" altLang="en-US" sz="1600" dirty="0">
              <a:solidFill>
                <a:schemeClr val="bg1"/>
              </a:solidFill>
            </a:endParaRP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Caesar’s Death</a:t>
            </a:r>
          </a:p>
        </p:txBody>
      </p:sp>
      <p:pic>
        <p:nvPicPr>
          <p:cNvPr id="11" name="Picture 10">
            <a:extLst>
              <a:ext uri="{FF2B5EF4-FFF2-40B4-BE49-F238E27FC236}">
                <a16:creationId xmlns="" xmlns:a16="http://schemas.microsoft.com/office/drawing/2014/main" id="{701E39E0-E95E-4182-8878-180FED3327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015"/>
          <a:stretch/>
        </p:blipFill>
        <p:spPr>
          <a:xfrm flipH="1">
            <a:off x="3512746" y="3126567"/>
            <a:ext cx="5187634" cy="3011824"/>
          </a:xfrm>
          <a:prstGeom prst="rect">
            <a:avLst/>
          </a:prstGeom>
        </p:spPr>
      </p:pic>
      <p:sp>
        <p:nvSpPr>
          <p:cNvPr id="19" name="Rectangle 18">
            <a:extLst>
              <a:ext uri="{FF2B5EF4-FFF2-40B4-BE49-F238E27FC236}">
                <a16:creationId xmlns="" xmlns:a16="http://schemas.microsoft.com/office/drawing/2014/main" id="{3050C31E-B6D6-4070-A1C4-F316654C3048}"/>
              </a:ext>
            </a:extLst>
          </p:cNvPr>
          <p:cNvSpPr/>
          <p:nvPr/>
        </p:nvSpPr>
        <p:spPr>
          <a:xfrm>
            <a:off x="755650" y="1896065"/>
            <a:ext cx="7632700" cy="29203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lnSpc>
                <a:spcPct val="100000"/>
              </a:lnSpc>
              <a:spcBef>
                <a:spcPct val="0"/>
              </a:spcBef>
              <a:buFontTx/>
              <a:buNone/>
            </a:pPr>
            <a:r>
              <a:rPr lang="en-GB" altLang="en-US" sz="1600" dirty="0">
                <a:solidFill>
                  <a:schemeClr val="tx1"/>
                </a:solidFill>
              </a:rPr>
              <a:t>Before Caesar took power, Rome had been a republic. This meant it was ruled by a group of elected leaders with no leader being in power for life.</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In February 44 BC, Caesar was appointed dictator of Rome for life. Unbeknown to him, many senators were unhappy with this. </a:t>
            </a:r>
            <a:br>
              <a:rPr lang="en-GB" altLang="en-US" sz="1600" dirty="0">
                <a:solidFill>
                  <a:schemeClr val="tx1"/>
                </a:solidFill>
              </a:rPr>
            </a:br>
            <a:r>
              <a:rPr lang="en-GB" altLang="en-US" sz="1600" dirty="0">
                <a:solidFill>
                  <a:schemeClr val="tx1"/>
                </a:solidFill>
              </a:rPr>
              <a:t>They were concerned that Caesar would </a:t>
            </a:r>
            <a:br>
              <a:rPr lang="en-GB" altLang="en-US" sz="1600" dirty="0">
                <a:solidFill>
                  <a:schemeClr val="tx1"/>
                </a:solidFill>
              </a:rPr>
            </a:br>
            <a:r>
              <a:rPr lang="en-GB" altLang="en-US" sz="1600" dirty="0">
                <a:solidFill>
                  <a:schemeClr val="tx1"/>
                </a:solidFill>
              </a:rPr>
              <a:t>close the senate and declare himself King </a:t>
            </a:r>
            <a:br>
              <a:rPr lang="en-GB" altLang="en-US" sz="1600" dirty="0">
                <a:solidFill>
                  <a:schemeClr val="tx1"/>
                </a:solidFill>
              </a:rPr>
            </a:br>
            <a:r>
              <a:rPr lang="en-GB" altLang="en-US" sz="1600" dirty="0">
                <a:solidFill>
                  <a:schemeClr val="tx1"/>
                </a:solidFill>
              </a:rPr>
              <a:t>of Rome. Lead by Cassius and Brutus, the </a:t>
            </a:r>
            <a:br>
              <a:rPr lang="en-GB" altLang="en-US" sz="1600" dirty="0">
                <a:solidFill>
                  <a:schemeClr val="tx1"/>
                </a:solidFill>
              </a:rPr>
            </a:br>
            <a:r>
              <a:rPr lang="en-GB" altLang="en-US" sz="1600" dirty="0">
                <a:solidFill>
                  <a:schemeClr val="tx1"/>
                </a:solidFill>
              </a:rPr>
              <a:t>senators devised a plot to </a:t>
            </a:r>
            <a:r>
              <a:rPr lang="en-GB" altLang="en-US" sz="1600" b="1" dirty="0">
                <a:solidFill>
                  <a:schemeClr val="tx1"/>
                </a:solidFill>
                <a:hlinkClick r:id="rId3" action="ppaction://hlinksldjump"/>
              </a:rPr>
              <a:t>assassinate</a:t>
            </a:r>
            <a:r>
              <a:rPr lang="en-GB" altLang="en-US" sz="1600" dirty="0">
                <a:solidFill>
                  <a:schemeClr val="tx1"/>
                </a:solidFill>
              </a:rPr>
              <a:t> </a:t>
            </a:r>
            <a:br>
              <a:rPr lang="en-GB" altLang="en-US" sz="1600" dirty="0">
                <a:solidFill>
                  <a:schemeClr val="tx1"/>
                </a:solidFill>
              </a:rPr>
            </a:br>
            <a:r>
              <a:rPr lang="en-GB" altLang="en-US" sz="1600" dirty="0">
                <a:solidFill>
                  <a:schemeClr val="tx1"/>
                </a:solidFill>
              </a:rPr>
              <a:t>Caesar at the senate.</a:t>
            </a:r>
          </a:p>
        </p:txBody>
      </p:sp>
    </p:spTree>
    <p:extLst>
      <p:ext uri="{BB962C8B-B14F-4D97-AF65-F5344CB8AC3E}">
        <p14:creationId xmlns:p14="http://schemas.microsoft.com/office/powerpoint/2010/main" val="17120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3050C31E-B6D6-4070-A1C4-F316654C3048}"/>
              </a:ext>
            </a:extLst>
          </p:cNvPr>
          <p:cNvSpPr/>
          <p:nvPr/>
        </p:nvSpPr>
        <p:spPr>
          <a:xfrm>
            <a:off x="751439" y="1846905"/>
            <a:ext cx="6563762" cy="1618608"/>
          </a:xfrm>
          <a:prstGeom prst="rect">
            <a:avLst/>
          </a:prstGeom>
          <a:solidFill>
            <a:schemeClr val="bg1"/>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On 13</a:t>
            </a:r>
            <a:r>
              <a:rPr lang="en-GB" altLang="en-US" sz="1600" baseline="30000" dirty="0">
                <a:solidFill>
                  <a:schemeClr val="tx1"/>
                </a:solidFill>
              </a:rPr>
              <a:t>th</a:t>
            </a:r>
            <a:r>
              <a:rPr lang="en-GB" altLang="en-US" sz="1600" dirty="0">
                <a:solidFill>
                  <a:schemeClr val="tx1"/>
                </a:solidFill>
              </a:rPr>
              <a:t> March 44 BC (known in the Julian Calendar as </a:t>
            </a:r>
            <a:br>
              <a:rPr lang="en-GB" altLang="en-US" sz="1600" dirty="0">
                <a:solidFill>
                  <a:schemeClr val="tx1"/>
                </a:solidFill>
              </a:rPr>
            </a:br>
            <a:r>
              <a:rPr lang="en-GB" altLang="en-US" sz="1600" dirty="0">
                <a:solidFill>
                  <a:schemeClr val="tx1"/>
                </a:solidFill>
              </a:rPr>
              <a:t>the ‘Ides of March), Caesar attended the senate.</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His wife Calpurnia had warned Caesar not to go as she </a:t>
            </a:r>
            <a:br>
              <a:rPr lang="en-GB" altLang="en-US" sz="1600" dirty="0">
                <a:solidFill>
                  <a:schemeClr val="tx1"/>
                </a:solidFill>
              </a:rPr>
            </a:br>
            <a:r>
              <a:rPr lang="en-GB" altLang="en-US" sz="1600" dirty="0">
                <a:solidFill>
                  <a:schemeClr val="tx1"/>
                </a:solidFill>
              </a:rPr>
              <a:t>had dreamt that something bad was going to happen.</a:t>
            </a:r>
          </a:p>
        </p:txBody>
      </p:sp>
      <p:pic>
        <p:nvPicPr>
          <p:cNvPr id="3" name="Picture 2">
            <a:extLst>
              <a:ext uri="{FF2B5EF4-FFF2-40B4-BE49-F238E27FC236}">
                <a16:creationId xmlns="" xmlns:a16="http://schemas.microsoft.com/office/drawing/2014/main" id="{2E1454C3-A119-4018-AC57-7D5CFB66CE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6251732" y="1846906"/>
            <a:ext cx="2136618" cy="2136618"/>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Caesar’s Death</a:t>
            </a:r>
          </a:p>
        </p:txBody>
      </p:sp>
      <p:sp>
        <p:nvSpPr>
          <p:cNvPr id="7" name="Oval 6">
            <a:extLst>
              <a:ext uri="{FF2B5EF4-FFF2-40B4-BE49-F238E27FC236}">
                <a16:creationId xmlns="" xmlns:a16="http://schemas.microsoft.com/office/drawing/2014/main" id="{CA7DF353-ADD9-4328-8EC6-5E185018B578}"/>
              </a:ext>
            </a:extLst>
          </p:cNvPr>
          <p:cNvSpPr/>
          <p:nvPr/>
        </p:nvSpPr>
        <p:spPr>
          <a:xfrm>
            <a:off x="6251732" y="1846905"/>
            <a:ext cx="2136618" cy="2136618"/>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alk About it">
            <a:extLst>
              <a:ext uri="{FF2B5EF4-FFF2-40B4-BE49-F238E27FC236}">
                <a16:creationId xmlns="" xmlns:a16="http://schemas.microsoft.com/office/drawing/2014/main" id="{3EDE08EE-ECF3-470E-95DA-D38A7FC77522}"/>
              </a:ext>
            </a:extLst>
          </p:cNvPr>
          <p:cNvSpPr txBox="1">
            <a:spLocks/>
          </p:cNvSpPr>
          <p:nvPr/>
        </p:nvSpPr>
        <p:spPr>
          <a:xfrm>
            <a:off x="6454807" y="4269712"/>
            <a:ext cx="1720787"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Talk about it</a:t>
            </a:r>
          </a:p>
        </p:txBody>
      </p:sp>
      <p:sp>
        <p:nvSpPr>
          <p:cNvPr id="13" name="Rectangle 12">
            <a:extLst>
              <a:ext uri="{FF2B5EF4-FFF2-40B4-BE49-F238E27FC236}">
                <a16:creationId xmlns="" xmlns:a16="http://schemas.microsoft.com/office/drawing/2014/main" id="{DC3D3FFB-AC9B-45D3-B676-42F6ECEC4F94}"/>
              </a:ext>
            </a:extLst>
          </p:cNvPr>
          <p:cNvSpPr/>
          <p:nvPr/>
        </p:nvSpPr>
        <p:spPr>
          <a:xfrm>
            <a:off x="755650" y="4269712"/>
            <a:ext cx="5622202" cy="361914"/>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bg1"/>
                </a:solidFill>
              </a:rPr>
              <a:t>Have you ever had a dream that came true?</a:t>
            </a:r>
          </a:p>
        </p:txBody>
      </p:sp>
      <p:sp>
        <p:nvSpPr>
          <p:cNvPr id="14" name="Rectangle 13">
            <a:extLst>
              <a:ext uri="{FF2B5EF4-FFF2-40B4-BE49-F238E27FC236}">
                <a16:creationId xmlns="" xmlns:a16="http://schemas.microsoft.com/office/drawing/2014/main" id="{78C09CC7-90CC-486A-AEF2-6B2C4BC2FF63}"/>
              </a:ext>
            </a:extLst>
          </p:cNvPr>
          <p:cNvSpPr/>
          <p:nvPr/>
        </p:nvSpPr>
        <p:spPr>
          <a:xfrm>
            <a:off x="751439" y="5281334"/>
            <a:ext cx="7636911" cy="77470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nSpc>
                <a:spcPct val="100000"/>
              </a:lnSpc>
              <a:spcBef>
                <a:spcPct val="0"/>
              </a:spcBef>
              <a:buFontTx/>
              <a:buNone/>
            </a:pPr>
            <a:r>
              <a:rPr lang="en-GB" altLang="en-US" sz="1600" dirty="0">
                <a:solidFill>
                  <a:schemeClr val="tx1"/>
                </a:solidFill>
              </a:rPr>
              <a:t>On his arrival at the senate, Caesar was attacked by over 60 senators. When he saw his supposed good friend Brutus among the attackers, legend has it that he said, ‘You too, my son?’. Caesar then died.</a:t>
            </a:r>
          </a:p>
        </p:txBody>
      </p:sp>
    </p:spTree>
    <p:extLst>
      <p:ext uri="{BB962C8B-B14F-4D97-AF65-F5344CB8AC3E}">
        <p14:creationId xmlns:p14="http://schemas.microsoft.com/office/powerpoint/2010/main" val="165346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Sayings</a:t>
            </a:r>
          </a:p>
        </p:txBody>
      </p:sp>
      <p:sp>
        <p:nvSpPr>
          <p:cNvPr id="19" name="Rectangle 18">
            <a:extLst>
              <a:ext uri="{FF2B5EF4-FFF2-40B4-BE49-F238E27FC236}">
                <a16:creationId xmlns="" xmlns:a16="http://schemas.microsoft.com/office/drawing/2014/main" id="{3050C31E-B6D6-4070-A1C4-F316654C3048}"/>
              </a:ext>
            </a:extLst>
          </p:cNvPr>
          <p:cNvSpPr/>
          <p:nvPr/>
        </p:nvSpPr>
        <p:spPr>
          <a:xfrm>
            <a:off x="755650" y="1896064"/>
            <a:ext cx="7632700" cy="423327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defRPr/>
            </a:pPr>
            <a:r>
              <a:rPr lang="en-GB" sz="1600" dirty="0">
                <a:solidFill>
                  <a:schemeClr val="tx1"/>
                </a:solidFill>
                <a:latin typeface="Twinkl" pitchFamily="50" charset="0"/>
              </a:rPr>
              <a:t>Many modern day sayings come from the life of Julius Caesar:</a:t>
            </a:r>
          </a:p>
          <a:p>
            <a:pPr>
              <a:defRPr/>
            </a:pPr>
            <a:endParaRPr lang="en-GB" sz="1600" dirty="0">
              <a:solidFill>
                <a:schemeClr val="tx1"/>
              </a:solidFill>
              <a:latin typeface="Twinkl" pitchFamily="50" charset="0"/>
            </a:endParaRPr>
          </a:p>
          <a:p>
            <a:pPr marL="285750" indent="-285750">
              <a:buFont typeface="Arial" panose="020B0604020202020204" pitchFamily="34" charset="0"/>
              <a:buChar char="•"/>
              <a:defRPr/>
            </a:pPr>
            <a:r>
              <a:rPr lang="en-GB" sz="1600" dirty="0">
                <a:solidFill>
                  <a:schemeClr val="tx1"/>
                </a:solidFill>
                <a:latin typeface="Twinkl" pitchFamily="50" charset="0"/>
              </a:rPr>
              <a:t>‘Crossing the Rubicon’ – When Caesar went against the senate and brought his army to Rome, he had to cross the Rubicon river. We now use this phrase to mean when someone has made a major decision or taken action that they can’t ever go back on.</a:t>
            </a:r>
          </a:p>
          <a:p>
            <a:pPr marL="285750" indent="-285750">
              <a:buFont typeface="Arial" panose="020B0604020202020204" pitchFamily="34" charset="0"/>
              <a:buChar char="•"/>
              <a:defRPr/>
            </a:pPr>
            <a:r>
              <a:rPr lang="en-GB" sz="1600" dirty="0">
                <a:solidFill>
                  <a:schemeClr val="tx1"/>
                </a:solidFill>
                <a:latin typeface="Twinkl" pitchFamily="50" charset="0"/>
              </a:rPr>
              <a:t>‘Et </a:t>
            </a:r>
            <a:r>
              <a:rPr lang="en-GB" sz="1600" dirty="0" err="1">
                <a:solidFill>
                  <a:schemeClr val="tx1"/>
                </a:solidFill>
                <a:latin typeface="Twinkl" pitchFamily="50" charset="0"/>
              </a:rPr>
              <a:t>tu</a:t>
            </a:r>
            <a:r>
              <a:rPr lang="en-GB" sz="1600" dirty="0">
                <a:solidFill>
                  <a:schemeClr val="tx1"/>
                </a:solidFill>
                <a:latin typeface="Twinkl" pitchFamily="50" charset="0"/>
              </a:rPr>
              <a:t>, Brute?’ – This is actually from a play that Shakespeare wrote about Julius Caesar. In the play, when Caesar sees his friend Brutus coming towards him to kill him, Caesar says these words. This phrase is used to signify that someone has betrayed a friend.</a:t>
            </a:r>
          </a:p>
          <a:p>
            <a:pPr marL="285750" indent="-285750">
              <a:buFont typeface="Arial" panose="020B0604020202020204" pitchFamily="34" charset="0"/>
              <a:buChar char="•"/>
              <a:defRPr/>
            </a:pPr>
            <a:r>
              <a:rPr lang="en-GB" sz="1600" dirty="0">
                <a:solidFill>
                  <a:schemeClr val="tx1"/>
                </a:solidFill>
                <a:latin typeface="Twinkl" pitchFamily="50" charset="0"/>
              </a:rPr>
              <a:t>‘Beware the Ides of March’ – This phrase is also in Shakespeare’s play and it is spoken by a fortune teller to Caesar. People sometimes use it to refer to something being bad luck.</a:t>
            </a:r>
          </a:p>
          <a:p>
            <a:pPr marL="285750" indent="-285750">
              <a:buFont typeface="Arial" panose="020B0604020202020204" pitchFamily="34" charset="0"/>
              <a:buChar char="•"/>
              <a:defRPr/>
            </a:pPr>
            <a:r>
              <a:rPr lang="en-GB" sz="1600" dirty="0">
                <a:solidFill>
                  <a:schemeClr val="tx1"/>
                </a:solidFill>
                <a:latin typeface="Twinkl" pitchFamily="50" charset="0"/>
              </a:rPr>
              <a:t>‘I came, I saw, I conquered’ – Caesar wrote this in a letter to the senate after his victory in the Battle of </a:t>
            </a:r>
            <a:r>
              <a:rPr lang="en-GB" sz="1600" dirty="0" err="1">
                <a:solidFill>
                  <a:schemeClr val="tx1"/>
                </a:solidFill>
                <a:latin typeface="Twinkl" pitchFamily="50" charset="0"/>
              </a:rPr>
              <a:t>Zela</a:t>
            </a:r>
            <a:r>
              <a:rPr lang="en-GB" sz="1600" dirty="0">
                <a:solidFill>
                  <a:schemeClr val="tx1"/>
                </a:solidFill>
                <a:latin typeface="Twinkl" pitchFamily="50" charset="0"/>
              </a:rPr>
              <a:t> in 47 BC. People use it today to describe any type of success.</a:t>
            </a:r>
          </a:p>
          <a:p>
            <a:pPr>
              <a:defRPr/>
            </a:pPr>
            <a:endParaRPr lang="en-GB" sz="1600" dirty="0">
              <a:solidFill>
                <a:schemeClr val="tx1"/>
              </a:solidFill>
              <a:latin typeface="Twinkl" pitchFamily="50" charset="0"/>
            </a:endParaRPr>
          </a:p>
        </p:txBody>
      </p:sp>
    </p:spTree>
    <p:extLst>
      <p:ext uri="{BB962C8B-B14F-4D97-AF65-F5344CB8AC3E}">
        <p14:creationId xmlns:p14="http://schemas.microsoft.com/office/powerpoint/2010/main" val="32670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 xmlns:a16="http://schemas.microsoft.com/office/drawing/2014/main" id="{4B084C13-D8B4-476C-BAB6-91627D09D43E}"/>
              </a:ext>
            </a:extLst>
          </p:cNvPr>
          <p:cNvSpPr/>
          <p:nvPr/>
        </p:nvSpPr>
        <p:spPr>
          <a:xfrm>
            <a:off x="5708524" y="1914761"/>
            <a:ext cx="2679826" cy="2679826"/>
          </a:xfrm>
          <a:prstGeom prst="ellipse">
            <a:avLst/>
          </a:prstGeom>
          <a:solidFill>
            <a:srgbClr val="016C3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Glossary</a:t>
            </a:r>
          </a:p>
        </p:txBody>
      </p:sp>
      <p:sp>
        <p:nvSpPr>
          <p:cNvPr id="16" name="Rectangle 15">
            <a:extLst>
              <a:ext uri="{FF2B5EF4-FFF2-40B4-BE49-F238E27FC236}">
                <a16:creationId xmlns="" xmlns:a16="http://schemas.microsoft.com/office/drawing/2014/main" id="{CDD2874C-6A67-4974-A21A-94B16E023F57}"/>
              </a:ext>
            </a:extLst>
          </p:cNvPr>
          <p:cNvSpPr/>
          <p:nvPr/>
        </p:nvSpPr>
        <p:spPr>
          <a:xfrm>
            <a:off x="755649" y="1917068"/>
            <a:ext cx="5355440" cy="239238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a:spcBef>
                <a:spcPct val="0"/>
              </a:spcBef>
            </a:pPr>
            <a:r>
              <a:rPr lang="en-GB" altLang="en-US" sz="1600" b="1" dirty="0">
                <a:solidFill>
                  <a:schemeClr val="tx1"/>
                </a:solidFill>
                <a:hlinkClick r:id="rId2" action="ppaction://hlinksldjump"/>
              </a:rPr>
              <a:t>assassinate</a:t>
            </a:r>
            <a:r>
              <a:rPr lang="en-GB" altLang="en-US" sz="1600" dirty="0">
                <a:solidFill>
                  <a:schemeClr val="tx1"/>
                </a:solidFill>
              </a:rPr>
              <a:t> – To murder a political figure. </a:t>
            </a:r>
            <a:endParaRPr lang="en-GB" altLang="en-US" sz="1600" b="1" dirty="0">
              <a:solidFill>
                <a:schemeClr val="tx1"/>
              </a:solidFill>
              <a:hlinkClick r:id="rId3" action="ppaction://hlinksldjump"/>
            </a:endParaRPr>
          </a:p>
          <a:p>
            <a:pPr>
              <a:lnSpc>
                <a:spcPct val="100000"/>
              </a:lnSpc>
              <a:spcBef>
                <a:spcPct val="0"/>
              </a:spcBef>
              <a:buFontTx/>
              <a:buNone/>
            </a:pPr>
            <a:endParaRPr lang="en-GB" altLang="en-US" sz="1600" b="1" dirty="0">
              <a:solidFill>
                <a:schemeClr val="tx1"/>
              </a:solidFill>
              <a:hlinkClick r:id="rId3" action="ppaction://hlinksldjump"/>
            </a:endParaRPr>
          </a:p>
          <a:p>
            <a:pPr>
              <a:lnSpc>
                <a:spcPct val="100000"/>
              </a:lnSpc>
              <a:spcBef>
                <a:spcPct val="0"/>
              </a:spcBef>
              <a:buFontTx/>
              <a:buNone/>
            </a:pPr>
            <a:r>
              <a:rPr lang="en-GB" altLang="en-US" sz="1600" b="1" dirty="0">
                <a:solidFill>
                  <a:schemeClr val="tx1"/>
                </a:solidFill>
                <a:hlinkClick r:id="rId3" action="ppaction://hlinksldjump"/>
              </a:rPr>
              <a:t>consul</a:t>
            </a:r>
            <a:r>
              <a:rPr lang="en-GB" altLang="en-US" sz="1600" dirty="0">
                <a:solidFill>
                  <a:schemeClr val="tx1"/>
                </a:solidFill>
              </a:rPr>
              <a:t> – The highest political position in Rome.</a:t>
            </a:r>
          </a:p>
          <a:p>
            <a:pPr>
              <a:lnSpc>
                <a:spcPct val="100000"/>
              </a:lnSpc>
              <a:spcBef>
                <a:spcPct val="0"/>
              </a:spcBef>
              <a:buFontTx/>
              <a:buNone/>
            </a:pPr>
            <a:endParaRPr lang="en-GB" altLang="en-US" sz="1600" b="1" dirty="0">
              <a:solidFill>
                <a:schemeClr val="tx1"/>
              </a:solidFill>
            </a:endParaRPr>
          </a:p>
          <a:p>
            <a:pPr>
              <a:lnSpc>
                <a:spcPct val="100000"/>
              </a:lnSpc>
              <a:spcBef>
                <a:spcPct val="0"/>
              </a:spcBef>
              <a:buFontTx/>
              <a:buNone/>
            </a:pPr>
            <a:r>
              <a:rPr lang="en-GB" altLang="en-US" sz="1600" b="1" dirty="0">
                <a:solidFill>
                  <a:schemeClr val="tx1"/>
                </a:solidFill>
                <a:hlinkClick r:id="rId3" action="ppaction://hlinksldjump"/>
              </a:rPr>
              <a:t>dictator</a:t>
            </a:r>
            <a:r>
              <a:rPr lang="en-GB" altLang="en-US" sz="1600" dirty="0">
                <a:solidFill>
                  <a:schemeClr val="tx1"/>
                </a:solidFill>
              </a:rPr>
              <a:t> – A ruler with complete power over a </a:t>
            </a:r>
            <a:br>
              <a:rPr lang="en-GB" altLang="en-US" sz="1600" dirty="0">
                <a:solidFill>
                  <a:schemeClr val="tx1"/>
                </a:solidFill>
              </a:rPr>
            </a:br>
            <a:r>
              <a:rPr lang="en-GB" altLang="en-US" sz="1600" dirty="0">
                <a:solidFill>
                  <a:schemeClr val="tx1"/>
                </a:solidFill>
              </a:rPr>
              <a:t>country. Once in power, a dictator will try to </a:t>
            </a:r>
            <a:br>
              <a:rPr lang="en-GB" altLang="en-US" sz="1600" dirty="0">
                <a:solidFill>
                  <a:schemeClr val="tx1"/>
                </a:solidFill>
              </a:rPr>
            </a:br>
            <a:r>
              <a:rPr lang="en-GB" altLang="en-US" sz="1600" dirty="0">
                <a:solidFill>
                  <a:schemeClr val="tx1"/>
                </a:solidFill>
              </a:rPr>
              <a:t>remain in control by banning elections and </a:t>
            </a:r>
            <a:br>
              <a:rPr lang="en-GB" altLang="en-US" sz="1600" dirty="0">
                <a:solidFill>
                  <a:schemeClr val="tx1"/>
                </a:solidFill>
              </a:rPr>
            </a:br>
            <a:r>
              <a:rPr lang="en-GB" altLang="en-US" sz="1600" dirty="0">
                <a:solidFill>
                  <a:schemeClr val="tx1"/>
                </a:solidFill>
              </a:rPr>
              <a:t>trying to get rid of political opponents. </a:t>
            </a:r>
          </a:p>
          <a:p>
            <a:pPr>
              <a:lnSpc>
                <a:spcPct val="100000"/>
              </a:lnSpc>
              <a:spcBef>
                <a:spcPct val="0"/>
              </a:spcBef>
              <a:buFontTx/>
              <a:buNone/>
            </a:pPr>
            <a:endParaRPr lang="en-GB" altLang="en-US" sz="1600" b="1" dirty="0">
              <a:solidFill>
                <a:schemeClr val="tx1"/>
              </a:solidFill>
              <a:hlinkClick r:id="rId4" action="ppaction://hlinksldjump"/>
            </a:endParaRPr>
          </a:p>
          <a:p>
            <a:pPr>
              <a:lnSpc>
                <a:spcPct val="100000"/>
              </a:lnSpc>
              <a:spcBef>
                <a:spcPct val="0"/>
              </a:spcBef>
              <a:buFontTx/>
              <a:buNone/>
            </a:pPr>
            <a:r>
              <a:rPr lang="en-GB" altLang="en-US" sz="1600" b="1" dirty="0">
                <a:solidFill>
                  <a:schemeClr val="tx1"/>
                </a:solidFill>
                <a:hlinkClick r:id="rId4" action="ppaction://hlinksldjump"/>
              </a:rPr>
              <a:t>talents</a:t>
            </a:r>
            <a:r>
              <a:rPr lang="en-GB" altLang="en-US" sz="1600" dirty="0">
                <a:solidFill>
                  <a:schemeClr val="tx1"/>
                </a:solidFill>
              </a:rPr>
              <a:t> – The currency used during the </a:t>
            </a:r>
            <a:br>
              <a:rPr lang="en-GB" altLang="en-US" sz="1600" dirty="0">
                <a:solidFill>
                  <a:schemeClr val="tx1"/>
                </a:solidFill>
              </a:rPr>
            </a:br>
            <a:r>
              <a:rPr lang="en-GB" altLang="en-US" sz="1600" dirty="0">
                <a:solidFill>
                  <a:schemeClr val="tx1"/>
                </a:solidFill>
              </a:rPr>
              <a:t>Roman Empire. </a:t>
            </a:r>
          </a:p>
        </p:txBody>
      </p:sp>
      <p:pic>
        <p:nvPicPr>
          <p:cNvPr id="5" name="Picture 4">
            <a:extLst>
              <a:ext uri="{FF2B5EF4-FFF2-40B4-BE49-F238E27FC236}">
                <a16:creationId xmlns="" xmlns:a16="http://schemas.microsoft.com/office/drawing/2014/main" id="{514AFDD9-D24A-4343-976E-A2C1DA106D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519"/>
          <a:stretch/>
        </p:blipFill>
        <p:spPr>
          <a:xfrm>
            <a:off x="4399984" y="1914761"/>
            <a:ext cx="4637251" cy="4943240"/>
          </a:xfrm>
          <a:prstGeom prst="rect">
            <a:avLst/>
          </a:prstGeom>
        </p:spPr>
      </p:pic>
    </p:spTree>
    <p:extLst>
      <p:ext uri="{BB962C8B-B14F-4D97-AF65-F5344CB8AC3E}">
        <p14:creationId xmlns:p14="http://schemas.microsoft.com/office/powerpoint/2010/main" val="285803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8E81C29F-4599-4698-B9A7-7610E3458A8F}"/>
              </a:ext>
            </a:extLst>
          </p:cNvPr>
          <p:cNvSpPr/>
          <p:nvPr/>
        </p:nvSpPr>
        <p:spPr>
          <a:xfrm>
            <a:off x="755650" y="3245762"/>
            <a:ext cx="5608936" cy="1462040"/>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bg1"/>
                </a:solidFill>
              </a:rPr>
              <a:t>Although he lived nearly two thousand </a:t>
            </a:r>
            <a:br>
              <a:rPr lang="en-GB" altLang="en-US" sz="1600" dirty="0">
                <a:solidFill>
                  <a:schemeClr val="bg1"/>
                </a:solidFill>
              </a:rPr>
            </a:br>
            <a:r>
              <a:rPr lang="en-GB" altLang="en-US" sz="1600" dirty="0">
                <a:solidFill>
                  <a:schemeClr val="bg1"/>
                </a:solidFill>
              </a:rPr>
              <a:t>years ago, many of our sayings come </a:t>
            </a:r>
            <a:br>
              <a:rPr lang="en-GB" altLang="en-US" sz="1600" dirty="0">
                <a:solidFill>
                  <a:schemeClr val="bg1"/>
                </a:solidFill>
              </a:rPr>
            </a:br>
            <a:r>
              <a:rPr lang="en-GB" altLang="en-US" sz="1600" dirty="0">
                <a:solidFill>
                  <a:schemeClr val="bg1"/>
                </a:solidFill>
              </a:rPr>
              <a:t>from the life of Julius Caesar. Even our </a:t>
            </a:r>
            <a:br>
              <a:rPr lang="en-GB" altLang="en-US" sz="1600" dirty="0">
                <a:solidFill>
                  <a:schemeClr val="bg1"/>
                </a:solidFill>
              </a:rPr>
            </a:br>
            <a:r>
              <a:rPr lang="en-GB" altLang="en-US" sz="1600" dirty="0">
                <a:solidFill>
                  <a:schemeClr val="bg1"/>
                </a:solidFill>
              </a:rPr>
              <a:t>calendar is derived from the one he </a:t>
            </a:r>
            <a:br>
              <a:rPr lang="en-GB" altLang="en-US" sz="1600" dirty="0">
                <a:solidFill>
                  <a:schemeClr val="bg1"/>
                </a:solidFill>
              </a:rPr>
            </a:br>
            <a:r>
              <a:rPr lang="en-GB" altLang="en-US" sz="1600" dirty="0">
                <a:solidFill>
                  <a:schemeClr val="bg1"/>
                </a:solidFill>
              </a:rPr>
              <a:t>invented!</a:t>
            </a:r>
          </a:p>
        </p:txBody>
      </p:sp>
      <p:sp>
        <p:nvSpPr>
          <p:cNvPr id="12" name="Rectangle 11">
            <a:extLst>
              <a:ext uri="{FF2B5EF4-FFF2-40B4-BE49-F238E27FC236}">
                <a16:creationId xmlns="" xmlns:a16="http://schemas.microsoft.com/office/drawing/2014/main" id="{83280944-DC28-423A-B410-F4C1D1133AA2}"/>
              </a:ext>
            </a:extLst>
          </p:cNvPr>
          <p:cNvSpPr/>
          <p:nvPr/>
        </p:nvSpPr>
        <p:spPr>
          <a:xfrm>
            <a:off x="755650" y="2073241"/>
            <a:ext cx="5608936" cy="90978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Gaius Julius Caesar was a general in the </a:t>
            </a:r>
            <a:br>
              <a:rPr lang="en-GB" altLang="en-US" sz="1600" dirty="0">
                <a:solidFill>
                  <a:schemeClr val="tx1"/>
                </a:solidFill>
              </a:rPr>
            </a:br>
            <a:r>
              <a:rPr lang="en-GB" altLang="en-US" sz="1600" dirty="0">
                <a:solidFill>
                  <a:schemeClr val="tx1"/>
                </a:solidFill>
              </a:rPr>
              <a:t>Roman army who eventually became ruler </a:t>
            </a:r>
            <a:br>
              <a:rPr lang="en-GB" altLang="en-US" sz="1600" dirty="0">
                <a:solidFill>
                  <a:schemeClr val="tx1"/>
                </a:solidFill>
              </a:rPr>
            </a:br>
            <a:r>
              <a:rPr lang="en-GB" altLang="en-US" sz="1600" dirty="0">
                <a:solidFill>
                  <a:schemeClr val="tx1"/>
                </a:solidFill>
              </a:rPr>
              <a:t>of the Roman Empire. He was also a poet.</a:t>
            </a:r>
          </a:p>
        </p:txBody>
      </p:sp>
      <p:pic>
        <p:nvPicPr>
          <p:cNvPr id="9" name="Picture 8">
            <a:extLst>
              <a:ext uri="{FF2B5EF4-FFF2-40B4-BE49-F238E27FC236}">
                <a16:creationId xmlns="" xmlns:a16="http://schemas.microsoft.com/office/drawing/2014/main" id="{7D5E747C-D0EE-4F8C-9230-F38A931A6A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46" r="8742"/>
          <a:stretch/>
        </p:blipFill>
        <p:spPr>
          <a:xfrm flipH="1">
            <a:off x="4567787" y="2073242"/>
            <a:ext cx="3820563" cy="3820563"/>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Julius Caesar</a:t>
            </a:r>
          </a:p>
        </p:txBody>
      </p:sp>
      <p:sp>
        <p:nvSpPr>
          <p:cNvPr id="4" name="Oval 3">
            <a:extLst>
              <a:ext uri="{FF2B5EF4-FFF2-40B4-BE49-F238E27FC236}">
                <a16:creationId xmlns="" xmlns:a16="http://schemas.microsoft.com/office/drawing/2014/main" id="{40069845-F2C6-4392-91C7-BA662ABCB69E}"/>
              </a:ext>
            </a:extLst>
          </p:cNvPr>
          <p:cNvSpPr/>
          <p:nvPr/>
        </p:nvSpPr>
        <p:spPr>
          <a:xfrm>
            <a:off x="4572000" y="2073243"/>
            <a:ext cx="3820563" cy="3820563"/>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 xmlns:a16="http://schemas.microsoft.com/office/drawing/2014/main" id="{3A123C4E-D77B-44B3-8214-3F895983B1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619"/>
          <a:stretch/>
        </p:blipFill>
        <p:spPr>
          <a:xfrm>
            <a:off x="4866552" y="1865015"/>
            <a:ext cx="4869663" cy="4992985"/>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67C71168-300E-4A40-94A2-29FEC47C9B14}"/>
              </a:ext>
            </a:extLst>
          </p:cNvPr>
          <p:cNvSpPr/>
          <p:nvPr/>
        </p:nvSpPr>
        <p:spPr>
          <a:xfrm>
            <a:off x="2427101" y="4322945"/>
            <a:ext cx="1674119" cy="346361"/>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r>
              <a:rPr lang="en-GB" altLang="en-US" sz="1600" dirty="0">
                <a:solidFill>
                  <a:schemeClr val="tx1"/>
                </a:solidFill>
              </a:rPr>
              <a:t>Rome</a:t>
            </a:r>
          </a:p>
        </p:txBody>
      </p:sp>
      <p:pic>
        <p:nvPicPr>
          <p:cNvPr id="5" name="Picture 4">
            <a:extLst>
              <a:ext uri="{FF2B5EF4-FFF2-40B4-BE49-F238E27FC236}">
                <a16:creationId xmlns="" xmlns:a16="http://schemas.microsoft.com/office/drawing/2014/main" id="{E73C5974-B49E-4C2C-84E2-CE781292BA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801" b="3487"/>
          <a:stretch/>
        </p:blipFill>
        <p:spPr>
          <a:xfrm>
            <a:off x="755650" y="3598279"/>
            <a:ext cx="2494545" cy="2494545"/>
          </a:xfrm>
          <a:prstGeom prst="flowChartConnector">
            <a:avLst/>
          </a:prstGeom>
        </p:spPr>
      </p:pic>
      <p:sp>
        <p:nvSpPr>
          <p:cNvPr id="12" name="Rectangle 11">
            <a:extLst>
              <a:ext uri="{FF2B5EF4-FFF2-40B4-BE49-F238E27FC236}">
                <a16:creationId xmlns="" xmlns:a16="http://schemas.microsoft.com/office/drawing/2014/main" id="{83280944-DC28-423A-B410-F4C1D1133AA2}"/>
              </a:ext>
            </a:extLst>
          </p:cNvPr>
          <p:cNvSpPr/>
          <p:nvPr/>
        </p:nvSpPr>
        <p:spPr>
          <a:xfrm>
            <a:off x="755650" y="1910278"/>
            <a:ext cx="7632700" cy="15187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en-GB" altLang="en-US" sz="1600" dirty="0">
                <a:solidFill>
                  <a:schemeClr val="tx1"/>
                </a:solidFill>
              </a:rPr>
              <a:t>Julius Caesar was born in </a:t>
            </a:r>
            <a:r>
              <a:rPr lang="en-GB" altLang="en-US" sz="1600" dirty="0" err="1">
                <a:solidFill>
                  <a:schemeClr val="tx1"/>
                </a:solidFill>
              </a:rPr>
              <a:t>Subura</a:t>
            </a:r>
            <a:r>
              <a:rPr lang="en-GB" altLang="en-US" sz="1600" dirty="0">
                <a:solidFill>
                  <a:schemeClr val="tx1"/>
                </a:solidFill>
              </a:rPr>
              <a:t>, Rome on 13</a:t>
            </a:r>
            <a:r>
              <a:rPr lang="en-GB" altLang="en-US" sz="1600" baseline="30000" dirty="0">
                <a:solidFill>
                  <a:schemeClr val="tx1"/>
                </a:solidFill>
              </a:rPr>
              <a:t>th</a:t>
            </a:r>
            <a:r>
              <a:rPr lang="en-GB" altLang="en-US" sz="1600" dirty="0">
                <a:solidFill>
                  <a:schemeClr val="tx1"/>
                </a:solidFill>
              </a:rPr>
              <a:t> July 100 BC. He was born into an important Roman family known as the Julian Clan. The Julian Clan could trace their family right back to the origins of Rome.</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When Julius Caesar was 16 years old, his father died and he became the head of the family.</a:t>
            </a:r>
          </a:p>
          <a:p>
            <a:pPr>
              <a:spcBef>
                <a:spcPct val="0"/>
              </a:spcBef>
            </a:pPr>
            <a:endParaRPr lang="en-GB" altLang="en-US" sz="1600" dirty="0">
              <a:solidFill>
                <a:schemeClr val="tx1"/>
              </a:solidFill>
            </a:endParaRP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Julius Caesar’s Early Life</a:t>
            </a:r>
          </a:p>
        </p:txBody>
      </p:sp>
      <p:sp>
        <p:nvSpPr>
          <p:cNvPr id="10" name="Oval 9">
            <a:extLst>
              <a:ext uri="{FF2B5EF4-FFF2-40B4-BE49-F238E27FC236}">
                <a16:creationId xmlns="" xmlns:a16="http://schemas.microsoft.com/office/drawing/2014/main" id="{223C4578-78EA-48AF-BF89-3CDBA43F5244}"/>
              </a:ext>
            </a:extLst>
          </p:cNvPr>
          <p:cNvSpPr/>
          <p:nvPr/>
        </p:nvSpPr>
        <p:spPr>
          <a:xfrm>
            <a:off x="755649" y="3589292"/>
            <a:ext cx="2494545" cy="2494545"/>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 xmlns:a16="http://schemas.microsoft.com/office/drawing/2014/main" id="{65575920-FA0C-4996-ABC5-D0B7DD91BF27}"/>
              </a:ext>
            </a:extLst>
          </p:cNvPr>
          <p:cNvSpPr/>
          <p:nvPr/>
        </p:nvSpPr>
        <p:spPr>
          <a:xfrm>
            <a:off x="1928386" y="4409034"/>
            <a:ext cx="174185" cy="174185"/>
          </a:xfrm>
          <a:prstGeom prst="ellipse">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alk About it">
            <a:extLst>
              <a:ext uri="{FF2B5EF4-FFF2-40B4-BE49-F238E27FC236}">
                <a16:creationId xmlns="" xmlns:a16="http://schemas.microsoft.com/office/drawing/2014/main" id="{11A9972C-0987-4D78-BCA5-7CAB8521C97D}"/>
              </a:ext>
            </a:extLst>
          </p:cNvPr>
          <p:cNvSpPr txBox="1">
            <a:spLocks/>
          </p:cNvSpPr>
          <p:nvPr/>
        </p:nvSpPr>
        <p:spPr>
          <a:xfrm>
            <a:off x="6907794" y="5739897"/>
            <a:ext cx="1480555"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Talk about it</a:t>
            </a:r>
          </a:p>
        </p:txBody>
      </p:sp>
      <p:sp>
        <p:nvSpPr>
          <p:cNvPr id="16" name="Rectangle 15">
            <a:extLst>
              <a:ext uri="{FF2B5EF4-FFF2-40B4-BE49-F238E27FC236}">
                <a16:creationId xmlns="" xmlns:a16="http://schemas.microsoft.com/office/drawing/2014/main" id="{3B5F19A0-B160-45AA-93C1-8AF0F17FFF53}"/>
              </a:ext>
            </a:extLst>
          </p:cNvPr>
          <p:cNvSpPr/>
          <p:nvPr/>
        </p:nvSpPr>
        <p:spPr>
          <a:xfrm>
            <a:off x="4572000" y="4322945"/>
            <a:ext cx="5622202" cy="90978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r>
              <a:rPr lang="en-GB" altLang="en-US" sz="1600" dirty="0">
                <a:solidFill>
                  <a:schemeClr val="tx1"/>
                </a:solidFill>
              </a:rPr>
              <a:t>Do you know any 16 year-olds? </a:t>
            </a:r>
            <a:br>
              <a:rPr lang="en-GB" altLang="en-US" sz="1600" dirty="0">
                <a:solidFill>
                  <a:schemeClr val="tx1"/>
                </a:solidFill>
              </a:rPr>
            </a:br>
            <a:r>
              <a:rPr lang="en-GB" altLang="en-US" sz="1600" dirty="0">
                <a:solidFill>
                  <a:schemeClr val="tx1"/>
                </a:solidFill>
              </a:rPr>
              <a:t>Do you think they’d do a good job as the </a:t>
            </a:r>
            <a:br>
              <a:rPr lang="en-GB" altLang="en-US" sz="1600" dirty="0">
                <a:solidFill>
                  <a:schemeClr val="tx1"/>
                </a:solidFill>
              </a:rPr>
            </a:br>
            <a:r>
              <a:rPr lang="en-GB" altLang="en-US" sz="1600" dirty="0">
                <a:solidFill>
                  <a:schemeClr val="tx1"/>
                </a:solidFill>
              </a:rPr>
              <a:t>head of an important family?</a:t>
            </a:r>
          </a:p>
        </p:txBody>
      </p:sp>
    </p:spTree>
    <p:extLst>
      <p:ext uri="{BB962C8B-B14F-4D97-AF65-F5344CB8AC3E}">
        <p14:creationId xmlns:p14="http://schemas.microsoft.com/office/powerpoint/2010/main" val="34200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childTnLst>
              </p:cTn>
              <p:nextCondLst>
                <p:cond evt="onClick" delay="0">
                  <p:tgtEl>
                    <p:spTgt spid="15"/>
                  </p:tgtEl>
                </p:cond>
              </p:nextCondLst>
            </p:seq>
          </p:childTnLst>
        </p:cTn>
      </p:par>
    </p:tnLst>
    <p:bldLst>
      <p:bldP spid="14" grpId="0" animBg="1"/>
      <p:bldP spid="12" grpId="0"/>
      <p:bldP spid="6"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DDE29275-03AD-4E32-BB92-62DC1959FAF6}"/>
              </a:ext>
            </a:extLst>
          </p:cNvPr>
          <p:cNvSpPr/>
          <p:nvPr/>
        </p:nvSpPr>
        <p:spPr>
          <a:xfrm>
            <a:off x="755650" y="1846905"/>
            <a:ext cx="6667563" cy="169300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In 75 BC, Caesar was kidnapped by pirates in the </a:t>
            </a:r>
            <a:br>
              <a:rPr lang="en-GB" altLang="en-US" sz="1600" dirty="0">
                <a:solidFill>
                  <a:schemeClr val="tx1"/>
                </a:solidFill>
              </a:rPr>
            </a:br>
            <a:r>
              <a:rPr lang="en-GB" altLang="en-US" sz="1600" dirty="0">
                <a:solidFill>
                  <a:schemeClr val="tx1"/>
                </a:solidFill>
              </a:rPr>
              <a:t>Mediterranean Sea.</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When they told him they would be asking for a ransom </a:t>
            </a:r>
            <a:br>
              <a:rPr lang="en-GB" altLang="en-US" sz="1600" dirty="0">
                <a:solidFill>
                  <a:schemeClr val="tx1"/>
                </a:solidFill>
              </a:rPr>
            </a:br>
            <a:r>
              <a:rPr lang="en-GB" altLang="en-US" sz="1600" dirty="0">
                <a:solidFill>
                  <a:schemeClr val="tx1"/>
                </a:solidFill>
              </a:rPr>
              <a:t>of 20 </a:t>
            </a:r>
            <a:r>
              <a:rPr lang="en-GB" altLang="en-US" sz="1600" b="1" dirty="0">
                <a:solidFill>
                  <a:schemeClr val="tx1"/>
                </a:solidFill>
                <a:hlinkClick r:id="rId2" action="ppaction://hlinksldjump"/>
              </a:rPr>
              <a:t>talents</a:t>
            </a:r>
            <a:r>
              <a:rPr lang="en-GB" altLang="en-US" sz="1600" dirty="0">
                <a:solidFill>
                  <a:schemeClr val="tx1"/>
                </a:solidFill>
              </a:rPr>
              <a:t>, Caesar burst out laughing and suggested </a:t>
            </a:r>
            <a:br>
              <a:rPr lang="en-GB" altLang="en-US" sz="1600" dirty="0">
                <a:solidFill>
                  <a:schemeClr val="tx1"/>
                </a:solidFill>
              </a:rPr>
            </a:br>
            <a:r>
              <a:rPr lang="en-GB" altLang="en-US" sz="1600" dirty="0">
                <a:solidFill>
                  <a:schemeClr val="tx1"/>
                </a:solidFill>
              </a:rPr>
              <a:t>they ask for 50!</a:t>
            </a:r>
          </a:p>
        </p:txBody>
      </p:sp>
      <p:pic>
        <p:nvPicPr>
          <p:cNvPr id="8" name="Picture 7">
            <a:extLst>
              <a:ext uri="{FF2B5EF4-FFF2-40B4-BE49-F238E27FC236}">
                <a16:creationId xmlns="" xmlns:a16="http://schemas.microsoft.com/office/drawing/2014/main" id="{34C1A426-6AFB-4CA6-A36C-922B857F59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2" b="26877"/>
          <a:stretch/>
        </p:blipFill>
        <p:spPr>
          <a:xfrm>
            <a:off x="6251732" y="1846905"/>
            <a:ext cx="2136618" cy="2136618"/>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Kidnapped! </a:t>
            </a:r>
          </a:p>
        </p:txBody>
      </p:sp>
      <p:sp>
        <p:nvSpPr>
          <p:cNvPr id="4" name="Oval 3">
            <a:extLst>
              <a:ext uri="{FF2B5EF4-FFF2-40B4-BE49-F238E27FC236}">
                <a16:creationId xmlns="" xmlns:a16="http://schemas.microsoft.com/office/drawing/2014/main" id="{40069845-F2C6-4392-91C7-BA662ABCB69E}"/>
              </a:ext>
            </a:extLst>
          </p:cNvPr>
          <p:cNvSpPr/>
          <p:nvPr/>
        </p:nvSpPr>
        <p:spPr>
          <a:xfrm>
            <a:off x="6251732" y="1846905"/>
            <a:ext cx="2136618" cy="2136618"/>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 xmlns:a16="http://schemas.microsoft.com/office/drawing/2014/main" id="{5D078B9E-FE74-4638-A22E-A1EFD9C4D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82693" y="2141694"/>
            <a:ext cx="1835525" cy="1210298"/>
          </a:xfrm>
          <a:prstGeom prst="rect">
            <a:avLst/>
          </a:prstGeom>
        </p:spPr>
      </p:pic>
      <p:sp>
        <p:nvSpPr>
          <p:cNvPr id="16" name="Rectangle 15">
            <a:extLst>
              <a:ext uri="{FF2B5EF4-FFF2-40B4-BE49-F238E27FC236}">
                <a16:creationId xmlns="" xmlns:a16="http://schemas.microsoft.com/office/drawing/2014/main" id="{CDD2874C-6A67-4974-A21A-94B16E023F57}"/>
              </a:ext>
            </a:extLst>
          </p:cNvPr>
          <p:cNvSpPr/>
          <p:nvPr/>
        </p:nvSpPr>
        <p:spPr>
          <a:xfrm>
            <a:off x="755650" y="3702867"/>
            <a:ext cx="7632700" cy="16930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Caesar was a hostage for 38 days. During his time in captivity, </a:t>
            </a:r>
            <a:br>
              <a:rPr lang="en-GB" altLang="en-US" sz="1600" dirty="0">
                <a:solidFill>
                  <a:schemeClr val="tx1"/>
                </a:solidFill>
              </a:rPr>
            </a:br>
            <a:r>
              <a:rPr lang="en-GB" altLang="en-US" sz="1600" dirty="0">
                <a:solidFill>
                  <a:schemeClr val="tx1"/>
                </a:solidFill>
              </a:rPr>
              <a:t>he joined in all the pirates’ games and activities and read them his poetry.</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After the ransom had been paid and Caesar had been freed, he immediately set sail after the pirates and captured them. He put the pirates in prison and took all their treasure.</a:t>
            </a:r>
          </a:p>
        </p:txBody>
      </p:sp>
    </p:spTree>
    <p:extLst>
      <p:ext uri="{BB962C8B-B14F-4D97-AF65-F5344CB8AC3E}">
        <p14:creationId xmlns:p14="http://schemas.microsoft.com/office/powerpoint/2010/main" val="428451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3050C31E-B6D6-4070-A1C4-F316654C3048}"/>
              </a:ext>
            </a:extLst>
          </p:cNvPr>
          <p:cNvSpPr/>
          <p:nvPr/>
        </p:nvSpPr>
        <p:spPr>
          <a:xfrm>
            <a:off x="755651" y="2049974"/>
            <a:ext cx="5753792" cy="169300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spcBef>
                <a:spcPct val="0"/>
              </a:spcBef>
            </a:pPr>
            <a:r>
              <a:rPr lang="en-GB" altLang="en-US" sz="1600" dirty="0">
                <a:solidFill>
                  <a:schemeClr val="tx1"/>
                </a:solidFill>
              </a:rPr>
              <a:t>Caesar's uncle, Gaius Marius, was involved in </a:t>
            </a:r>
            <a:br>
              <a:rPr lang="en-GB" altLang="en-US" sz="1600" dirty="0">
                <a:solidFill>
                  <a:schemeClr val="tx1"/>
                </a:solidFill>
              </a:rPr>
            </a:br>
            <a:r>
              <a:rPr lang="en-GB" altLang="en-US" sz="1600" dirty="0">
                <a:solidFill>
                  <a:schemeClr val="tx1"/>
                </a:solidFill>
              </a:rPr>
              <a:t>a war with another leader Lucius Cornelius </a:t>
            </a:r>
            <a:br>
              <a:rPr lang="en-GB" altLang="en-US" sz="1600" dirty="0">
                <a:solidFill>
                  <a:schemeClr val="tx1"/>
                </a:solidFill>
              </a:rPr>
            </a:br>
            <a:r>
              <a:rPr lang="en-GB" altLang="en-US" sz="1600" dirty="0">
                <a:solidFill>
                  <a:schemeClr val="tx1"/>
                </a:solidFill>
              </a:rPr>
              <a:t>Sulla. Sulla defeated Gaius Marius and </a:t>
            </a:r>
            <a:br>
              <a:rPr lang="en-GB" altLang="en-US" sz="1600" dirty="0">
                <a:solidFill>
                  <a:schemeClr val="tx1"/>
                </a:solidFill>
              </a:rPr>
            </a:br>
            <a:r>
              <a:rPr lang="en-GB" altLang="en-US" sz="1600" dirty="0">
                <a:solidFill>
                  <a:schemeClr val="tx1"/>
                </a:solidFill>
              </a:rPr>
              <a:t>became leader of Rome. To avoid the </a:t>
            </a:r>
            <a:br>
              <a:rPr lang="en-GB" altLang="en-US" sz="1600" dirty="0">
                <a:solidFill>
                  <a:schemeClr val="tx1"/>
                </a:solidFill>
              </a:rPr>
            </a:br>
            <a:r>
              <a:rPr lang="en-GB" altLang="en-US" sz="1600" dirty="0">
                <a:solidFill>
                  <a:schemeClr val="tx1"/>
                </a:solidFill>
              </a:rPr>
              <a:t>political tension, Julius Caesar joined </a:t>
            </a:r>
            <a:br>
              <a:rPr lang="en-GB" altLang="en-US" sz="1600" dirty="0">
                <a:solidFill>
                  <a:schemeClr val="tx1"/>
                </a:solidFill>
              </a:rPr>
            </a:br>
            <a:r>
              <a:rPr lang="en-GB" altLang="en-US" sz="1600" dirty="0">
                <a:solidFill>
                  <a:schemeClr val="tx1"/>
                </a:solidFill>
              </a:rPr>
              <a:t>the Roman army and left Rome.</a:t>
            </a:r>
          </a:p>
        </p:txBody>
      </p:sp>
      <p:sp>
        <p:nvSpPr>
          <p:cNvPr id="20" name="Rectangle 19">
            <a:extLst>
              <a:ext uri="{FF2B5EF4-FFF2-40B4-BE49-F238E27FC236}">
                <a16:creationId xmlns="" xmlns:a16="http://schemas.microsoft.com/office/drawing/2014/main" id="{4E4304C6-DA44-4FBB-A737-C68B9AACB7A0}"/>
              </a:ext>
            </a:extLst>
          </p:cNvPr>
          <p:cNvSpPr/>
          <p:nvPr/>
        </p:nvSpPr>
        <p:spPr>
          <a:xfrm>
            <a:off x="755651" y="2049973"/>
            <a:ext cx="5753792" cy="3843833"/>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spcBef>
                <a:spcPct val="0"/>
              </a:spcBef>
            </a:pPr>
            <a:r>
              <a:rPr lang="en-GB" altLang="en-US" sz="1600" dirty="0">
                <a:solidFill>
                  <a:schemeClr val="tx1"/>
                </a:solidFill>
              </a:rPr>
              <a:t>He quickly rose through the ranks and </a:t>
            </a:r>
            <a:br>
              <a:rPr lang="en-GB" altLang="en-US" sz="1600" dirty="0">
                <a:solidFill>
                  <a:schemeClr val="tx1"/>
                </a:solidFill>
              </a:rPr>
            </a:br>
            <a:r>
              <a:rPr lang="en-GB" altLang="en-US" sz="1600" dirty="0">
                <a:solidFill>
                  <a:schemeClr val="tx1"/>
                </a:solidFill>
              </a:rPr>
              <a:t>became a general. His military tactics </a:t>
            </a:r>
            <a:br>
              <a:rPr lang="en-GB" altLang="en-US" sz="1600" dirty="0">
                <a:solidFill>
                  <a:schemeClr val="tx1"/>
                </a:solidFill>
              </a:rPr>
            </a:br>
            <a:r>
              <a:rPr lang="en-GB" altLang="en-US" sz="1600" dirty="0">
                <a:solidFill>
                  <a:schemeClr val="tx1"/>
                </a:solidFill>
              </a:rPr>
              <a:t>meant that the Roman Empire spread </a:t>
            </a:r>
            <a:br>
              <a:rPr lang="en-GB" altLang="en-US" sz="1600" dirty="0">
                <a:solidFill>
                  <a:schemeClr val="tx1"/>
                </a:solidFill>
              </a:rPr>
            </a:br>
            <a:r>
              <a:rPr lang="en-GB" altLang="en-US" sz="1600" dirty="0">
                <a:solidFill>
                  <a:schemeClr val="tx1"/>
                </a:solidFill>
              </a:rPr>
              <a:t>through much of France, Germany and </a:t>
            </a:r>
            <a:br>
              <a:rPr lang="en-GB" altLang="en-US" sz="1600" dirty="0">
                <a:solidFill>
                  <a:schemeClr val="tx1"/>
                </a:solidFill>
              </a:rPr>
            </a:br>
            <a:r>
              <a:rPr lang="en-GB" altLang="en-US" sz="1600" dirty="0">
                <a:solidFill>
                  <a:schemeClr val="tx1"/>
                </a:solidFill>
              </a:rPr>
              <a:t>Spain.</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In 55 BC, Caesar defeated a Germanic </a:t>
            </a:r>
            <a:br>
              <a:rPr lang="en-GB" altLang="en-US" sz="1600" dirty="0">
                <a:solidFill>
                  <a:schemeClr val="tx1"/>
                </a:solidFill>
              </a:rPr>
            </a:br>
            <a:r>
              <a:rPr lang="en-GB" altLang="en-US" sz="1600" dirty="0">
                <a:solidFill>
                  <a:schemeClr val="tx1"/>
                </a:solidFill>
              </a:rPr>
              <a:t>tribe. He had a huge bridge built for </a:t>
            </a:r>
            <a:br>
              <a:rPr lang="en-GB" altLang="en-US" sz="1600" dirty="0">
                <a:solidFill>
                  <a:schemeClr val="tx1"/>
                </a:solidFill>
              </a:rPr>
            </a:br>
            <a:r>
              <a:rPr lang="en-GB" altLang="en-US" sz="1600" dirty="0">
                <a:solidFill>
                  <a:schemeClr val="tx1"/>
                </a:solidFill>
              </a:rPr>
              <a:t>him and his army to cross the Rhine </a:t>
            </a:r>
            <a:br>
              <a:rPr lang="en-GB" altLang="en-US" sz="1600" dirty="0">
                <a:solidFill>
                  <a:schemeClr val="tx1"/>
                </a:solidFill>
              </a:rPr>
            </a:br>
            <a:r>
              <a:rPr lang="en-GB" altLang="en-US" sz="1600" dirty="0">
                <a:solidFill>
                  <a:schemeClr val="tx1"/>
                </a:solidFill>
              </a:rPr>
              <a:t>river. The tribe was defeated, Caesar </a:t>
            </a:r>
            <a:br>
              <a:rPr lang="en-GB" altLang="en-US" sz="1600" dirty="0">
                <a:solidFill>
                  <a:schemeClr val="tx1"/>
                </a:solidFill>
              </a:rPr>
            </a:br>
            <a:r>
              <a:rPr lang="en-GB" altLang="en-US" sz="1600" dirty="0">
                <a:solidFill>
                  <a:schemeClr val="tx1"/>
                </a:solidFill>
              </a:rPr>
              <a:t>and his army crossed back over the </a:t>
            </a:r>
            <a:br>
              <a:rPr lang="en-GB" altLang="en-US" sz="1600" dirty="0">
                <a:solidFill>
                  <a:schemeClr val="tx1"/>
                </a:solidFill>
              </a:rPr>
            </a:br>
            <a:r>
              <a:rPr lang="en-GB" altLang="en-US" sz="1600" dirty="0">
                <a:solidFill>
                  <a:schemeClr val="tx1"/>
                </a:solidFill>
              </a:rPr>
              <a:t>bridge and then Caesar had the bridge </a:t>
            </a:r>
            <a:br>
              <a:rPr lang="en-GB" altLang="en-US" sz="1600" dirty="0">
                <a:solidFill>
                  <a:schemeClr val="tx1"/>
                </a:solidFill>
              </a:rPr>
            </a:br>
            <a:r>
              <a:rPr lang="en-GB" altLang="en-US" sz="1600" dirty="0">
                <a:solidFill>
                  <a:schemeClr val="tx1"/>
                </a:solidFill>
              </a:rPr>
              <a:t>destroyed.</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By 52 BC, Caesar had conquered all of France.</a:t>
            </a:r>
          </a:p>
        </p:txBody>
      </p:sp>
      <p:pic>
        <p:nvPicPr>
          <p:cNvPr id="16" name="Picture 15">
            <a:extLst>
              <a:ext uri="{FF2B5EF4-FFF2-40B4-BE49-F238E27FC236}">
                <a16:creationId xmlns="" xmlns:a16="http://schemas.microsoft.com/office/drawing/2014/main" id="{293148D2-E294-4A81-84C8-21B38EF59E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43" r="21443"/>
          <a:stretch/>
        </p:blipFill>
        <p:spPr>
          <a:xfrm>
            <a:off x="4531797" y="2033041"/>
            <a:ext cx="3860765" cy="3860765"/>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Military Leader</a:t>
            </a:r>
          </a:p>
        </p:txBody>
      </p:sp>
      <p:sp>
        <p:nvSpPr>
          <p:cNvPr id="14" name="Oval 13">
            <a:extLst>
              <a:ext uri="{FF2B5EF4-FFF2-40B4-BE49-F238E27FC236}">
                <a16:creationId xmlns="" xmlns:a16="http://schemas.microsoft.com/office/drawing/2014/main" id="{E6338190-8435-44E3-AE0A-8D3E52ACAE91}"/>
              </a:ext>
            </a:extLst>
          </p:cNvPr>
          <p:cNvSpPr/>
          <p:nvPr/>
        </p:nvSpPr>
        <p:spPr>
          <a:xfrm>
            <a:off x="4531798" y="2033041"/>
            <a:ext cx="3860766" cy="3860765"/>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 xmlns:a16="http://schemas.microsoft.com/office/drawing/2014/main" id="{1F502107-16B4-429D-ACF2-E1154FB74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656" y="3759908"/>
            <a:ext cx="3314055" cy="1454796"/>
          </a:xfrm>
          <a:prstGeom prst="rect">
            <a:avLst/>
          </a:prstGeom>
        </p:spPr>
      </p:pic>
    </p:spTree>
    <p:extLst>
      <p:ext uri="{BB962C8B-B14F-4D97-AF65-F5344CB8AC3E}">
        <p14:creationId xmlns:p14="http://schemas.microsoft.com/office/powerpoint/2010/main" val="128386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3280944-DC28-423A-B410-F4C1D1133AA2}"/>
              </a:ext>
            </a:extLst>
          </p:cNvPr>
          <p:cNvSpPr/>
          <p:nvPr/>
        </p:nvSpPr>
        <p:spPr>
          <a:xfrm>
            <a:off x="755650" y="1910278"/>
            <a:ext cx="4849042" cy="15187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en-GB" altLang="en-US" sz="1600" dirty="0">
                <a:solidFill>
                  <a:schemeClr val="tx1"/>
                </a:solidFill>
              </a:rPr>
              <a:t>Following his military successes, Caesar returned to Rome to run again for a political position. However, Caesar angered the Senate (the rulers of Rome) by bringing his army with him. This was against the rules as Caesar was supposed to break up his army before entering the city. Caesar was labelled a traitor.</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For the next 18 months, Caesar fought a war against Pompey the Great, another Roman leader, for control of Rome.</a:t>
            </a:r>
          </a:p>
          <a:p>
            <a:pPr>
              <a:spcBef>
                <a:spcPct val="0"/>
              </a:spcBef>
            </a:pPr>
            <a:endParaRPr lang="en-GB" altLang="en-US" sz="1600" dirty="0">
              <a:solidFill>
                <a:schemeClr val="tx1"/>
              </a:solidFill>
            </a:endParaRP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Civil War</a:t>
            </a:r>
          </a:p>
        </p:txBody>
      </p:sp>
      <p:sp>
        <p:nvSpPr>
          <p:cNvPr id="15" name="Talk About it">
            <a:extLst>
              <a:ext uri="{FF2B5EF4-FFF2-40B4-BE49-F238E27FC236}">
                <a16:creationId xmlns="" xmlns:a16="http://schemas.microsoft.com/office/drawing/2014/main" id="{11A9972C-0987-4D78-BCA5-7CAB8521C97D}"/>
              </a:ext>
            </a:extLst>
          </p:cNvPr>
          <p:cNvSpPr txBox="1">
            <a:spLocks/>
          </p:cNvSpPr>
          <p:nvPr/>
        </p:nvSpPr>
        <p:spPr>
          <a:xfrm>
            <a:off x="755650" y="5767424"/>
            <a:ext cx="1720787"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Did you know…?</a:t>
            </a:r>
          </a:p>
        </p:txBody>
      </p:sp>
      <p:sp>
        <p:nvSpPr>
          <p:cNvPr id="16" name="Rectangle 15">
            <a:extLst>
              <a:ext uri="{FF2B5EF4-FFF2-40B4-BE49-F238E27FC236}">
                <a16:creationId xmlns="" xmlns:a16="http://schemas.microsoft.com/office/drawing/2014/main" id="{3B5F19A0-B160-45AA-93C1-8AF0F17FFF53}"/>
              </a:ext>
            </a:extLst>
          </p:cNvPr>
          <p:cNvSpPr/>
          <p:nvPr/>
        </p:nvSpPr>
        <p:spPr>
          <a:xfrm>
            <a:off x="2766148" y="5767423"/>
            <a:ext cx="5622202" cy="361914"/>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Pompey the Great was married to Caesar’s daughter, Julia!</a:t>
            </a:r>
          </a:p>
        </p:txBody>
      </p:sp>
      <p:pic>
        <p:nvPicPr>
          <p:cNvPr id="2050" name="Picture 2" descr="Image result for pompey the great">
            <a:extLst>
              <a:ext uri="{FF2B5EF4-FFF2-40B4-BE49-F238E27FC236}">
                <a16:creationId xmlns="" xmlns:a16="http://schemas.microsoft.com/office/drawing/2014/main" id="{181118E8-6370-4A02-97DE-6FE803EA536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43" b="3133"/>
          <a:stretch/>
        </p:blipFill>
        <p:spPr bwMode="auto">
          <a:xfrm>
            <a:off x="5686570" y="1946766"/>
            <a:ext cx="2701779" cy="358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3280944-DC28-423A-B410-F4C1D1133AA2}"/>
              </a:ext>
            </a:extLst>
          </p:cNvPr>
          <p:cNvSpPr/>
          <p:nvPr/>
        </p:nvSpPr>
        <p:spPr>
          <a:xfrm>
            <a:off x="755650" y="2110281"/>
            <a:ext cx="5608936" cy="1050206"/>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tx1"/>
                </a:solidFill>
              </a:rPr>
              <a:t>Losing the war, Pompey fled to Egypt. Caesar </a:t>
            </a:r>
            <a:br>
              <a:rPr lang="en-GB" altLang="en-US" sz="1600" dirty="0">
                <a:solidFill>
                  <a:schemeClr val="tx1"/>
                </a:solidFill>
              </a:rPr>
            </a:br>
            <a:r>
              <a:rPr lang="en-GB" altLang="en-US" sz="1600" dirty="0">
                <a:solidFill>
                  <a:schemeClr val="tx1"/>
                </a:solidFill>
              </a:rPr>
              <a:t>pursued Pompey to Egypt, where the </a:t>
            </a:r>
            <a:br>
              <a:rPr lang="en-GB" altLang="en-US" sz="1600" dirty="0">
                <a:solidFill>
                  <a:schemeClr val="tx1"/>
                </a:solidFill>
              </a:rPr>
            </a:br>
            <a:r>
              <a:rPr lang="en-GB" altLang="en-US" sz="1600" dirty="0" err="1">
                <a:solidFill>
                  <a:schemeClr val="tx1"/>
                </a:solidFill>
              </a:rPr>
              <a:t>Pharoah</a:t>
            </a:r>
            <a:r>
              <a:rPr lang="en-GB" altLang="en-US" sz="1600" dirty="0">
                <a:solidFill>
                  <a:schemeClr val="tx1"/>
                </a:solidFill>
              </a:rPr>
              <a:t> had Pompey killed.</a:t>
            </a:r>
          </a:p>
        </p:txBody>
      </p:sp>
      <p:sp>
        <p:nvSpPr>
          <p:cNvPr id="10" name="Rectangle 9">
            <a:extLst>
              <a:ext uri="{FF2B5EF4-FFF2-40B4-BE49-F238E27FC236}">
                <a16:creationId xmlns="" xmlns:a16="http://schemas.microsoft.com/office/drawing/2014/main" id="{1D6B7FAD-DC82-47CC-8718-2573A4148FAE}"/>
              </a:ext>
            </a:extLst>
          </p:cNvPr>
          <p:cNvSpPr/>
          <p:nvPr/>
        </p:nvSpPr>
        <p:spPr>
          <a:xfrm>
            <a:off x="755650" y="2110277"/>
            <a:ext cx="5608936" cy="3087235"/>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tx1"/>
                </a:solidFill>
              </a:rPr>
              <a:t>While in Egypt, Caesar began a political </a:t>
            </a:r>
            <a:br>
              <a:rPr lang="en-GB" altLang="en-US" sz="1600" dirty="0">
                <a:solidFill>
                  <a:schemeClr val="tx1"/>
                </a:solidFill>
              </a:rPr>
            </a:br>
            <a:r>
              <a:rPr lang="en-GB" altLang="en-US" sz="1600" dirty="0">
                <a:solidFill>
                  <a:schemeClr val="tx1"/>
                </a:solidFill>
              </a:rPr>
              <a:t>and romantic relationship with Cleopatra, </a:t>
            </a:r>
            <a:br>
              <a:rPr lang="en-GB" altLang="en-US" sz="1600" dirty="0">
                <a:solidFill>
                  <a:schemeClr val="tx1"/>
                </a:solidFill>
              </a:rPr>
            </a:br>
            <a:r>
              <a:rPr lang="en-GB" altLang="en-US" sz="1600" dirty="0">
                <a:solidFill>
                  <a:schemeClr val="tx1"/>
                </a:solidFill>
              </a:rPr>
              <a:t>the </a:t>
            </a:r>
            <a:r>
              <a:rPr lang="en-GB" altLang="en-US" sz="1600" dirty="0" err="1">
                <a:solidFill>
                  <a:schemeClr val="tx1"/>
                </a:solidFill>
              </a:rPr>
              <a:t>Pharoah’s</a:t>
            </a:r>
            <a:r>
              <a:rPr lang="en-GB" altLang="en-US" sz="1600" dirty="0">
                <a:solidFill>
                  <a:schemeClr val="tx1"/>
                </a:solidFill>
              </a:rPr>
              <a:t> sister. Caesar’s army </a:t>
            </a:r>
            <a:br>
              <a:rPr lang="en-GB" altLang="en-US" sz="1600" dirty="0">
                <a:solidFill>
                  <a:schemeClr val="tx1"/>
                </a:solidFill>
              </a:rPr>
            </a:br>
            <a:r>
              <a:rPr lang="en-GB" altLang="en-US" sz="1600" dirty="0">
                <a:solidFill>
                  <a:schemeClr val="tx1"/>
                </a:solidFill>
              </a:rPr>
              <a:t>fought to make Cleopatra ruler of Egypt </a:t>
            </a:r>
            <a:br>
              <a:rPr lang="en-GB" altLang="en-US" sz="1600" dirty="0">
                <a:solidFill>
                  <a:schemeClr val="tx1"/>
                </a:solidFill>
              </a:rPr>
            </a:br>
            <a:r>
              <a:rPr lang="en-GB" altLang="en-US" sz="1600" dirty="0">
                <a:solidFill>
                  <a:schemeClr val="tx1"/>
                </a:solidFill>
              </a:rPr>
              <a:t>instead of her brother while Cleopatra </a:t>
            </a:r>
            <a:br>
              <a:rPr lang="en-GB" altLang="en-US" sz="1600" dirty="0">
                <a:solidFill>
                  <a:schemeClr val="tx1"/>
                </a:solidFill>
              </a:rPr>
            </a:br>
            <a:r>
              <a:rPr lang="en-GB" altLang="en-US" sz="1600" dirty="0">
                <a:solidFill>
                  <a:schemeClr val="tx1"/>
                </a:solidFill>
              </a:rPr>
              <a:t>used her great wealth to fund Caesar’s </a:t>
            </a:r>
            <a:br>
              <a:rPr lang="en-GB" altLang="en-US" sz="1600" dirty="0">
                <a:solidFill>
                  <a:schemeClr val="tx1"/>
                </a:solidFill>
              </a:rPr>
            </a:br>
            <a:r>
              <a:rPr lang="en-GB" altLang="en-US" sz="1600" dirty="0">
                <a:solidFill>
                  <a:schemeClr val="tx1"/>
                </a:solidFill>
              </a:rPr>
              <a:t>army.</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Cleopatra later had a son whom she </a:t>
            </a:r>
            <a:br>
              <a:rPr lang="en-GB" altLang="en-US" sz="1600" dirty="0">
                <a:solidFill>
                  <a:schemeClr val="tx1"/>
                </a:solidFill>
              </a:rPr>
            </a:br>
            <a:r>
              <a:rPr lang="en-GB" altLang="en-US" sz="1600" dirty="0">
                <a:solidFill>
                  <a:schemeClr val="tx1"/>
                </a:solidFill>
              </a:rPr>
              <a:t>named </a:t>
            </a:r>
            <a:r>
              <a:rPr lang="en-GB" altLang="en-US" sz="1600" dirty="0" err="1">
                <a:solidFill>
                  <a:schemeClr val="tx1"/>
                </a:solidFill>
              </a:rPr>
              <a:t>Caesarion</a:t>
            </a:r>
            <a:r>
              <a:rPr lang="en-GB" altLang="en-US" sz="1600" dirty="0">
                <a:solidFill>
                  <a:schemeClr val="tx1"/>
                </a:solidFill>
              </a:rPr>
              <a:t>. Most historians think </a:t>
            </a:r>
            <a:br>
              <a:rPr lang="en-GB" altLang="en-US" sz="1600" dirty="0">
                <a:solidFill>
                  <a:schemeClr val="tx1"/>
                </a:solidFill>
              </a:rPr>
            </a:br>
            <a:r>
              <a:rPr lang="en-GB" altLang="en-US" sz="1600" dirty="0">
                <a:solidFill>
                  <a:schemeClr val="tx1"/>
                </a:solidFill>
              </a:rPr>
              <a:t>Caesar was his father.</a:t>
            </a:r>
          </a:p>
        </p:txBody>
      </p:sp>
      <p:pic>
        <p:nvPicPr>
          <p:cNvPr id="6" name="Picture 5">
            <a:extLst>
              <a:ext uri="{FF2B5EF4-FFF2-40B4-BE49-F238E27FC236}">
                <a16:creationId xmlns="" xmlns:a16="http://schemas.microsoft.com/office/drawing/2014/main" id="{54C6CBB2-BC50-4787-9E66-2C3B1B855F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037045" y="2073240"/>
            <a:ext cx="3374380" cy="3374380"/>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Cleopatra</a:t>
            </a:r>
          </a:p>
        </p:txBody>
      </p:sp>
      <p:pic>
        <p:nvPicPr>
          <p:cNvPr id="3" name="Picture 2">
            <a:extLst>
              <a:ext uri="{FF2B5EF4-FFF2-40B4-BE49-F238E27FC236}">
                <a16:creationId xmlns="" xmlns:a16="http://schemas.microsoft.com/office/drawing/2014/main" id="{7C2BCDC8-2BFA-4925-9CD2-72EFB1480D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3" t="-11822" r="-6916" b="-179"/>
          <a:stretch/>
        </p:blipFill>
        <p:spPr>
          <a:xfrm>
            <a:off x="4919939" y="1865011"/>
            <a:ext cx="3518645" cy="3548961"/>
          </a:xfrm>
          <a:prstGeom prst="flowChartConnector">
            <a:avLst/>
          </a:prstGeom>
        </p:spPr>
      </p:pic>
      <p:sp>
        <p:nvSpPr>
          <p:cNvPr id="4" name="Oval 3">
            <a:extLst>
              <a:ext uri="{FF2B5EF4-FFF2-40B4-BE49-F238E27FC236}">
                <a16:creationId xmlns="" xmlns:a16="http://schemas.microsoft.com/office/drawing/2014/main" id="{40069845-F2C6-4392-91C7-BA662ABCB69E}"/>
              </a:ext>
            </a:extLst>
          </p:cNvPr>
          <p:cNvSpPr/>
          <p:nvPr/>
        </p:nvSpPr>
        <p:spPr>
          <a:xfrm>
            <a:off x="5018183" y="2073244"/>
            <a:ext cx="3374380" cy="3374380"/>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alk About it">
            <a:extLst>
              <a:ext uri="{FF2B5EF4-FFF2-40B4-BE49-F238E27FC236}">
                <a16:creationId xmlns="" xmlns:a16="http://schemas.microsoft.com/office/drawing/2014/main" id="{35068EB2-6687-481D-9270-0396E48293AB}"/>
              </a:ext>
            </a:extLst>
          </p:cNvPr>
          <p:cNvSpPr txBox="1">
            <a:spLocks/>
          </p:cNvSpPr>
          <p:nvPr/>
        </p:nvSpPr>
        <p:spPr>
          <a:xfrm>
            <a:off x="6667563" y="5761295"/>
            <a:ext cx="1720787"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Did you know…?</a:t>
            </a:r>
          </a:p>
        </p:txBody>
      </p:sp>
      <p:sp>
        <p:nvSpPr>
          <p:cNvPr id="15" name="Rectangle 14">
            <a:extLst>
              <a:ext uri="{FF2B5EF4-FFF2-40B4-BE49-F238E27FC236}">
                <a16:creationId xmlns="" xmlns:a16="http://schemas.microsoft.com/office/drawing/2014/main" id="{182B21C6-241C-477A-92D9-2D9533B5B9D9}"/>
              </a:ext>
            </a:extLst>
          </p:cNvPr>
          <p:cNvSpPr/>
          <p:nvPr/>
        </p:nvSpPr>
        <p:spPr>
          <a:xfrm>
            <a:off x="755650" y="5631249"/>
            <a:ext cx="5622202" cy="5342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The </a:t>
            </a:r>
            <a:r>
              <a:rPr lang="en-GB" altLang="en-US" sz="1600" dirty="0" err="1">
                <a:solidFill>
                  <a:schemeClr val="tx1"/>
                </a:solidFill>
              </a:rPr>
              <a:t>Pharoah</a:t>
            </a:r>
            <a:r>
              <a:rPr lang="en-GB" altLang="en-US" sz="1600" dirty="0">
                <a:solidFill>
                  <a:schemeClr val="tx1"/>
                </a:solidFill>
              </a:rPr>
              <a:t>, Ptolemy VIII, gave Pompey’s severed head to Caesar as a gift!</a:t>
            </a:r>
          </a:p>
        </p:txBody>
      </p:sp>
    </p:spTree>
    <p:extLst>
      <p:ext uri="{BB962C8B-B14F-4D97-AF65-F5344CB8AC3E}">
        <p14:creationId xmlns:p14="http://schemas.microsoft.com/office/powerpoint/2010/main" val="354486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3050C31E-B6D6-4070-A1C4-F316654C3048}"/>
              </a:ext>
            </a:extLst>
          </p:cNvPr>
          <p:cNvSpPr/>
          <p:nvPr/>
        </p:nvSpPr>
        <p:spPr>
          <a:xfrm>
            <a:off x="755650" y="1968811"/>
            <a:ext cx="3816350" cy="29203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lnSpc>
                <a:spcPct val="100000"/>
              </a:lnSpc>
              <a:spcBef>
                <a:spcPct val="0"/>
              </a:spcBef>
              <a:buFontTx/>
              <a:buNone/>
            </a:pPr>
            <a:r>
              <a:rPr lang="en-GB" altLang="en-US" sz="1600" dirty="0">
                <a:solidFill>
                  <a:schemeClr val="tx1"/>
                </a:solidFill>
              </a:rPr>
              <a:t>Caesar returned to Rome in 46 BC. </a:t>
            </a:r>
          </a:p>
          <a:p>
            <a:pPr>
              <a:lnSpc>
                <a:spcPct val="100000"/>
              </a:lnSpc>
              <a:spcBef>
                <a:spcPct val="0"/>
              </a:spcBef>
              <a:buFontTx/>
              <a:buNone/>
            </a:pPr>
            <a:r>
              <a:rPr lang="en-GB" altLang="en-US" sz="1600" dirty="0">
                <a:solidFill>
                  <a:schemeClr val="tx1"/>
                </a:solidFill>
              </a:rPr>
              <a:t>He made himself </a:t>
            </a:r>
            <a:r>
              <a:rPr lang="en-GB" altLang="en-US" sz="1600" b="1" dirty="0">
                <a:solidFill>
                  <a:schemeClr val="tx1"/>
                </a:solidFill>
                <a:hlinkClick r:id="rId2" action="ppaction://hlinksldjump"/>
              </a:rPr>
              <a:t>consul</a:t>
            </a:r>
            <a:r>
              <a:rPr lang="en-GB" altLang="en-US" sz="1600" dirty="0">
                <a:solidFill>
                  <a:schemeClr val="tx1"/>
                </a:solidFill>
              </a:rPr>
              <a:t> and </a:t>
            </a:r>
            <a:r>
              <a:rPr lang="en-GB" altLang="en-US" sz="1600" b="1" dirty="0">
                <a:solidFill>
                  <a:schemeClr val="tx1"/>
                </a:solidFill>
                <a:hlinkClick r:id="rId2" action="ppaction://hlinksldjump"/>
              </a:rPr>
              <a:t>dictator</a:t>
            </a:r>
            <a:r>
              <a:rPr lang="en-GB" altLang="en-US" sz="1600" dirty="0">
                <a:solidFill>
                  <a:schemeClr val="tx1"/>
                </a:solidFill>
              </a:rPr>
              <a:t> </a:t>
            </a:r>
            <a:br>
              <a:rPr lang="en-GB" altLang="en-US" sz="1600" dirty="0">
                <a:solidFill>
                  <a:schemeClr val="tx1"/>
                </a:solidFill>
              </a:rPr>
            </a:br>
            <a:r>
              <a:rPr lang="en-GB" altLang="en-US" sz="1600" dirty="0">
                <a:solidFill>
                  <a:schemeClr val="tx1"/>
                </a:solidFill>
              </a:rPr>
              <a:t>of Rome.</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During his rule, Caesar made many </a:t>
            </a:r>
            <a:br>
              <a:rPr lang="en-GB" altLang="en-US" sz="1600" dirty="0">
                <a:solidFill>
                  <a:schemeClr val="tx1"/>
                </a:solidFill>
              </a:rPr>
            </a:br>
            <a:r>
              <a:rPr lang="en-GB" altLang="en-US" sz="1600" dirty="0">
                <a:solidFill>
                  <a:schemeClr val="tx1"/>
                </a:solidFill>
              </a:rPr>
              <a:t>reforms to Rome. He ordered a census, </a:t>
            </a:r>
            <a:br>
              <a:rPr lang="en-GB" altLang="en-US" sz="1600" dirty="0">
                <a:solidFill>
                  <a:schemeClr val="tx1"/>
                </a:solidFill>
              </a:rPr>
            </a:br>
            <a:r>
              <a:rPr lang="en-GB" altLang="en-US" sz="1600" dirty="0">
                <a:solidFill>
                  <a:schemeClr val="tx1"/>
                </a:solidFill>
              </a:rPr>
              <a:t>had many public buildings erected </a:t>
            </a:r>
            <a:br>
              <a:rPr lang="en-GB" altLang="en-US" sz="1600" dirty="0">
                <a:solidFill>
                  <a:schemeClr val="tx1"/>
                </a:solidFill>
              </a:rPr>
            </a:br>
            <a:r>
              <a:rPr lang="en-GB" altLang="en-US" sz="1600" dirty="0">
                <a:solidFill>
                  <a:schemeClr val="tx1"/>
                </a:solidFill>
              </a:rPr>
              <a:t>and passed a law to give land to </a:t>
            </a:r>
            <a:br>
              <a:rPr lang="en-GB" altLang="en-US" sz="1600" dirty="0">
                <a:solidFill>
                  <a:schemeClr val="tx1"/>
                </a:solidFill>
              </a:rPr>
            </a:br>
            <a:r>
              <a:rPr lang="en-GB" altLang="en-US" sz="1600" dirty="0">
                <a:solidFill>
                  <a:schemeClr val="tx1"/>
                </a:solidFill>
              </a:rPr>
              <a:t>people who had served in the Roman </a:t>
            </a:r>
            <a:br>
              <a:rPr lang="en-GB" altLang="en-US" sz="1600" dirty="0">
                <a:solidFill>
                  <a:schemeClr val="tx1"/>
                </a:solidFill>
              </a:rPr>
            </a:br>
            <a:r>
              <a:rPr lang="en-GB" altLang="en-US" sz="1600" dirty="0">
                <a:solidFill>
                  <a:schemeClr val="tx1"/>
                </a:solidFill>
              </a:rPr>
              <a:t>army. </a:t>
            </a: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Ruler of Rome</a:t>
            </a:r>
          </a:p>
        </p:txBody>
      </p:sp>
      <p:pic>
        <p:nvPicPr>
          <p:cNvPr id="5" name="Picture 4">
            <a:extLst>
              <a:ext uri="{FF2B5EF4-FFF2-40B4-BE49-F238E27FC236}">
                <a16:creationId xmlns="" xmlns:a16="http://schemas.microsoft.com/office/drawing/2014/main" id="{A8C1CE6E-0651-44F2-9E31-6CD9836B4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82" r="8155"/>
          <a:stretch/>
        </p:blipFill>
        <p:spPr>
          <a:xfrm>
            <a:off x="4572000" y="1968811"/>
            <a:ext cx="3816350" cy="4160527"/>
          </a:xfrm>
          <a:prstGeom prst="rect">
            <a:avLst/>
          </a:prstGeom>
        </p:spPr>
      </p:pic>
    </p:spTree>
    <p:extLst>
      <p:ext uri="{BB962C8B-B14F-4D97-AF65-F5344CB8AC3E}">
        <p14:creationId xmlns:p14="http://schemas.microsoft.com/office/powerpoint/2010/main" val="41746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 xmlns:a16="http://schemas.microsoft.com/office/drawing/2014/main" id="{48C1540F-E024-486F-BC1F-06C916CFD936}"/>
              </a:ext>
            </a:extLst>
          </p:cNvPr>
          <p:cNvSpPr/>
          <p:nvPr/>
        </p:nvSpPr>
        <p:spPr>
          <a:xfrm>
            <a:off x="4572000" y="3429000"/>
            <a:ext cx="1231272" cy="1231272"/>
          </a:xfrm>
          <a:prstGeom prst="ellipse">
            <a:avLst/>
          </a:prstGeom>
          <a:solidFill>
            <a:srgbClr val="016C3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 xmlns:a16="http://schemas.microsoft.com/office/drawing/2014/main" id="{12E0EA31-9F40-4CE4-9649-4F4DCAF0AD97}"/>
              </a:ext>
            </a:extLst>
          </p:cNvPr>
          <p:cNvSpPr/>
          <p:nvPr/>
        </p:nvSpPr>
        <p:spPr>
          <a:xfrm>
            <a:off x="443620" y="5269116"/>
            <a:ext cx="8256760" cy="860221"/>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100000"/>
              </a:lnSpc>
              <a:spcBef>
                <a:spcPct val="0"/>
              </a:spcBef>
              <a:buFontTx/>
              <a:buNone/>
            </a:pPr>
            <a:r>
              <a:rPr lang="en-GB" altLang="en-US" sz="1600" dirty="0">
                <a:solidFill>
                  <a:schemeClr val="bg1"/>
                </a:solidFill>
              </a:rPr>
              <a:t>Caesar’s calendar is almost identical </a:t>
            </a:r>
            <a:br>
              <a:rPr lang="en-GB" altLang="en-US" sz="1600" dirty="0">
                <a:solidFill>
                  <a:schemeClr val="bg1"/>
                </a:solidFill>
              </a:rPr>
            </a:br>
            <a:r>
              <a:rPr lang="en-GB" altLang="en-US" sz="1600" dirty="0">
                <a:solidFill>
                  <a:schemeClr val="bg1"/>
                </a:solidFill>
              </a:rPr>
              <a:t>to the one we use today.</a:t>
            </a:r>
          </a:p>
        </p:txBody>
      </p:sp>
      <p:sp>
        <p:nvSpPr>
          <p:cNvPr id="19" name="Rectangle 18">
            <a:extLst>
              <a:ext uri="{FF2B5EF4-FFF2-40B4-BE49-F238E27FC236}">
                <a16:creationId xmlns="" xmlns:a16="http://schemas.microsoft.com/office/drawing/2014/main" id="{3050C31E-B6D6-4070-A1C4-F316654C3048}"/>
              </a:ext>
            </a:extLst>
          </p:cNvPr>
          <p:cNvSpPr/>
          <p:nvPr/>
        </p:nvSpPr>
        <p:spPr>
          <a:xfrm>
            <a:off x="755650" y="1896065"/>
            <a:ext cx="7632700" cy="29203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lnSpc>
                <a:spcPct val="100000"/>
              </a:lnSpc>
              <a:spcBef>
                <a:spcPct val="0"/>
              </a:spcBef>
              <a:buFontTx/>
              <a:buNone/>
            </a:pPr>
            <a:r>
              <a:rPr lang="en-GB" altLang="en-US" sz="1600" dirty="0">
                <a:solidFill>
                  <a:schemeClr val="tx1"/>
                </a:solidFill>
              </a:rPr>
              <a:t>There are 365 days in a year plus an extra day every leap year, yes? Well until Caesar’s reform of the calendar, the answer was actually no.</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Prior to the introduction of what became known as the Julian calendar, there were 355 normal days in the Roman year and then an extra month whose length changed each year.</a:t>
            </a: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The Julian Calendar</a:t>
            </a:r>
          </a:p>
        </p:txBody>
      </p:sp>
      <p:pic>
        <p:nvPicPr>
          <p:cNvPr id="7" name="Picture 6">
            <a:extLst>
              <a:ext uri="{FF2B5EF4-FFF2-40B4-BE49-F238E27FC236}">
                <a16:creationId xmlns="" xmlns:a16="http://schemas.microsoft.com/office/drawing/2014/main" id="{42F2B35A-C11D-4F7C-92F2-85F6A72402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642" y="3356254"/>
            <a:ext cx="3608119" cy="2743325"/>
          </a:xfrm>
          <a:prstGeom prst="rect">
            <a:avLst/>
          </a:prstGeom>
        </p:spPr>
      </p:pic>
    </p:spTree>
    <p:extLst>
      <p:ext uri="{BB962C8B-B14F-4D97-AF65-F5344CB8AC3E}">
        <p14:creationId xmlns:p14="http://schemas.microsoft.com/office/powerpoint/2010/main" val="367454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77</TotalTime>
  <Words>727</Words>
  <Application>Microsoft Office PowerPoint</Application>
  <PresentationFormat>On-screen Show (4:3)</PresentationFormat>
  <Paragraphs>73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Twinkl SemiBold</vt:lpstr>
      <vt:lpstr>Twinkl</vt:lpstr>
      <vt:lpstr>Calibri</vt:lpstr>
      <vt:lpstr>Office Theme</vt:lpstr>
      <vt:lpstr>PowerPoint Presentation</vt:lpstr>
      <vt:lpstr>Julius Caesar</vt:lpstr>
      <vt:lpstr>Julius Caesar’s Early Life</vt:lpstr>
      <vt:lpstr>Kidnapped! </vt:lpstr>
      <vt:lpstr>Military Leader</vt:lpstr>
      <vt:lpstr>Civil War</vt:lpstr>
      <vt:lpstr>Cleopatra</vt:lpstr>
      <vt:lpstr>Ruler of Rome</vt:lpstr>
      <vt:lpstr>The Julian Calendar</vt:lpstr>
      <vt:lpstr>Caesar’s Death</vt:lpstr>
      <vt:lpstr>Caesar’s Death</vt:lpstr>
      <vt:lpstr>Sayings</vt:lpstr>
      <vt:lpstr>Glossary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User</cp:lastModifiedBy>
  <cp:revision>10</cp:revision>
  <dcterms:created xsi:type="dcterms:W3CDTF">2018-12-03T08:46:08Z</dcterms:created>
  <dcterms:modified xsi:type="dcterms:W3CDTF">2020-06-05T12:29:54Z</dcterms:modified>
</cp:coreProperties>
</file>