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9" r:id="rId3"/>
    <p:sldId id="257" r:id="rId4"/>
    <p:sldId id="260" r:id="rId5"/>
    <p:sldId id="261" r:id="rId6"/>
    <p:sldId id="265" r:id="rId7"/>
    <p:sldId id="266" r:id="rId8"/>
    <p:sldId id="262" r:id="rId9"/>
    <p:sldId id="264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2242" autoAdjust="0"/>
  </p:normalViewPr>
  <p:slideViewPr>
    <p:cSldViewPr snapToGrid="0">
      <p:cViewPr varScale="1">
        <p:scale>
          <a:sx n="59" d="100"/>
          <a:sy n="59" d="100"/>
        </p:scale>
        <p:origin x="2102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CAD3A44-9AFE-4167-A37D-854AE52B9635}" type="datetimeFigureOut">
              <a:rPr lang="en-GB"/>
              <a:pPr>
                <a:defRPr/>
              </a:pPr>
              <a:t>10/06/2020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8EAE4FB-CDB3-4923-9C4A-712E98885FB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61452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dirty="0"/>
          </a:p>
          <a:p>
            <a:pPr>
              <a:spcBef>
                <a:spcPct val="0"/>
              </a:spcBef>
            </a:pPr>
            <a:r>
              <a:rPr lang="en-GB" altLang="en-US" dirty="0"/>
              <a:t>Ask pupils to say one sentence about the hair of each character.</a:t>
            </a:r>
            <a:br>
              <a:rPr lang="en-GB" altLang="en-US" dirty="0"/>
            </a:br>
            <a:r>
              <a:rPr lang="en-GB" altLang="en-US" dirty="0"/>
              <a:t>Click on each person/character</a:t>
            </a:r>
            <a:r>
              <a:rPr lang="en-GB" altLang="en-US" baseline="0" dirty="0"/>
              <a:t> to hear the audio description.</a:t>
            </a:r>
            <a:br>
              <a:rPr lang="en-GB" altLang="en-US" dirty="0"/>
            </a:br>
            <a:endParaRPr lang="en-GB" altLang="en-US" dirty="0"/>
          </a:p>
          <a:p>
            <a:pPr>
              <a:spcBef>
                <a:spcPct val="0"/>
              </a:spcBef>
            </a:pPr>
            <a:endParaRPr lang="en-GB" altLang="en-US" dirty="0"/>
          </a:p>
          <a:p>
            <a:pPr>
              <a:spcBef>
                <a:spcPct val="0"/>
              </a:spcBef>
            </a:pPr>
            <a:r>
              <a:rPr lang="en-GB" altLang="en-US" dirty="0"/>
              <a:t>1 = Mr Maker (e.g. Il a les </a:t>
            </a:r>
            <a:r>
              <a:rPr lang="en-GB" altLang="en-US" dirty="0" err="1"/>
              <a:t>cheveux</a:t>
            </a:r>
            <a:r>
              <a:rPr lang="en-GB" altLang="en-US" dirty="0"/>
              <a:t> courts et </a:t>
            </a:r>
            <a:r>
              <a:rPr lang="en-GB" altLang="en-US" dirty="0" err="1"/>
              <a:t>bruns</a:t>
            </a:r>
            <a:r>
              <a:rPr lang="en-GB" altLang="en-US" dirty="0"/>
              <a:t>)</a:t>
            </a:r>
            <a:br>
              <a:rPr lang="en-GB" altLang="en-US" dirty="0"/>
            </a:br>
            <a:r>
              <a:rPr lang="en-GB" altLang="en-US" dirty="0"/>
              <a:t>2 = Tom (Il a les </a:t>
            </a:r>
            <a:r>
              <a:rPr lang="en-GB" altLang="en-US" dirty="0" err="1"/>
              <a:t>cheveux</a:t>
            </a:r>
            <a:r>
              <a:rPr lang="en-GB" altLang="en-US" dirty="0"/>
              <a:t> (!) </a:t>
            </a:r>
            <a:r>
              <a:rPr lang="en-GB" altLang="en-US" dirty="0" err="1"/>
              <a:t>gris</a:t>
            </a:r>
            <a:r>
              <a:rPr lang="en-GB" altLang="en-US" dirty="0"/>
              <a:t> et </a:t>
            </a:r>
            <a:r>
              <a:rPr lang="en-GB" altLang="en-US" dirty="0" err="1"/>
              <a:t>blancs</a:t>
            </a:r>
            <a:r>
              <a:rPr lang="en-GB" altLang="en-US" dirty="0"/>
              <a:t>)</a:t>
            </a:r>
            <a:br>
              <a:rPr lang="en-GB" altLang="en-US" dirty="0"/>
            </a:br>
            <a:r>
              <a:rPr lang="en-GB" altLang="en-US" dirty="0"/>
              <a:t>3 = Tracy Beaker (Elle a les </a:t>
            </a:r>
            <a:r>
              <a:rPr lang="en-GB" altLang="en-US" dirty="0" err="1"/>
              <a:t>cheveux</a:t>
            </a:r>
            <a:r>
              <a:rPr lang="en-GB" altLang="en-US" dirty="0"/>
              <a:t> </a:t>
            </a:r>
            <a:r>
              <a:rPr lang="en-GB" altLang="en-US" dirty="0" err="1"/>
              <a:t>bouclés</a:t>
            </a:r>
            <a:r>
              <a:rPr lang="en-GB" altLang="en-US" baseline="0" dirty="0"/>
              <a:t> et noirs</a:t>
            </a:r>
            <a:r>
              <a:rPr lang="en-GB" altLang="en-US" dirty="0"/>
              <a:t>)</a:t>
            </a:r>
            <a:br>
              <a:rPr lang="en-GB" altLang="en-US" dirty="0"/>
            </a:br>
            <a:r>
              <a:rPr lang="en-GB" altLang="en-US" dirty="0"/>
              <a:t>4 = Garfield (Il a les </a:t>
            </a:r>
            <a:r>
              <a:rPr lang="en-GB" altLang="en-US" dirty="0" err="1"/>
              <a:t>cheveux</a:t>
            </a:r>
            <a:r>
              <a:rPr lang="en-GB" altLang="en-US" dirty="0"/>
              <a:t> courts et oranges)</a:t>
            </a:r>
            <a:br>
              <a:rPr lang="en-GB" altLang="en-US" dirty="0"/>
            </a:br>
            <a:r>
              <a:rPr lang="en-GB" altLang="en-US" dirty="0"/>
              <a:t>5 = Lola (Elle</a:t>
            </a:r>
            <a:r>
              <a:rPr lang="en-GB" altLang="en-US" baseline="0" dirty="0"/>
              <a:t> a les </a:t>
            </a:r>
            <a:r>
              <a:rPr lang="en-GB" altLang="en-US" baseline="0" dirty="0" err="1"/>
              <a:t>cheveux</a:t>
            </a:r>
            <a:r>
              <a:rPr lang="en-GB" altLang="en-US" baseline="0" dirty="0"/>
              <a:t> </a:t>
            </a:r>
            <a:r>
              <a:rPr lang="en-GB" altLang="en-US" baseline="0" dirty="0" err="1"/>
              <a:t>raides</a:t>
            </a:r>
            <a:r>
              <a:rPr lang="en-GB" altLang="en-US" baseline="0" dirty="0"/>
              <a:t> et blonds</a:t>
            </a:r>
            <a:r>
              <a:rPr lang="en-GB" altLang="en-US" dirty="0"/>
              <a:t>)</a:t>
            </a:r>
            <a:br>
              <a:rPr lang="en-GB" altLang="en-US" dirty="0"/>
            </a:br>
            <a:r>
              <a:rPr lang="en-GB" altLang="en-US" dirty="0"/>
              <a:t>6 = Shrek (Il </a:t>
            </a:r>
            <a:r>
              <a:rPr lang="en-GB" altLang="en-US" dirty="0" err="1"/>
              <a:t>n’a</a:t>
            </a:r>
            <a:r>
              <a:rPr lang="en-GB" altLang="en-US" baseline="0" dirty="0"/>
              <a:t> pas de </a:t>
            </a:r>
            <a:r>
              <a:rPr lang="en-GB" altLang="en-US" baseline="0" dirty="0" err="1"/>
              <a:t>cheveux</a:t>
            </a:r>
            <a:r>
              <a:rPr lang="en-GB" altLang="en-US" dirty="0"/>
              <a:t>)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65B535A-76EC-4209-843A-D42AC1B909E6}" type="slidenum">
              <a:rPr lang="en-GB" altLang="en-US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912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Revision of eye description in 3</a:t>
            </a:r>
            <a:r>
              <a:rPr lang="en-GB" altLang="en-US" baseline="30000" dirty="0"/>
              <a:t>rd</a:t>
            </a:r>
            <a:r>
              <a:rPr lang="en-GB" altLang="en-US" dirty="0"/>
              <a:t> person using ‘</a:t>
            </a:r>
            <a:r>
              <a:rPr lang="en-GB" altLang="en-US" dirty="0" err="1"/>
              <a:t>elle</a:t>
            </a:r>
            <a:r>
              <a:rPr lang="en-GB" altLang="en-US" dirty="0"/>
              <a:t> a– she has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308224E-2ADE-461F-B4DE-3072AB3280EF}" type="slidenum">
              <a:rPr lang="en-GB" altLang="en-US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8124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Picasso painting</a:t>
            </a:r>
            <a:br>
              <a:rPr lang="en-GB" altLang="en-US" dirty="0"/>
            </a:br>
            <a:r>
              <a:rPr lang="en-GB" altLang="en-US" dirty="0"/>
              <a:t>She has a red and yellow face (please note: adjectives come after the noun in French).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She has a large nose.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She has a small mouth.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What colour are her eyes?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Her eyes are big and black.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How is her hair?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Her hair is long, straight and black.</a:t>
            </a:r>
          </a:p>
          <a:p>
            <a:pPr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2A9C176-66FB-41C0-B91D-A616E4481F59}" type="slidenum">
              <a:rPr lang="en-GB" altLang="en-US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2141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6986A-FE84-4488-9D96-AA57CE2B802C}" type="datetimeFigureOut">
              <a:rPr lang="en-GB"/>
              <a:pPr>
                <a:defRPr/>
              </a:pPr>
              <a:t>10/06/2020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CE6AE-D02B-4CF0-BB09-D3AC05E491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8724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4BF5B-B585-43F8-BC04-8EDCBBC06014}" type="datetimeFigureOut">
              <a:rPr lang="en-GB"/>
              <a:pPr>
                <a:defRPr/>
              </a:pPr>
              <a:t>10/06/2020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F19EF-A07A-4EEC-9432-4C7472F9BA0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3999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C19DD-63A5-40E6-92C0-2B1BFD3EF0FA}" type="datetimeFigureOut">
              <a:rPr lang="en-GB"/>
              <a:pPr>
                <a:defRPr/>
              </a:pPr>
              <a:t>10/06/2020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540FAA-E013-4810-A119-B4C348D5151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6636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1BADB-6B6F-4377-B8FF-EFCB1A0D6A74}" type="datetimeFigureOut">
              <a:rPr lang="en-GB"/>
              <a:pPr>
                <a:defRPr/>
              </a:pPr>
              <a:t>10/06/2020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AE03E8-E262-4F33-BACD-E9F583548CD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5421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037C4-5AE5-4527-97C7-DA7E0CF5BFBB}" type="datetimeFigureOut">
              <a:rPr lang="en-GB"/>
              <a:pPr>
                <a:defRPr/>
              </a:pPr>
              <a:t>10/06/2020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8A74D-9480-4DAB-BFCA-56DE762A74E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3018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01E24-51CB-4918-B73A-40C1951FD842}" type="datetimeFigureOut">
              <a:rPr lang="en-GB"/>
              <a:pPr>
                <a:defRPr/>
              </a:pPr>
              <a:t>10/06/2020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69AD83-C6F2-47A6-9A44-99336ADF74C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2020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F876A-07D5-44A8-9642-6E4246BD1CF1}" type="datetimeFigureOut">
              <a:rPr lang="en-GB"/>
              <a:pPr>
                <a:defRPr/>
              </a:pPr>
              <a:t>10/06/2020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E8E90-FDAA-40FA-81A2-DAF75B49DFD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496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93350-CFF0-4066-AC61-3765C2460ABA}" type="datetimeFigureOut">
              <a:rPr lang="en-GB"/>
              <a:pPr>
                <a:defRPr/>
              </a:pPr>
              <a:t>10/06/2020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7F824-D2BF-43D4-9E25-4CE5ABA8142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77597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7AEA5-3F9F-4E5E-88BF-D805BF83B88C}" type="datetimeFigureOut">
              <a:rPr lang="en-GB"/>
              <a:pPr>
                <a:defRPr/>
              </a:pPr>
              <a:t>10/06/2020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2C1B86-BE46-444D-AC3F-235E03589A0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320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30FD8-6582-46E8-A259-216191B6CF4D}" type="datetimeFigureOut">
              <a:rPr lang="en-GB"/>
              <a:pPr>
                <a:defRPr/>
              </a:pPr>
              <a:t>10/06/2020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5B2CAB-FEE9-4A53-93C8-1020EB32090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5516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6B8B8-5733-4C32-92F3-0561D97635CE}" type="datetimeFigureOut">
              <a:rPr lang="en-GB"/>
              <a:pPr>
                <a:defRPr/>
              </a:pPr>
              <a:t>10/06/2020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8C0CAD-B1CB-416F-8BA7-6FDE46EFA62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09611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9BBBAF-AE74-4449-B525-609037DF7D67}" type="datetimeFigureOut">
              <a:rPr lang="en-GB"/>
              <a:pPr>
                <a:defRPr/>
              </a:pPr>
              <a:t>10/06/2020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7A889E0-5DB4-4871-A138-2751248E9C6D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5.jpeg"/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12" Type="http://schemas.openxmlformats.org/officeDocument/2006/relationships/audio" Target="../media/audio6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11" Type="http://schemas.openxmlformats.org/officeDocument/2006/relationships/image" Target="../media/image4.jpeg"/><Relationship Id="rId5" Type="http://schemas.openxmlformats.org/officeDocument/2006/relationships/image" Target="../media/image1.png"/><Relationship Id="rId15" Type="http://schemas.openxmlformats.org/officeDocument/2006/relationships/image" Target="../media/image6.jpeg"/><Relationship Id="rId10" Type="http://schemas.openxmlformats.org/officeDocument/2006/relationships/audio" Target="../media/audio5.wav"/><Relationship Id="rId4" Type="http://schemas.openxmlformats.org/officeDocument/2006/relationships/audio" Target="../media/audio2.wav"/><Relationship Id="rId9" Type="http://schemas.openxmlformats.org/officeDocument/2006/relationships/image" Target="../media/image3.jpeg"/><Relationship Id="rId14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11" Type="http://schemas.openxmlformats.org/officeDocument/2006/relationships/hyperlink" Target="http://www.sodahead.com/entertainment/sodahead-slideshow-is-channing-tatum-the-hottest-male-model-turned-actor/blog-320975/" TargetMode="External"/><Relationship Id="rId5" Type="http://schemas.openxmlformats.org/officeDocument/2006/relationships/audio" Target="../media/audio10.wav"/><Relationship Id="rId10" Type="http://schemas.openxmlformats.org/officeDocument/2006/relationships/image" Target="../media/image9.jpeg"/><Relationship Id="rId4" Type="http://schemas.openxmlformats.org/officeDocument/2006/relationships/audio" Target="../media/audio9.wav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audio" Target="../media/audio13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openxmlformats.org/officeDocument/2006/relationships/image" Target="../media/image11.png"/><Relationship Id="rId5" Type="http://schemas.openxmlformats.org/officeDocument/2006/relationships/audio" Target="../media/audio15.wav"/><Relationship Id="rId10" Type="http://schemas.openxmlformats.org/officeDocument/2006/relationships/audio" Target="../media/audio19.wav"/><Relationship Id="rId4" Type="http://schemas.openxmlformats.org/officeDocument/2006/relationships/audio" Target="../media/audio14.wav"/><Relationship Id="rId9" Type="http://schemas.openxmlformats.org/officeDocument/2006/relationships/audio" Target="../media/audio18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3.wav"/><Relationship Id="rId4" Type="http://schemas.openxmlformats.org/officeDocument/2006/relationships/audio" Target="../media/audio18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8.wav"/><Relationship Id="rId4" Type="http://schemas.openxmlformats.org/officeDocument/2006/relationships/audio" Target="../media/audio20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audio" Target="../media/audio1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audio" Target="../media/audio20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3.wav"/><Relationship Id="rId4" Type="http://schemas.openxmlformats.org/officeDocument/2006/relationships/audio" Target="../media/audio1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0.wav"/><Relationship Id="rId4" Type="http://schemas.openxmlformats.org/officeDocument/2006/relationships/audio" Target="../media/audio1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hlinkClick r:id="" action="ppaction://noaction">
              <a:snd r:embed="rId4" name="1_Mr Maker.wav"/>
            </a:hlinkClick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138" y="1057275"/>
            <a:ext cx="3530601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>
            <a:hlinkClick r:id="" action="ppaction://noaction">
              <a:snd r:embed="rId6" name="2_Tom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720725"/>
            <a:ext cx="2235200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>
            <a:hlinkClick r:id="" action="ppaction://noaction">
              <a:snd r:embed="rId8" name="4_Garfield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763963"/>
            <a:ext cx="21113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>
            <a:hlinkClick r:id="" action="ppaction://noaction">
              <a:snd r:embed="rId10" name="5_Lola.wav"/>
            </a:hlinkClick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4278313"/>
            <a:ext cx="338613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>
            <a:hlinkClick r:id="" action="ppaction://noaction">
              <a:snd r:embed="rId12" name="6_Shrek.wav"/>
            </a:hlinkClick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8" y="3221038"/>
            <a:ext cx="22288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>
            <a:hlinkClick r:id="" action="ppaction://noaction">
              <a:snd r:embed="rId14" name="3_Tracy Beaker.wav"/>
            </a:hlinkClick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17175" r="5556" b="23235"/>
          <a:stretch>
            <a:fillRect/>
          </a:stretch>
        </p:blipFill>
        <p:spPr bwMode="auto">
          <a:xfrm>
            <a:off x="6575425" y="1033463"/>
            <a:ext cx="2032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71475" y="1109663"/>
            <a:ext cx="5365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83000" y="630238"/>
            <a:ext cx="534988" cy="922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38850" y="631825"/>
            <a:ext cx="5365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3188" y="3302000"/>
            <a:ext cx="5365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92463" y="3816350"/>
            <a:ext cx="5365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78575" y="3221038"/>
            <a:ext cx="534988" cy="922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6</a:t>
            </a:r>
          </a:p>
        </p:txBody>
      </p:sp>
      <p:sp>
        <p:nvSpPr>
          <p:cNvPr id="2062" name="TextBox 15"/>
          <p:cNvSpPr txBox="1">
            <a:spLocks noChangeArrowheads="1"/>
          </p:cNvSpPr>
          <p:nvPr/>
        </p:nvSpPr>
        <p:spPr bwMode="auto">
          <a:xfrm>
            <a:off x="0" y="38100"/>
            <a:ext cx="104915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600" b="1" dirty="0">
                <a:latin typeface="Tw Cen MT" panose="020B0602020104020603" pitchFamily="34" charset="0"/>
              </a:rPr>
              <a:t>Comment </a:t>
            </a:r>
            <a:r>
              <a:rPr lang="en-GB" altLang="en-US" sz="36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3600" b="1" dirty="0">
                <a:latin typeface="Tw Cen MT" panose="020B0602020104020603" pitchFamily="34" charset="0"/>
              </a:rPr>
              <a:t> les </a:t>
            </a:r>
            <a:r>
              <a:rPr lang="en-GB" altLang="en-US" sz="3600" b="1" dirty="0" err="1">
                <a:latin typeface="Tw Cen MT" panose="020B0602020104020603" pitchFamily="34" charset="0"/>
              </a:rPr>
              <a:t>cheveux</a:t>
            </a:r>
            <a:r>
              <a:rPr lang="en-GB" altLang="en-US" sz="3600" b="1" dirty="0">
                <a:latin typeface="Tw Cen MT" panose="020B0602020104020603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_ti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3.gstatic.com/images?q=tbn:ANd9GcRuLgoloTKPfrSwa5xt1ZKFZbF0hwi8YBQb8gOWbc9L-5xaeqk&amp;t=1&amp;usg=__3YqrSnMxXFHK_ov_6qwpJZUIDME=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919163"/>
            <a:ext cx="14065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http://fc07.deviantart.com/fs24/f/2008/018/b/5/Dark_Blue_eyes_by_awakenbydreams_stock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036763"/>
            <a:ext cx="13954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8" descr="http://s.bebo.com/app-image/9365568544/5411656627/PROFILE/i.quizzaz.com/img/q/u/09/03/07/browneye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3360738"/>
            <a:ext cx="13890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2" descr="http://images.stanzapub.com/readers/2009/02/25/mybluishgrayeye_1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/>
          <a:stretch>
            <a:fillRect/>
          </a:stretch>
        </p:blipFill>
        <p:spPr bwMode="auto">
          <a:xfrm>
            <a:off x="650875" y="4848225"/>
            <a:ext cx="14271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Box 11"/>
          <p:cNvSpPr txBox="1">
            <a:spLocks noChangeArrowheads="1"/>
          </p:cNvSpPr>
          <p:nvPr/>
        </p:nvSpPr>
        <p:spPr bwMode="auto">
          <a:xfrm>
            <a:off x="2179638" y="992188"/>
            <a:ext cx="31207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4000" dirty="0">
                <a:latin typeface="Tw Cen MT" panose="020B0602020104020603" pitchFamily="34" charset="0"/>
              </a:rPr>
              <a:t>Elle a les </a:t>
            </a:r>
            <a:r>
              <a:rPr lang="en-GB" altLang="en-US" sz="4000" dirty="0" err="1">
                <a:latin typeface="Tw Cen MT" panose="020B0602020104020603" pitchFamily="34" charset="0"/>
              </a:rPr>
              <a:t>yeux</a:t>
            </a:r>
            <a:endParaRPr lang="en-GB" altLang="en-US" sz="4000" dirty="0">
              <a:latin typeface="Tw Cen MT" panose="020B06020201040206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07302" y="991875"/>
            <a:ext cx="114807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err="1">
                <a:ln>
                  <a:solidFill>
                    <a:schemeClr val="tx1"/>
                  </a:solidFill>
                </a:ln>
                <a:solidFill>
                  <a:srgbClr val="009644"/>
                </a:solidFill>
                <a:latin typeface="Tw Cen MT" panose="020B0602020104020603" pitchFamily="34" charset="0"/>
              </a:rPr>
              <a:t>verts</a:t>
            </a:r>
            <a:endParaRPr lang="en-GB" sz="4000" dirty="0">
              <a:ln>
                <a:solidFill>
                  <a:schemeClr val="tx1"/>
                </a:solidFill>
              </a:ln>
              <a:solidFill>
                <a:srgbClr val="009644"/>
              </a:solidFill>
              <a:latin typeface="Tw Cen MT" panose="020B0602020104020603" pitchFamily="34" charset="0"/>
            </a:endParaRPr>
          </a:p>
        </p:txBody>
      </p:sp>
      <p:sp>
        <p:nvSpPr>
          <p:cNvPr id="7177" name="TextBox 13"/>
          <p:cNvSpPr txBox="1">
            <a:spLocks noChangeArrowheads="1"/>
          </p:cNvSpPr>
          <p:nvPr/>
        </p:nvSpPr>
        <p:spPr bwMode="auto">
          <a:xfrm>
            <a:off x="2251075" y="2338388"/>
            <a:ext cx="31207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4000" dirty="0">
                <a:latin typeface="Tw Cen MT" panose="020B0602020104020603" pitchFamily="34" charset="0"/>
              </a:rPr>
              <a:t>Elle a les </a:t>
            </a:r>
            <a:r>
              <a:rPr lang="en-GB" altLang="en-US" sz="4000" dirty="0" err="1">
                <a:latin typeface="Tw Cen MT" panose="020B0602020104020603" pitchFamily="34" charset="0"/>
              </a:rPr>
              <a:t>yeux</a:t>
            </a:r>
            <a:endParaRPr lang="en-GB" altLang="en-US" sz="4000" dirty="0">
              <a:latin typeface="Tw Cen MT" panose="020B06020201040206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07302" y="2312274"/>
            <a:ext cx="123303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w Cen MT" panose="020B0602020104020603" pitchFamily="34" charset="0"/>
              </a:rPr>
              <a:t>bleus</a:t>
            </a:r>
          </a:p>
        </p:txBody>
      </p:sp>
      <p:sp>
        <p:nvSpPr>
          <p:cNvPr id="7186" name="TextBox 14"/>
          <p:cNvSpPr txBox="1">
            <a:spLocks noChangeArrowheads="1"/>
          </p:cNvSpPr>
          <p:nvPr/>
        </p:nvSpPr>
        <p:spPr bwMode="auto">
          <a:xfrm>
            <a:off x="2251075" y="3567113"/>
            <a:ext cx="31207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4000" dirty="0">
                <a:latin typeface="Tw Cen MT" panose="020B0602020104020603" pitchFamily="34" charset="0"/>
              </a:rPr>
              <a:t>Elle a les </a:t>
            </a:r>
            <a:r>
              <a:rPr lang="en-GB" altLang="en-US" sz="4000" dirty="0" err="1">
                <a:latin typeface="Tw Cen MT" panose="020B0602020104020603" pitchFamily="34" charset="0"/>
              </a:rPr>
              <a:t>yeux</a:t>
            </a:r>
            <a:endParaRPr lang="en-GB" altLang="en-US" sz="4000" dirty="0">
              <a:latin typeface="Tw Cen MT" panose="020B06020201040206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5805156" y="3526494"/>
            <a:ext cx="162352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err="1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w Cen MT" panose="020B0602020104020603" pitchFamily="34" charset="0"/>
              </a:rPr>
              <a:t>marron</a:t>
            </a:r>
            <a:endParaRPr lang="en-GB" sz="4000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7182" name="TextBox 16"/>
          <p:cNvSpPr txBox="1">
            <a:spLocks noChangeArrowheads="1"/>
          </p:cNvSpPr>
          <p:nvPr/>
        </p:nvSpPr>
        <p:spPr bwMode="auto">
          <a:xfrm>
            <a:off x="2187575" y="5119688"/>
            <a:ext cx="31207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4000" dirty="0">
                <a:latin typeface="Tw Cen MT" panose="020B0602020104020603" pitchFamily="34" charset="0"/>
              </a:rPr>
              <a:t>Elle a les </a:t>
            </a:r>
            <a:r>
              <a:rPr lang="en-GB" altLang="en-US" sz="4000" dirty="0" err="1">
                <a:latin typeface="Tw Cen MT" panose="020B0602020104020603" pitchFamily="34" charset="0"/>
              </a:rPr>
              <a:t>yeux</a:t>
            </a:r>
            <a:endParaRPr lang="en-GB" altLang="en-US" sz="4000" dirty="0">
              <a:latin typeface="Tw Cen MT" panose="020B06020201040206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5915240" y="5119878"/>
            <a:ext cx="9236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err="1">
                <a:ln>
                  <a:solidFill>
                    <a:schemeClr val="tx1"/>
                  </a:solidFill>
                </a:ln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gris</a:t>
            </a:r>
            <a:endParaRPr lang="en-GB" sz="4000" dirty="0">
              <a:ln>
                <a:solidFill>
                  <a:schemeClr val="tx1"/>
                </a:solidFill>
              </a:ln>
              <a:solidFill>
                <a:schemeClr val="bg1">
                  <a:lumMod val="6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3086" name="TextBox 21"/>
          <p:cNvSpPr txBox="1">
            <a:spLocks noChangeArrowheads="1"/>
          </p:cNvSpPr>
          <p:nvPr/>
        </p:nvSpPr>
        <p:spPr bwMode="auto">
          <a:xfrm>
            <a:off x="0" y="38100"/>
            <a:ext cx="8442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600" b="1" dirty="0">
                <a:latin typeface="Tw Cen MT" panose="020B0602020104020603" pitchFamily="34" charset="0"/>
              </a:rPr>
              <a:t>De </a:t>
            </a:r>
            <a:r>
              <a:rPr lang="en-GB" altLang="en-US" sz="3600" b="1" dirty="0" err="1">
                <a:latin typeface="Tw Cen MT" panose="020B0602020104020603" pitchFamily="34" charset="0"/>
              </a:rPr>
              <a:t>quelle</a:t>
            </a:r>
            <a:r>
              <a:rPr lang="en-GB" altLang="en-US" sz="3600" b="1" dirty="0">
                <a:latin typeface="Tw Cen MT" panose="020B0602020104020603" pitchFamily="34" charset="0"/>
              </a:rPr>
              <a:t> </a:t>
            </a:r>
            <a:r>
              <a:rPr lang="en-GB" altLang="en-US" sz="3600" b="1" dirty="0" err="1">
                <a:latin typeface="Tw Cen MT" panose="020B0602020104020603" pitchFamily="34" charset="0"/>
              </a:rPr>
              <a:t>couleur</a:t>
            </a:r>
            <a:r>
              <a:rPr lang="en-GB" altLang="en-US" sz="3600" b="1" dirty="0">
                <a:latin typeface="Tw Cen MT" panose="020B0602020104020603" pitchFamily="34" charset="0"/>
              </a:rPr>
              <a:t> </a:t>
            </a:r>
            <a:r>
              <a:rPr lang="en-GB" altLang="en-US" sz="36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3600" b="1" dirty="0">
                <a:latin typeface="Tw Cen MT" panose="020B0602020104020603" pitchFamily="34" charset="0"/>
              </a:rPr>
              <a:t> </a:t>
            </a:r>
            <a:r>
              <a:rPr lang="en-GB" altLang="en-US" sz="3600" b="1" dirty="0" err="1">
                <a:latin typeface="Tw Cen MT" panose="020B0602020104020603" pitchFamily="34" charset="0"/>
              </a:rPr>
              <a:t>ses</a:t>
            </a:r>
            <a:r>
              <a:rPr lang="en-GB" altLang="en-US" sz="3600" b="1" dirty="0">
                <a:latin typeface="Tw Cen MT" panose="020B0602020104020603" pitchFamily="34" charset="0"/>
              </a:rPr>
              <a:t> </a:t>
            </a:r>
            <a:r>
              <a:rPr lang="en-GB" altLang="en-US" sz="3600" b="1" dirty="0" err="1">
                <a:latin typeface="Tw Cen MT" panose="020B0602020104020603" pitchFamily="34" charset="0"/>
              </a:rPr>
              <a:t>yeux</a:t>
            </a:r>
            <a:r>
              <a:rPr lang="en-GB" altLang="en-US" sz="3600" b="1" dirty="0">
                <a:latin typeface="Tw Cen MT" panose="020B0602020104020603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/>
      <p:bldP spid="7177" grpId="0"/>
      <p:bldP spid="7186" grpId="0"/>
      <p:bldP spid="7182" grpId="0"/>
      <p:bldP spid="30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361950"/>
            <a:ext cx="4884738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236369" y="2586772"/>
            <a:ext cx="4032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u="sng" dirty="0">
                <a:latin typeface="Tw Cen MT" panose="020B0602020104020603" pitchFamily="34" charset="0"/>
              </a:rPr>
              <a:t>De </a:t>
            </a:r>
            <a:r>
              <a:rPr lang="en-GB" altLang="en-US" sz="2000" b="1" u="sng" dirty="0" err="1">
                <a:latin typeface="Tw Cen MT" panose="020B0602020104020603" pitchFamily="34" charset="0"/>
              </a:rPr>
              <a:t>quelle</a:t>
            </a:r>
            <a:r>
              <a:rPr lang="en-GB" altLang="en-US" sz="2000" b="1" u="sng" dirty="0">
                <a:latin typeface="Tw Cen MT" panose="020B0602020104020603" pitchFamily="34" charset="0"/>
              </a:rPr>
              <a:t> </a:t>
            </a:r>
            <a:r>
              <a:rPr lang="en-GB" altLang="en-US" sz="2000" b="1" u="sng" dirty="0" err="1">
                <a:latin typeface="Tw Cen MT" panose="020B0602020104020603" pitchFamily="34" charset="0"/>
              </a:rPr>
              <a:t>couleur</a:t>
            </a:r>
            <a:r>
              <a:rPr lang="en-GB" altLang="en-US" sz="2000" b="1" u="sng" dirty="0">
                <a:latin typeface="Tw Cen MT" panose="020B0602020104020603" pitchFamily="34" charset="0"/>
              </a:rPr>
              <a:t> </a:t>
            </a:r>
            <a:r>
              <a:rPr lang="en-GB" altLang="en-US" sz="2000" b="1" u="sng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u="sng" dirty="0">
                <a:latin typeface="Tw Cen MT" panose="020B0602020104020603" pitchFamily="34" charset="0"/>
              </a:rPr>
              <a:t> </a:t>
            </a:r>
            <a:r>
              <a:rPr lang="en-GB" altLang="en-US" sz="2000" b="1" u="sng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u="sng" dirty="0">
                <a:latin typeface="Tw Cen MT" panose="020B0602020104020603" pitchFamily="34" charset="0"/>
              </a:rPr>
              <a:t> </a:t>
            </a:r>
            <a:r>
              <a:rPr lang="en-GB" altLang="en-US" sz="2000" b="1" u="sng" dirty="0" err="1">
                <a:latin typeface="Tw Cen MT" panose="020B0602020104020603" pitchFamily="34" charset="0"/>
              </a:rPr>
              <a:t>yeux</a:t>
            </a:r>
            <a:r>
              <a:rPr lang="en-GB" altLang="en-US" sz="2000" b="1" u="sng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33988" y="3984328"/>
            <a:ext cx="36560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u="sng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u="sng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u="sng" dirty="0">
                <a:latin typeface="Tw Cen MT" panose="020B0602020104020603" pitchFamily="34" charset="0"/>
              </a:rPr>
              <a:t> </a:t>
            </a:r>
            <a:r>
              <a:rPr lang="en-GB" altLang="en-US" sz="2000" b="1" u="sng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u="sng" dirty="0">
                <a:latin typeface="Tw Cen MT" panose="020B0602020104020603" pitchFamily="34" charset="0"/>
              </a:rPr>
              <a:t> </a:t>
            </a:r>
            <a:r>
              <a:rPr lang="en-GB" altLang="en-US" sz="2000" b="1" u="sng" dirty="0" err="1">
                <a:latin typeface="Tw Cen MT" panose="020B0602020104020603" pitchFamily="34" charset="0"/>
              </a:rPr>
              <a:t>cheveux</a:t>
            </a:r>
            <a:r>
              <a:rPr lang="en-GB" altLang="en-US" sz="2000" b="1" u="sng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256213" y="409575"/>
            <a:ext cx="365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u="sng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u="sng" dirty="0" err="1">
                <a:latin typeface="Tw Cen MT" panose="020B0602020104020603" pitchFamily="34" charset="0"/>
              </a:rPr>
              <a:t>est-elle</a:t>
            </a:r>
            <a:r>
              <a:rPr lang="en-GB" altLang="en-US" sz="2000" b="1" u="sng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56213" y="862013"/>
            <a:ext cx="365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Elle a un visage rouge et </a:t>
            </a:r>
            <a:r>
              <a:rPr lang="en-GB" altLang="en-US" sz="2000" b="1" dirty="0" err="1">
                <a:latin typeface="Tw Cen MT" panose="020B0602020104020603" pitchFamily="34" charset="0"/>
              </a:rPr>
              <a:t>jaune</a:t>
            </a:r>
            <a:r>
              <a:rPr lang="en-GB" altLang="en-US" sz="2000" b="1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36369" y="1285936"/>
            <a:ext cx="365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Elle a un grand </a:t>
            </a:r>
            <a:r>
              <a:rPr lang="en-GB" altLang="en-US" sz="2000" b="1" dirty="0" err="1">
                <a:latin typeface="Tw Cen MT" panose="020B0602020104020603" pitchFamily="34" charset="0"/>
              </a:rPr>
              <a:t>nez</a:t>
            </a:r>
            <a:r>
              <a:rPr lang="en-GB" altLang="en-US" sz="2000" b="1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56213" y="1677927"/>
            <a:ext cx="365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Elle a </a:t>
            </a:r>
            <a:r>
              <a:rPr lang="en-GB" altLang="en-US" sz="2000" b="1" dirty="0" err="1">
                <a:latin typeface="Tw Cen MT" panose="020B0602020104020603" pitchFamily="34" charset="0"/>
              </a:rPr>
              <a:t>une</a:t>
            </a:r>
            <a:r>
              <a:rPr lang="en-GB" altLang="en-US" sz="2000" b="1" dirty="0">
                <a:latin typeface="Tw Cen MT" panose="020B0602020104020603" pitchFamily="34" charset="0"/>
              </a:rPr>
              <a:t> petite bouche.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33988" y="3063023"/>
            <a:ext cx="35337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Elle a les </a:t>
            </a:r>
            <a:r>
              <a:rPr lang="en-GB" altLang="en-US" sz="2000" b="1" dirty="0" err="1">
                <a:latin typeface="Tw Cen MT" panose="020B0602020104020603" pitchFamily="34" charset="0"/>
              </a:rPr>
              <a:t>yeux</a:t>
            </a:r>
            <a:r>
              <a:rPr lang="en-GB" altLang="en-US" sz="2000" b="1" dirty="0">
                <a:latin typeface="Tw Cen MT" panose="020B0602020104020603" pitchFamily="34" charset="0"/>
              </a:rPr>
              <a:t> grands et noirs.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233988" y="4410016"/>
            <a:ext cx="3582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Elle a les </a:t>
            </a:r>
            <a:r>
              <a:rPr lang="en-GB" altLang="en-US" sz="2000" b="1" dirty="0" err="1">
                <a:latin typeface="Tw Cen MT" panose="020B0602020104020603" pitchFamily="34" charset="0"/>
              </a:rPr>
              <a:t>cheveux</a:t>
            </a:r>
            <a:r>
              <a:rPr lang="en-GB" altLang="en-US" sz="2000" b="1" dirty="0">
                <a:latin typeface="Tw Cen MT" panose="020B0602020104020603" pitchFamily="34" charset="0"/>
              </a:rPr>
              <a:t> longs, </a:t>
            </a:r>
            <a:r>
              <a:rPr lang="en-GB" altLang="en-US" sz="2000" b="1" dirty="0" err="1">
                <a:latin typeface="Tw Cen MT" panose="020B0602020104020603" pitchFamily="34" charset="0"/>
              </a:rPr>
              <a:t>raides</a:t>
            </a:r>
            <a:r>
              <a:rPr lang="en-GB" altLang="en-US" sz="2000" b="1" dirty="0">
                <a:latin typeface="Tw Cen MT" panose="020B0602020104020603" pitchFamily="34" charset="0"/>
              </a:rPr>
              <a:t> et noirs.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" y="609600"/>
            <a:ext cx="4857750" cy="579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4">
            <a:hlinkClick r:id="" action="ppaction://noaction">
              <a:snd r:embed="rId3" name="3.5.wav"/>
            </a:hlinkClick>
          </p:cNvPr>
          <p:cNvSpPr txBox="1">
            <a:spLocks noChangeArrowheads="1"/>
          </p:cNvSpPr>
          <p:nvPr/>
        </p:nvSpPr>
        <p:spPr bwMode="auto">
          <a:xfrm>
            <a:off x="5149517" y="2877386"/>
            <a:ext cx="42328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De </a:t>
            </a:r>
            <a:r>
              <a:rPr lang="en-GB" altLang="en-US" sz="2000" b="1" dirty="0" err="1">
                <a:latin typeface="Tw Cen MT" panose="020B0602020104020603" pitchFamily="34" charset="0"/>
              </a:rPr>
              <a:t>quelle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couleur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yeux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5124" name="TextBox 5">
            <a:hlinkClick r:id="" action="ppaction://noaction">
              <a:snd r:embed="rId4" name="3.7.wav"/>
            </a:hlinkClick>
          </p:cNvPr>
          <p:cNvSpPr txBox="1">
            <a:spLocks noChangeArrowheads="1"/>
          </p:cNvSpPr>
          <p:nvPr/>
        </p:nvSpPr>
        <p:spPr bwMode="auto">
          <a:xfrm>
            <a:off x="5256213" y="4692650"/>
            <a:ext cx="3579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>
                <a:latin typeface="Tw Cen MT" panose="020B0602020104020603" pitchFamily="34" charset="0"/>
              </a:rPr>
              <a:t>Comment sont ses cheveux?</a:t>
            </a:r>
          </a:p>
        </p:txBody>
      </p:sp>
      <p:sp>
        <p:nvSpPr>
          <p:cNvPr id="5125" name="TextBox 6">
            <a:hlinkClick r:id="" action="ppaction://noaction">
              <a:snd r:embed="rId5" name="3.1.wav"/>
            </a:hlinkClick>
          </p:cNvPr>
          <p:cNvSpPr txBox="1">
            <a:spLocks noChangeArrowheads="1"/>
          </p:cNvSpPr>
          <p:nvPr/>
        </p:nvSpPr>
        <p:spPr bwMode="auto">
          <a:xfrm>
            <a:off x="5256213" y="409575"/>
            <a:ext cx="365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dirty="0" err="1">
                <a:latin typeface="Tw Cen MT" panose="020B0602020104020603" pitchFamily="34" charset="0"/>
              </a:rPr>
              <a:t>est</a:t>
            </a:r>
            <a:r>
              <a:rPr lang="en-GB" altLang="en-US" sz="2000" b="1" dirty="0">
                <a:latin typeface="Tw Cen MT" panose="020B0602020104020603" pitchFamily="34" charset="0"/>
              </a:rPr>
              <a:t> – </a:t>
            </a:r>
            <a:r>
              <a:rPr lang="en-GB" altLang="en-US" sz="2000" b="1" dirty="0" err="1">
                <a:latin typeface="Tw Cen MT" panose="020B0602020104020603" pitchFamily="34" charset="0"/>
              </a:rPr>
              <a:t>elle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5256213" y="809625"/>
            <a:ext cx="3511550" cy="19764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56213" y="3306823"/>
            <a:ext cx="3579813" cy="1000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29238" y="5092760"/>
            <a:ext cx="3506788" cy="8937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hlinkClick r:id="" action="ppaction://noaction">
              <a:snd r:embed="rId2" name="3.5.wav"/>
            </a:hlinkClick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44475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>
            <a:hlinkClick r:id="" action="ppaction://noaction">
              <a:snd r:embed="rId4" name="5.1.wav"/>
            </a:hlinkClick>
          </p:cNvPr>
          <p:cNvSpPr txBox="1">
            <a:spLocks noChangeArrowheads="1"/>
          </p:cNvSpPr>
          <p:nvPr/>
        </p:nvSpPr>
        <p:spPr bwMode="auto">
          <a:xfrm>
            <a:off x="269876" y="4529138"/>
            <a:ext cx="3656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dirty="0" err="1">
                <a:latin typeface="Tw Cen MT" panose="020B0602020104020603" pitchFamily="34" charset="0"/>
              </a:rPr>
              <a:t>est</a:t>
            </a:r>
            <a:r>
              <a:rPr lang="en-GB" altLang="en-US" sz="2000" b="1" dirty="0">
                <a:latin typeface="Tw Cen MT" panose="020B0602020104020603" pitchFamily="34" charset="0"/>
              </a:rPr>
              <a:t>- </a:t>
            </a:r>
            <a:r>
              <a:rPr lang="en-GB" altLang="en-US" sz="2000" b="1" dirty="0" err="1">
                <a:latin typeface="Tw Cen MT" panose="020B0602020104020603" pitchFamily="34" charset="0"/>
              </a:rPr>
              <a:t>il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352425" y="4929188"/>
            <a:ext cx="3513138" cy="16414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6149" name="TextBox 6">
            <a:hlinkClick r:id="" action="ppaction://noaction">
              <a:snd r:embed="rId2" name="3.5.wav"/>
            </a:hlinkClick>
          </p:cNvPr>
          <p:cNvSpPr txBox="1">
            <a:spLocks noChangeArrowheads="1"/>
          </p:cNvSpPr>
          <p:nvPr/>
        </p:nvSpPr>
        <p:spPr bwMode="auto">
          <a:xfrm>
            <a:off x="4670424" y="4400550"/>
            <a:ext cx="44735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De </a:t>
            </a:r>
            <a:r>
              <a:rPr lang="en-GB" altLang="en-US" sz="2000" b="1" dirty="0" err="1">
                <a:latin typeface="Tw Cen MT" panose="020B0602020104020603" pitchFamily="34" charset="0"/>
              </a:rPr>
              <a:t>quelle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couleur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yeux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6150" name="TextBox 7">
            <a:hlinkClick r:id="" action="ppaction://noaction">
              <a:snd r:embed="rId5" name="3.7.wav"/>
            </a:hlinkClick>
          </p:cNvPr>
          <p:cNvSpPr txBox="1">
            <a:spLocks noChangeArrowheads="1"/>
          </p:cNvSpPr>
          <p:nvPr/>
        </p:nvSpPr>
        <p:spPr bwMode="auto">
          <a:xfrm>
            <a:off x="4721225" y="5649913"/>
            <a:ext cx="3941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cheveux</a:t>
            </a:r>
            <a:r>
              <a:rPr lang="en-GB" altLang="en-US" sz="2000" b="1" dirty="0">
                <a:latin typeface="Tw Cen MT" panose="020B0602020104020603" pitchFamily="34" charset="0"/>
              </a:rPr>
              <a:t> ?</a:t>
            </a:r>
          </a:p>
        </p:txBody>
      </p:sp>
      <p:sp>
        <p:nvSpPr>
          <p:cNvPr id="9" name="Rectangle 8"/>
          <p:cNvSpPr/>
          <p:nvPr/>
        </p:nvSpPr>
        <p:spPr>
          <a:xfrm>
            <a:off x="4887913" y="4746625"/>
            <a:ext cx="3511550" cy="757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87913" y="5988050"/>
            <a:ext cx="3511550" cy="787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4">
            <a:hlinkClick r:id="" action="ppaction://noaction">
              <a:snd r:embed="rId2" name="3.5.wav"/>
            </a:hlinkClick>
          </p:cNvPr>
          <p:cNvSpPr txBox="1">
            <a:spLocks noChangeArrowheads="1"/>
          </p:cNvSpPr>
          <p:nvPr/>
        </p:nvSpPr>
        <p:spPr bwMode="auto">
          <a:xfrm>
            <a:off x="319088" y="2805113"/>
            <a:ext cx="38989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De </a:t>
            </a:r>
            <a:r>
              <a:rPr lang="en-GB" altLang="en-US" sz="2000" b="1" dirty="0" err="1">
                <a:latin typeface="Tw Cen MT" panose="020B0602020104020603" pitchFamily="34" charset="0"/>
              </a:rPr>
              <a:t>quelle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couleur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yeux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  <a:p>
            <a:endParaRPr lang="en-GB" altLang="en-US" sz="2000" b="1" dirty="0">
              <a:latin typeface="Tw Cen MT" panose="020B0602020104020603" pitchFamily="34" charset="0"/>
            </a:endParaRPr>
          </a:p>
        </p:txBody>
      </p:sp>
      <p:sp>
        <p:nvSpPr>
          <p:cNvPr id="7171" name="TextBox 5">
            <a:hlinkClick r:id="" action="ppaction://noaction">
              <a:snd r:embed="rId3" name="3.7.wav"/>
            </a:hlinkClick>
          </p:cNvPr>
          <p:cNvSpPr txBox="1">
            <a:spLocks noChangeArrowheads="1"/>
          </p:cNvSpPr>
          <p:nvPr/>
        </p:nvSpPr>
        <p:spPr bwMode="auto">
          <a:xfrm>
            <a:off x="314325" y="4587945"/>
            <a:ext cx="3657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cheveux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  <a:p>
            <a:endParaRPr lang="en-GB" altLang="en-US" sz="2000" b="1" dirty="0">
              <a:latin typeface="Tw Cen MT" panose="020B0602020104020603" pitchFamily="34" charset="0"/>
            </a:endParaRPr>
          </a:p>
        </p:txBody>
      </p:sp>
      <p:sp>
        <p:nvSpPr>
          <p:cNvPr id="7172" name="TextBox 6">
            <a:hlinkClick r:id="" action="ppaction://noaction">
              <a:snd r:embed="rId4" name="3.1.wav"/>
            </a:hlinkClick>
          </p:cNvPr>
          <p:cNvSpPr txBox="1">
            <a:spLocks noChangeArrowheads="1"/>
          </p:cNvSpPr>
          <p:nvPr/>
        </p:nvSpPr>
        <p:spPr bwMode="auto">
          <a:xfrm>
            <a:off x="387350" y="346075"/>
            <a:ext cx="3656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dirty="0" err="1">
                <a:latin typeface="Tw Cen MT" panose="020B0602020104020603" pitchFamily="34" charset="0"/>
              </a:rPr>
              <a:t>est-elle</a:t>
            </a:r>
            <a:r>
              <a:rPr lang="en-GB" altLang="en-US" sz="2000" b="1" dirty="0">
                <a:latin typeface="Tw Cen MT" panose="020B0602020104020603" pitchFamily="34" charset="0"/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4025" y="730927"/>
            <a:ext cx="3513137" cy="19764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4025" y="3170866"/>
            <a:ext cx="3517900" cy="12086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7350" y="4960728"/>
            <a:ext cx="3579812" cy="9874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pic>
        <p:nvPicPr>
          <p:cNvPr id="717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746125"/>
            <a:ext cx="4205287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>
            <a:hlinkClick r:id="" action="ppaction://noaction">
              <a:snd r:embed="rId2" name="3.5.wav"/>
            </a:hlinkClick>
          </p:cNvPr>
          <p:cNvSpPr txBox="1">
            <a:spLocks noChangeArrowheads="1"/>
          </p:cNvSpPr>
          <p:nvPr/>
        </p:nvSpPr>
        <p:spPr bwMode="auto">
          <a:xfrm>
            <a:off x="5329238" y="2963138"/>
            <a:ext cx="44653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De </a:t>
            </a:r>
            <a:r>
              <a:rPr lang="en-GB" altLang="en-US" sz="2000" b="1" dirty="0" err="1">
                <a:latin typeface="Tw Cen MT" panose="020B0602020104020603" pitchFamily="34" charset="0"/>
              </a:rPr>
              <a:t>quelle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couleur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yeux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  <a:p>
            <a:endParaRPr lang="en-GB" altLang="en-US" sz="2000" b="1" dirty="0">
              <a:latin typeface="Tw Cen MT" panose="020B0602020104020603" pitchFamily="34" charset="0"/>
            </a:endParaRPr>
          </a:p>
        </p:txBody>
      </p:sp>
      <p:sp>
        <p:nvSpPr>
          <p:cNvPr id="8195" name="TextBox 5">
            <a:hlinkClick r:id="" action="ppaction://noaction">
              <a:snd r:embed="rId3" name="3.7.wav"/>
            </a:hlinkClick>
          </p:cNvPr>
          <p:cNvSpPr txBox="1">
            <a:spLocks noChangeArrowheads="1"/>
          </p:cNvSpPr>
          <p:nvPr/>
        </p:nvSpPr>
        <p:spPr bwMode="auto">
          <a:xfrm>
            <a:off x="5273675" y="4515714"/>
            <a:ext cx="33877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cheveux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8196" name="TextBox 6">
            <a:hlinkClick r:id="" action="ppaction://noaction">
              <a:snd r:embed="rId4" name="5.1.wav"/>
            </a:hlinkClick>
          </p:cNvPr>
          <p:cNvSpPr txBox="1">
            <a:spLocks noChangeArrowheads="1"/>
          </p:cNvSpPr>
          <p:nvPr/>
        </p:nvSpPr>
        <p:spPr bwMode="auto">
          <a:xfrm>
            <a:off x="5256213" y="409575"/>
            <a:ext cx="365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dirty="0" err="1">
                <a:latin typeface="Tw Cen MT" panose="020B0602020104020603" pitchFamily="34" charset="0"/>
              </a:rPr>
              <a:t>est-il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5329238" y="893763"/>
            <a:ext cx="3511550" cy="19764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29239" y="3440976"/>
            <a:ext cx="3511550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46701" y="4916628"/>
            <a:ext cx="3494088" cy="1084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pic>
        <p:nvPicPr>
          <p:cNvPr id="820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466725"/>
            <a:ext cx="4484687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276350"/>
            <a:ext cx="4094162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>
            <a:hlinkClick r:id="" action="ppaction://noaction">
              <a:snd r:embed="rId3" name="3.5.wav"/>
            </a:hlinkClick>
          </p:cNvPr>
          <p:cNvSpPr txBox="1">
            <a:spLocks noChangeArrowheads="1"/>
          </p:cNvSpPr>
          <p:nvPr/>
        </p:nvSpPr>
        <p:spPr bwMode="auto">
          <a:xfrm>
            <a:off x="5149517" y="2877386"/>
            <a:ext cx="42328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De </a:t>
            </a:r>
            <a:r>
              <a:rPr lang="en-GB" altLang="en-US" sz="2000" b="1" dirty="0" err="1">
                <a:latin typeface="Tw Cen MT" panose="020B0602020104020603" pitchFamily="34" charset="0"/>
              </a:rPr>
              <a:t>quelle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couleur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yeux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12" name="TextBox 5">
            <a:hlinkClick r:id="" action="ppaction://noaction">
              <a:snd r:embed="rId4" name="3.7.wav"/>
            </a:hlinkClick>
          </p:cNvPr>
          <p:cNvSpPr txBox="1">
            <a:spLocks noChangeArrowheads="1"/>
          </p:cNvSpPr>
          <p:nvPr/>
        </p:nvSpPr>
        <p:spPr bwMode="auto">
          <a:xfrm>
            <a:off x="5256213" y="4692650"/>
            <a:ext cx="3579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cheveux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13" name="TextBox 6">
            <a:hlinkClick r:id="" action="ppaction://noaction">
              <a:snd r:embed="rId5" name="3.1.wav"/>
            </a:hlinkClick>
          </p:cNvPr>
          <p:cNvSpPr txBox="1">
            <a:spLocks noChangeArrowheads="1"/>
          </p:cNvSpPr>
          <p:nvPr/>
        </p:nvSpPr>
        <p:spPr bwMode="auto">
          <a:xfrm>
            <a:off x="5256213" y="409575"/>
            <a:ext cx="365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dirty="0" err="1">
                <a:latin typeface="Tw Cen MT" panose="020B0602020104020603" pitchFamily="34" charset="0"/>
              </a:rPr>
              <a:t>est</a:t>
            </a:r>
            <a:r>
              <a:rPr lang="en-GB" altLang="en-US" sz="2000" b="1" dirty="0">
                <a:latin typeface="Tw Cen MT" panose="020B0602020104020603" pitchFamily="34" charset="0"/>
              </a:rPr>
              <a:t> – </a:t>
            </a:r>
            <a:r>
              <a:rPr lang="en-GB" altLang="en-US" sz="2000" b="1" dirty="0" err="1">
                <a:latin typeface="Tw Cen MT" panose="020B0602020104020603" pitchFamily="34" charset="0"/>
              </a:rPr>
              <a:t>elle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56213" y="809625"/>
            <a:ext cx="3511550" cy="19764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56213" y="3306823"/>
            <a:ext cx="3579813" cy="1000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29238" y="5092760"/>
            <a:ext cx="3506788" cy="8937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938213"/>
            <a:ext cx="48736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>
            <a:hlinkClick r:id="" action="ppaction://noaction">
              <a:snd r:embed="rId3" name="3.5.wav"/>
            </a:hlinkClick>
          </p:cNvPr>
          <p:cNvSpPr txBox="1">
            <a:spLocks noChangeArrowheads="1"/>
          </p:cNvSpPr>
          <p:nvPr/>
        </p:nvSpPr>
        <p:spPr bwMode="auto">
          <a:xfrm>
            <a:off x="5329238" y="2963138"/>
            <a:ext cx="44653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De </a:t>
            </a:r>
            <a:r>
              <a:rPr lang="en-GB" altLang="en-US" sz="2000" b="1" dirty="0" err="1">
                <a:latin typeface="Tw Cen MT" panose="020B0602020104020603" pitchFamily="34" charset="0"/>
              </a:rPr>
              <a:t>quelle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couleur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yeux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  <a:p>
            <a:endParaRPr lang="en-GB" altLang="en-US" sz="2000" b="1" dirty="0">
              <a:latin typeface="Tw Cen MT" panose="020B0602020104020603" pitchFamily="34" charset="0"/>
            </a:endParaRPr>
          </a:p>
        </p:txBody>
      </p:sp>
      <p:sp>
        <p:nvSpPr>
          <p:cNvPr id="12" name="TextBox 5">
            <a:hlinkClick r:id="" action="ppaction://noaction">
              <a:snd r:embed="rId4" name="3.7.wav"/>
            </a:hlinkClick>
          </p:cNvPr>
          <p:cNvSpPr txBox="1">
            <a:spLocks noChangeArrowheads="1"/>
          </p:cNvSpPr>
          <p:nvPr/>
        </p:nvSpPr>
        <p:spPr bwMode="auto">
          <a:xfrm>
            <a:off x="5273675" y="4515714"/>
            <a:ext cx="33877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sont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ses</a:t>
            </a:r>
            <a:r>
              <a:rPr lang="en-GB" altLang="en-US" sz="2000" b="1" dirty="0">
                <a:latin typeface="Tw Cen MT" panose="020B0602020104020603" pitchFamily="34" charset="0"/>
              </a:rPr>
              <a:t> </a:t>
            </a:r>
            <a:r>
              <a:rPr lang="en-GB" altLang="en-US" sz="2000" b="1" dirty="0" err="1">
                <a:latin typeface="Tw Cen MT" panose="020B0602020104020603" pitchFamily="34" charset="0"/>
              </a:rPr>
              <a:t>cheveux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13" name="TextBox 6">
            <a:hlinkClick r:id="" action="ppaction://noaction">
              <a:snd r:embed="rId5" name="5.1.wav"/>
            </a:hlinkClick>
          </p:cNvPr>
          <p:cNvSpPr txBox="1">
            <a:spLocks noChangeArrowheads="1"/>
          </p:cNvSpPr>
          <p:nvPr/>
        </p:nvSpPr>
        <p:spPr bwMode="auto">
          <a:xfrm>
            <a:off x="5256213" y="409575"/>
            <a:ext cx="365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b="1" dirty="0">
                <a:latin typeface="Tw Cen MT" panose="020B0602020104020603" pitchFamily="34" charset="0"/>
              </a:rPr>
              <a:t>Comment </a:t>
            </a:r>
            <a:r>
              <a:rPr lang="en-GB" altLang="en-US" sz="2000" b="1" dirty="0" err="1">
                <a:latin typeface="Tw Cen MT" panose="020B0602020104020603" pitchFamily="34" charset="0"/>
              </a:rPr>
              <a:t>est-il</a:t>
            </a:r>
            <a:r>
              <a:rPr lang="en-GB" altLang="en-US" sz="2000" b="1" dirty="0"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29238" y="893763"/>
            <a:ext cx="3511550" cy="19764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29239" y="3440976"/>
            <a:ext cx="3511550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46701" y="4916628"/>
            <a:ext cx="3494088" cy="1084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Tw Cen MT" panose="020B0602020104020603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</TotalTime>
  <Words>373</Words>
  <Application>Microsoft Office PowerPoint</Application>
  <PresentationFormat>On-screen Show (4:3)</PresentationFormat>
  <Paragraphs>57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Mr and Mrs Smout</cp:lastModifiedBy>
  <cp:revision>26</cp:revision>
  <dcterms:created xsi:type="dcterms:W3CDTF">2014-08-14T08:01:40Z</dcterms:created>
  <dcterms:modified xsi:type="dcterms:W3CDTF">2020-06-10T13:26:54Z</dcterms:modified>
</cp:coreProperties>
</file>