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31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24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4D9F79-ECCC-2740-BB5F-20A4B903A88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6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CE286-5527-5F46-A6D6-53212BE0E88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9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84F1-AE91-EA4E-A74D-5FCDEFC8477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6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BCB7-A45A-F24E-BBA6-14E444613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94612-C3E2-1342-A7CE-880221A382D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3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E1102-441E-324B-88EC-8676EA9D99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5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5A2AC-6229-5E43-BFD9-BDEC2F9C447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D526-4E93-D545-93E9-A127DA5A14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9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8BF4-C89C-E34C-B677-C4B4964974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4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5F708-30AB-AF41-836F-ED87A7CB8CC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2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E96A-BBAA-7F4D-8D3B-31E1DDF527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917B238-1732-9447-8B8B-5DA4D9DE4405}" type="slidenum"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003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bg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bg2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bg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8800" b="1" dirty="0">
                <a:solidFill>
                  <a:srgbClr val="FFD205"/>
                </a:solidFill>
                <a:latin typeface="Mistral"/>
                <a:cs typeface="Mistral"/>
              </a:rPr>
              <a:t>DIRECT AND REPORTED SPEECH</a:t>
            </a:r>
            <a:endParaRPr lang="en-US" sz="1600" dirty="0">
              <a:solidFill>
                <a:srgbClr val="FF0000"/>
              </a:solidFill>
              <a:latin typeface="Mistral"/>
              <a:cs typeface="Mistral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sz="2800" dirty="0"/>
              <a:t>Relays the words of others without direct quotation</a:t>
            </a:r>
          </a:p>
          <a:p>
            <a:pPr marL="0" indent="0" algn="ctr" eaLnBrk="1" hangingPunct="1">
              <a:buNone/>
              <a:defRPr/>
            </a:pPr>
            <a:endParaRPr lang="en-GB" sz="5400" b="1" i="1" dirty="0">
              <a:solidFill>
                <a:srgbClr val="00A100"/>
              </a:solidFill>
              <a:latin typeface="Comic Sans MS"/>
              <a:cs typeface="Comic Sans MS"/>
            </a:endParaRPr>
          </a:p>
          <a:p>
            <a:pPr marL="0" indent="0" algn="ctr" eaLnBrk="1" hangingPunct="1">
              <a:buNone/>
              <a:defRPr/>
            </a:pPr>
            <a:r>
              <a:rPr lang="en-US" sz="8800" b="1" dirty="0">
                <a:solidFill>
                  <a:srgbClr val="FFD205"/>
                </a:solidFill>
                <a:latin typeface="Mistral"/>
                <a:cs typeface="Mistral"/>
              </a:rPr>
              <a:t>DIRECT SPEECH</a:t>
            </a: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cs typeface="Comic Sans MS"/>
              </a:rPr>
              <a:t>Uses a quote and needs inverted commas</a:t>
            </a:r>
            <a:endParaRPr lang="en-US" dirty="0"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3596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E14D-2CAA-42BB-98FE-1934EC7E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A100"/>
                </a:solidFill>
                <a:latin typeface="Comic Sans MS"/>
                <a:cs typeface="Comic Sans MS"/>
              </a:rPr>
              <a:t>Decide whether each sentence contains direct or reported speech...</a:t>
            </a: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FF6600"/>
                </a:solidFill>
                <a:latin typeface="Comic Sans MS"/>
                <a:cs typeface="Comic Sans MS"/>
              </a:rPr>
              <a:t>“Hurry up or we’ll be late!” urged Mum.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3200" dirty="0">
                <a:solidFill>
                  <a:srgbClr val="FF6600"/>
                </a:solidFill>
                <a:latin typeface="Comic Sans MS"/>
                <a:cs typeface="Comic Sans MS"/>
              </a:rPr>
              <a:t>The little boy asked, “Can I have a balloon?”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FF6600"/>
                </a:solidFill>
                <a:latin typeface="Comic Sans MS"/>
                <a:cs typeface="Comic Sans MS"/>
              </a:rPr>
              <a:t>The teacher explained it would be playtime soon.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FF6600"/>
                </a:solidFill>
                <a:latin typeface="Comic Sans MS"/>
                <a:cs typeface="Comic Sans MS"/>
              </a:rPr>
              <a:t>“Let’s play tennis,” suggested Luke.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FF6600"/>
                </a:solidFill>
                <a:latin typeface="Comic Sans MS"/>
                <a:cs typeface="Comic Sans MS"/>
              </a:rPr>
              <a:t>The dentist told me my teeth were perfect.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3200" b="1" dirty="0">
              <a:solidFill>
                <a:srgbClr val="FF6600"/>
              </a:solidFill>
              <a:latin typeface="Comic Sans MS"/>
              <a:cs typeface="Comic Sans MS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3200" dirty="0">
              <a:solidFill>
                <a:srgbClr val="FF66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218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63" y="2189212"/>
            <a:ext cx="8688680" cy="322532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00A100"/>
                </a:solidFill>
                <a:latin typeface="Comic Sans MS"/>
                <a:cs typeface="Comic Sans MS"/>
              </a:rPr>
              <a:t>1. “Hurry up or we’ll be late!” urged Mum.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DIRECT</a:t>
            </a:r>
            <a:endParaRPr lang="en-US" dirty="0">
              <a:solidFill>
                <a:srgbClr val="00A100"/>
              </a:solidFill>
              <a:latin typeface="Comic Sans MS"/>
              <a:cs typeface="Comic Sans MS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00A100"/>
                </a:solidFill>
                <a:latin typeface="Comic Sans MS"/>
                <a:cs typeface="Comic Sans MS"/>
              </a:rPr>
              <a:t>2. </a:t>
            </a:r>
            <a:r>
              <a:rPr lang="en-GB" dirty="0">
                <a:solidFill>
                  <a:srgbClr val="00A100"/>
                </a:solidFill>
                <a:latin typeface="Comic Sans MS"/>
                <a:cs typeface="Comic Sans MS"/>
              </a:rPr>
              <a:t>The little boy asked, “Can I have a balloon?” </a:t>
            </a:r>
            <a:r>
              <a:rPr lang="en-GB" dirty="0">
                <a:solidFill>
                  <a:srgbClr val="FF0000"/>
                </a:solidFill>
                <a:latin typeface="Comic Sans MS"/>
                <a:cs typeface="Comic Sans MS"/>
              </a:rPr>
              <a:t>DIRECT</a:t>
            </a:r>
            <a:endParaRPr lang="en-US" dirty="0">
              <a:solidFill>
                <a:srgbClr val="00A100"/>
              </a:solidFill>
              <a:latin typeface="Comic Sans MS"/>
              <a:cs typeface="Comic Sans MS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00A100"/>
                </a:solidFill>
                <a:latin typeface="Comic Sans MS"/>
                <a:cs typeface="Comic Sans MS"/>
              </a:rPr>
              <a:t>3. The teacher explained it would be playtime soon.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REPORTED</a:t>
            </a:r>
            <a:endParaRPr lang="en-US" dirty="0">
              <a:solidFill>
                <a:srgbClr val="00A100"/>
              </a:solidFill>
              <a:latin typeface="Comic Sans MS"/>
              <a:cs typeface="Comic Sans MS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00A100"/>
                </a:solidFill>
                <a:latin typeface="Comic Sans MS"/>
                <a:cs typeface="Comic Sans MS"/>
              </a:rPr>
              <a:t>4. “Let’s play tennis,” suggested Luke.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DIRECT</a:t>
            </a:r>
            <a:endParaRPr lang="en-US" dirty="0">
              <a:solidFill>
                <a:srgbClr val="00A100"/>
              </a:solidFill>
              <a:latin typeface="Comic Sans MS"/>
              <a:cs typeface="Comic Sans MS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00A100"/>
                </a:solidFill>
                <a:latin typeface="Comic Sans MS"/>
                <a:cs typeface="Comic Sans MS"/>
              </a:rPr>
              <a:t>5. The dentist told me my teeth were perfect.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REPORTED</a:t>
            </a:r>
            <a:endParaRPr lang="en-US" dirty="0">
              <a:solidFill>
                <a:srgbClr val="00A100"/>
              </a:solidFill>
              <a:latin typeface="Comic Sans MS"/>
              <a:cs typeface="Comic Sans MS"/>
            </a:endParaRPr>
          </a:p>
          <a:p>
            <a:pPr marL="0" indent="0" algn="ctr" eaLnBrk="1" hangingPunct="1">
              <a:buNone/>
              <a:defRPr/>
            </a:pPr>
            <a:endParaRPr lang="en-US" b="1" dirty="0">
              <a:solidFill>
                <a:srgbClr val="00A100"/>
              </a:solidFill>
              <a:latin typeface="Comic Sans MS"/>
              <a:cs typeface="Comic Sans M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1606" y="5602708"/>
            <a:ext cx="8226425" cy="73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>
              <a:buClr>
                <a:srgbClr val="FFFFFF"/>
              </a:buClr>
              <a:defRPr/>
            </a:pPr>
            <a:r>
              <a:rPr lang="en-US" b="1" dirty="0">
                <a:solidFill>
                  <a:srgbClr val="FFD205"/>
                </a:solidFill>
                <a:latin typeface="Comic Sans MS"/>
                <a:ea typeface="ＭＳ Ｐゴシック"/>
                <a:cs typeface="Comic Sans MS"/>
              </a:rPr>
              <a:t>HOW MANY DID YOU GET RIGHT?</a:t>
            </a:r>
            <a:endParaRPr lang="en-US" sz="1000" dirty="0">
              <a:solidFill>
                <a:srgbClr val="FFFFFF"/>
              </a:solidFill>
              <a:latin typeface="Comic Sans MS"/>
              <a:ea typeface="ＭＳ Ｐゴシック"/>
              <a:cs typeface="Comic Sans M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36470" y="653004"/>
            <a:ext cx="82264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800" b="1" dirty="0">
                <a:solidFill>
                  <a:srgbClr val="FFD205"/>
                </a:solidFill>
                <a:latin typeface="Mistral"/>
                <a:cs typeface="Mistral"/>
              </a:rPr>
              <a:t>ANSWERS</a:t>
            </a:r>
            <a:endParaRPr lang="en-US" dirty="0">
              <a:latin typeface="Mistral"/>
              <a:cs typeface="Mistral"/>
            </a:endParaRPr>
          </a:p>
        </p:txBody>
      </p:sp>
    </p:spTree>
    <p:extLst>
      <p:ext uri="{BB962C8B-B14F-4D97-AF65-F5344CB8AC3E}">
        <p14:creationId xmlns:p14="http://schemas.microsoft.com/office/powerpoint/2010/main" val="16292220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336699"/>
      </a:dk2>
      <a:lt2>
        <a:srgbClr val="FFFFFF"/>
      </a:lt2>
      <a:accent1>
        <a:srgbClr val="57D9CE"/>
      </a:accent1>
      <a:accent2>
        <a:srgbClr val="C0BEF7"/>
      </a:accent2>
      <a:accent3>
        <a:srgbClr val="ADB8CA"/>
      </a:accent3>
      <a:accent4>
        <a:srgbClr val="DADADA"/>
      </a:accent4>
      <a:accent5>
        <a:srgbClr val="B4E9E3"/>
      </a:accent5>
      <a:accent6>
        <a:srgbClr val="AEACE0"/>
      </a:accent6>
      <a:hlink>
        <a:srgbClr val="A6D2FF"/>
      </a:hlink>
      <a:folHlink>
        <a:srgbClr val="E1CEF2"/>
      </a:folHlink>
    </a:clrScheme>
    <a:fontScheme name="1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333333"/>
        </a:dk1>
        <a:lt1>
          <a:srgbClr val="FFFFFF"/>
        </a:lt1>
        <a:dk2>
          <a:srgbClr val="336699"/>
        </a:dk2>
        <a:lt2>
          <a:srgbClr val="FFFFFF"/>
        </a:lt2>
        <a:accent1>
          <a:srgbClr val="7CBAF7"/>
        </a:accent1>
        <a:accent2>
          <a:srgbClr val="94C6F7"/>
        </a:accent2>
        <a:accent3>
          <a:srgbClr val="ADB8CA"/>
        </a:accent3>
        <a:accent4>
          <a:srgbClr val="DADADA"/>
        </a:accent4>
        <a:accent5>
          <a:srgbClr val="BFD9FA"/>
        </a:accent5>
        <a:accent6>
          <a:srgbClr val="86B3E0"/>
        </a:accent6>
        <a:hlink>
          <a:srgbClr val="A6D2FF"/>
        </a:hlink>
        <a:folHlink>
          <a:srgbClr val="BFD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6699"/>
        </a:dk2>
        <a:lt2>
          <a:srgbClr val="FFFFFF"/>
        </a:lt2>
        <a:accent1>
          <a:srgbClr val="57D9CE"/>
        </a:accent1>
        <a:accent2>
          <a:srgbClr val="C0BEF7"/>
        </a:accent2>
        <a:accent3>
          <a:srgbClr val="ADB8CA"/>
        </a:accent3>
        <a:accent4>
          <a:srgbClr val="DADADA"/>
        </a:accent4>
        <a:accent5>
          <a:srgbClr val="B4E9E3"/>
        </a:accent5>
        <a:accent6>
          <a:srgbClr val="AEACE0"/>
        </a:accent6>
        <a:hlink>
          <a:srgbClr val="A6D2FF"/>
        </a:hlink>
        <a:folHlink>
          <a:srgbClr val="E1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6699"/>
        </a:dk2>
        <a:lt2>
          <a:srgbClr val="FFFFFF"/>
        </a:lt2>
        <a:accent1>
          <a:srgbClr val="F2B79D"/>
        </a:accent1>
        <a:accent2>
          <a:srgbClr val="94C6F7"/>
        </a:accent2>
        <a:accent3>
          <a:srgbClr val="ADB8CA"/>
        </a:accent3>
        <a:accent4>
          <a:srgbClr val="DADADA"/>
        </a:accent4>
        <a:accent5>
          <a:srgbClr val="F7D8CC"/>
        </a:accent5>
        <a:accent6>
          <a:srgbClr val="86B3E0"/>
        </a:accent6>
        <a:hlink>
          <a:srgbClr val="EBCCE3"/>
        </a:hlink>
        <a:folHlink>
          <a:srgbClr val="EDE0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6699"/>
        </a:dk2>
        <a:lt2>
          <a:srgbClr val="FFFFFF"/>
        </a:lt2>
        <a:accent1>
          <a:srgbClr val="C9D982"/>
        </a:accent1>
        <a:accent2>
          <a:srgbClr val="F2C791"/>
        </a:accent2>
        <a:accent3>
          <a:srgbClr val="ADB8CA"/>
        </a:accent3>
        <a:accent4>
          <a:srgbClr val="DADADA"/>
        </a:accent4>
        <a:accent5>
          <a:srgbClr val="E1E9C1"/>
        </a:accent5>
        <a:accent6>
          <a:srgbClr val="DBB483"/>
        </a:accent6>
        <a:hlink>
          <a:srgbClr val="F2D3EA"/>
        </a:hlink>
        <a:folHlink>
          <a:srgbClr val="A6D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CBAF7"/>
        </a:accent1>
        <a:accent2>
          <a:srgbClr val="94C6F7"/>
        </a:accent2>
        <a:accent3>
          <a:srgbClr val="FFFFFF"/>
        </a:accent3>
        <a:accent4>
          <a:srgbClr val="000000"/>
        </a:accent4>
        <a:accent5>
          <a:srgbClr val="BFD9FA"/>
        </a:accent5>
        <a:accent6>
          <a:srgbClr val="86B3E0"/>
        </a:accent6>
        <a:hlink>
          <a:srgbClr val="A6D2FF"/>
        </a:hlink>
        <a:folHlink>
          <a:srgbClr val="BFD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7D9CE"/>
        </a:accent1>
        <a:accent2>
          <a:srgbClr val="C0BEF7"/>
        </a:accent2>
        <a:accent3>
          <a:srgbClr val="FFFFFF"/>
        </a:accent3>
        <a:accent4>
          <a:srgbClr val="000000"/>
        </a:accent4>
        <a:accent5>
          <a:srgbClr val="B4E9E3"/>
        </a:accent5>
        <a:accent6>
          <a:srgbClr val="AEACE0"/>
        </a:accent6>
        <a:hlink>
          <a:srgbClr val="A6D2FF"/>
        </a:hlink>
        <a:folHlink>
          <a:srgbClr val="E1C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B79D"/>
        </a:accent1>
        <a:accent2>
          <a:srgbClr val="94C6F7"/>
        </a:accent2>
        <a:accent3>
          <a:srgbClr val="FFFFFF"/>
        </a:accent3>
        <a:accent4>
          <a:srgbClr val="000000"/>
        </a:accent4>
        <a:accent5>
          <a:srgbClr val="F7D8CC"/>
        </a:accent5>
        <a:accent6>
          <a:srgbClr val="86B3E0"/>
        </a:accent6>
        <a:hlink>
          <a:srgbClr val="EBCCE3"/>
        </a:hlink>
        <a:folHlink>
          <a:srgbClr val="EDE0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9D982"/>
        </a:accent1>
        <a:accent2>
          <a:srgbClr val="F2C791"/>
        </a:accent2>
        <a:accent3>
          <a:srgbClr val="FFFFFF"/>
        </a:accent3>
        <a:accent4>
          <a:srgbClr val="000000"/>
        </a:accent4>
        <a:accent5>
          <a:srgbClr val="E1E9C1"/>
        </a:accent5>
        <a:accent6>
          <a:srgbClr val="DBB483"/>
        </a:accent6>
        <a:hlink>
          <a:srgbClr val="F2D3EA"/>
        </a:hlink>
        <a:folHlink>
          <a:srgbClr val="A6D2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Comic Sans MS</vt:lpstr>
      <vt:lpstr>Mistral</vt:lpstr>
      <vt:lpstr>1_Default Design</vt:lpstr>
      <vt:lpstr>DIRECT AND REPORTED SPEECH</vt:lpstr>
      <vt:lpstr>Decide whether each sentence contains direct or reported speech...</vt:lpstr>
      <vt:lpstr>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QUESTIONS</dc:title>
  <dc:creator>Sinead</dc:creator>
  <cp:lastModifiedBy>Mr and Mrs Smout</cp:lastModifiedBy>
  <cp:revision>2</cp:revision>
  <dcterms:created xsi:type="dcterms:W3CDTF">2014-01-19T00:34:14Z</dcterms:created>
  <dcterms:modified xsi:type="dcterms:W3CDTF">2020-06-20T10:56:32Z</dcterms:modified>
</cp:coreProperties>
</file>