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DE583-291D-417E-B4CD-F3CDCD8AD383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3A6E-8F8B-4A60-B52B-AF92E1F1F74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DE583-291D-417E-B4CD-F3CDCD8AD383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3A6E-8F8B-4A60-B52B-AF92E1F1F74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DE583-291D-417E-B4CD-F3CDCD8AD383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3A6E-8F8B-4A60-B52B-AF92E1F1F74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DE583-291D-417E-B4CD-F3CDCD8AD383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3A6E-8F8B-4A60-B52B-AF92E1F1F74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DE583-291D-417E-B4CD-F3CDCD8AD383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C773A6E-8F8B-4A60-B52B-AF92E1F1F74C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DE583-291D-417E-B4CD-F3CDCD8AD383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3A6E-8F8B-4A60-B52B-AF92E1F1F74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DE583-291D-417E-B4CD-F3CDCD8AD383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3A6E-8F8B-4A60-B52B-AF92E1F1F74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DE583-291D-417E-B4CD-F3CDCD8AD383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3A6E-8F8B-4A60-B52B-AF92E1F1F74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DE583-291D-417E-B4CD-F3CDCD8AD383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3A6E-8F8B-4A60-B52B-AF92E1F1F74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DE583-291D-417E-B4CD-F3CDCD8AD383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3A6E-8F8B-4A60-B52B-AF92E1F1F74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DE583-291D-417E-B4CD-F3CDCD8AD383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3A6E-8F8B-4A60-B52B-AF92E1F1F74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11DE583-291D-417E-B4CD-F3CDCD8AD383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C773A6E-8F8B-4A60-B52B-AF92E1F1F74C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hdoTThn5mw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XCCW Joined 1a" panose="03050602040000000000" pitchFamily="66" charset="0"/>
              </a:rPr>
              <a:t>English</a:t>
            </a:r>
            <a:br>
              <a:rPr lang="en-GB" dirty="0" smtClean="0">
                <a:solidFill>
                  <a:schemeClr val="bg1"/>
                </a:solidFill>
                <a:latin typeface="XCCW Joined 1a" panose="03050602040000000000" pitchFamily="66" charset="0"/>
              </a:rPr>
            </a:br>
            <a:r>
              <a:rPr lang="en-GB" dirty="0" smtClean="0">
                <a:solidFill>
                  <a:schemeClr val="bg1"/>
                </a:solidFill>
                <a:latin typeface="XCCW Joined 1a" panose="03050602040000000000" pitchFamily="66" charset="0"/>
              </a:rPr>
              <a:t>Summer term 2 </a:t>
            </a:r>
            <a:br>
              <a:rPr lang="en-GB" dirty="0" smtClean="0">
                <a:solidFill>
                  <a:schemeClr val="bg1"/>
                </a:solidFill>
                <a:latin typeface="XCCW Joined 1a" panose="03050602040000000000" pitchFamily="66" charset="0"/>
              </a:rPr>
            </a:br>
            <a:r>
              <a:rPr lang="en-GB" dirty="0" smtClean="0">
                <a:solidFill>
                  <a:schemeClr val="bg1"/>
                </a:solidFill>
                <a:latin typeface="XCCW Joined 1a" panose="03050602040000000000" pitchFamily="66" charset="0"/>
              </a:rPr>
              <a:t>week 5</a:t>
            </a:r>
            <a:endParaRPr lang="en-GB" dirty="0">
              <a:solidFill>
                <a:schemeClr val="bg1"/>
              </a:solidFill>
              <a:latin typeface="XCCW Joined 1a" panose="03050602040000000000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749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700" dirty="0" smtClean="0">
                <a:solidFill>
                  <a:schemeClr val="bg1"/>
                </a:solidFill>
                <a:effectLst/>
                <a:latin typeface="XCCW Joined 1a" panose="03050602040000000000" pitchFamily="66" charset="0"/>
              </a:rPr>
              <a:t/>
            </a:r>
            <a:br>
              <a:rPr lang="en-GB" sz="2700" dirty="0" smtClean="0">
                <a:solidFill>
                  <a:schemeClr val="bg1"/>
                </a:solidFill>
                <a:effectLst/>
                <a:latin typeface="XCCW Joined 1a" panose="03050602040000000000" pitchFamily="66" charset="0"/>
              </a:rPr>
            </a:br>
            <a:r>
              <a:rPr lang="en-GB" sz="2700" dirty="0" smtClean="0">
                <a:solidFill>
                  <a:schemeClr val="bg1"/>
                </a:solidFill>
                <a:effectLst/>
                <a:latin typeface="XCCW Joined 1a" panose="03050602040000000000" pitchFamily="66" charset="0"/>
              </a:rPr>
              <a:t>Day </a:t>
            </a:r>
            <a:r>
              <a:rPr lang="en-GB" sz="2700" dirty="0">
                <a:solidFill>
                  <a:schemeClr val="bg1"/>
                </a:solidFill>
                <a:effectLst/>
                <a:latin typeface="XCCW Joined 1a" panose="03050602040000000000" pitchFamily="66" charset="0"/>
              </a:rPr>
              <a:t>3 </a:t>
            </a:r>
            <a:br>
              <a:rPr lang="en-GB" sz="2700" dirty="0">
                <a:solidFill>
                  <a:schemeClr val="bg1"/>
                </a:solidFill>
                <a:effectLst/>
                <a:latin typeface="XCCW Joined 1a" panose="03050602040000000000" pitchFamily="66" charset="0"/>
              </a:rPr>
            </a:br>
            <a:r>
              <a:rPr lang="en-GB" sz="2700" dirty="0">
                <a:solidFill>
                  <a:schemeClr val="bg1"/>
                </a:solidFill>
                <a:effectLst/>
                <a:latin typeface="XCCW Joined 1a" panose="03050602040000000000" pitchFamily="66" charset="0"/>
              </a:rPr>
              <a:t>Learning Chunk 3 (1 min 11- 2 min 4 seconds)</a:t>
            </a:r>
            <a:r>
              <a:rPr lang="en-GB" dirty="0">
                <a:effectLst/>
              </a:rPr>
              <a:t/>
            </a:r>
            <a:br>
              <a:rPr lang="en-GB" dirty="0">
                <a:effectLst/>
              </a:rPr>
            </a:br>
            <a:endParaRPr lang="en-GB" dirty="0"/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25642" t="2388" b="12234"/>
          <a:stretch/>
        </p:blipFill>
        <p:spPr bwMode="auto">
          <a:xfrm>
            <a:off x="1331640" y="1844824"/>
            <a:ext cx="6696744" cy="4320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17025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>
                <a:solidFill>
                  <a:schemeClr val="bg1"/>
                </a:solidFill>
                <a:latin typeface="XCCW Joined 1a" panose="03050602040000000000" pitchFamily="66" charset="0"/>
              </a:rPr>
              <a:t>Today’s Challenges</a:t>
            </a:r>
            <a:endParaRPr lang="en-GB" b="0" dirty="0">
              <a:solidFill>
                <a:schemeClr val="bg1"/>
              </a:solidFill>
              <a:latin typeface="XCCW Joined 1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608"/>
          </a:xfrm>
        </p:spPr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r>
              <a:rPr lang="en-GB" dirty="0">
                <a:solidFill>
                  <a:schemeClr val="bg1"/>
                </a:solidFill>
                <a:latin typeface="XCCW Joined 1a" panose="03050602040000000000" pitchFamily="66" charset="0"/>
              </a:rPr>
              <a:t>Action</a:t>
            </a:r>
          </a:p>
          <a:p>
            <a:pPr marL="137160" indent="0">
              <a:buNone/>
            </a:pPr>
            <a:r>
              <a:rPr lang="en-GB" dirty="0">
                <a:solidFill>
                  <a:schemeClr val="bg1"/>
                </a:solidFill>
                <a:latin typeface="XCCW Joined 1a" panose="03050602040000000000" pitchFamily="66" charset="0"/>
              </a:rPr>
              <a:t>Speech</a:t>
            </a:r>
          </a:p>
          <a:p>
            <a:pPr marL="137160" indent="0">
              <a:buNone/>
            </a:pPr>
            <a:r>
              <a:rPr lang="en-GB" dirty="0" smtClean="0">
                <a:solidFill>
                  <a:schemeClr val="bg1"/>
                </a:solidFill>
                <a:latin typeface="XCCW Joined 1a" panose="03050602040000000000" pitchFamily="66" charset="0"/>
              </a:rPr>
              <a:t>Metaphor</a:t>
            </a:r>
          </a:p>
          <a:p>
            <a:pPr marL="137160" indent="0">
              <a:buNone/>
            </a:pPr>
            <a:endParaRPr lang="en-GB" dirty="0">
              <a:solidFill>
                <a:schemeClr val="bg1"/>
              </a:solidFill>
              <a:latin typeface="XCCW Joined 1a" panose="03050602040000000000" pitchFamily="66" charset="0"/>
            </a:endParaRPr>
          </a:p>
          <a:p>
            <a:pPr lvl="0"/>
            <a:r>
              <a:rPr lang="en-GB" dirty="0">
                <a:solidFill>
                  <a:schemeClr val="bg1"/>
                </a:solidFill>
                <a:latin typeface="XCCW Joined 1a" panose="03050602040000000000" pitchFamily="66" charset="0"/>
              </a:rPr>
              <a:t>What action happened and by who? Use adverbs and adjectives (use the shade ‘ o meter to choose appropriate words</a:t>
            </a:r>
            <a:r>
              <a:rPr lang="en-GB" dirty="0" smtClean="0">
                <a:solidFill>
                  <a:schemeClr val="bg1"/>
                </a:solidFill>
                <a:latin typeface="XCCW Joined 1a" panose="03050602040000000000" pitchFamily="66" charset="0"/>
              </a:rPr>
              <a:t>).</a:t>
            </a:r>
          </a:p>
          <a:p>
            <a:pPr lvl="0"/>
            <a:endParaRPr lang="en-GB" dirty="0">
              <a:solidFill>
                <a:schemeClr val="bg1"/>
              </a:solidFill>
              <a:latin typeface="XCCW Joined 1a" panose="03050602040000000000" pitchFamily="66" charset="0"/>
            </a:endParaRPr>
          </a:p>
          <a:p>
            <a:pPr lvl="0"/>
            <a:r>
              <a:rPr lang="en-GB" dirty="0">
                <a:solidFill>
                  <a:schemeClr val="bg1"/>
                </a:solidFill>
                <a:latin typeface="XCCW Joined 1a" panose="03050602040000000000" pitchFamily="66" charset="0"/>
              </a:rPr>
              <a:t>Use some dialogue either  between the athlete’s father and the security guards, or the athlete and his father. (no more than three lots of dialogue</a:t>
            </a:r>
            <a:r>
              <a:rPr lang="en-GB" dirty="0" smtClean="0">
                <a:solidFill>
                  <a:schemeClr val="bg1"/>
                </a:solidFill>
                <a:latin typeface="XCCW Joined 1a" panose="03050602040000000000" pitchFamily="66" charset="0"/>
              </a:rPr>
              <a:t>).</a:t>
            </a:r>
          </a:p>
          <a:p>
            <a:pPr lvl="0"/>
            <a:endParaRPr lang="en-GB" dirty="0">
              <a:solidFill>
                <a:schemeClr val="bg1"/>
              </a:solidFill>
              <a:latin typeface="XCCW Joined 1a" panose="03050602040000000000" pitchFamily="66" charset="0"/>
            </a:endParaRPr>
          </a:p>
          <a:p>
            <a:pPr lvl="0"/>
            <a:r>
              <a:rPr lang="en-GB" dirty="0">
                <a:solidFill>
                  <a:schemeClr val="bg1"/>
                </a:solidFill>
                <a:latin typeface="XCCW Joined 1a" panose="03050602040000000000" pitchFamily="66" charset="0"/>
              </a:rPr>
              <a:t>Use a metaphor to describe the athlete now.</a:t>
            </a:r>
          </a:p>
          <a:p>
            <a:endParaRPr lang="en-GB" dirty="0">
              <a:solidFill>
                <a:schemeClr val="bg1"/>
              </a:solidFill>
              <a:latin typeface="XCCW Joined 1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586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dirty="0">
                <a:solidFill>
                  <a:schemeClr val="bg1"/>
                </a:solidFill>
                <a:effectLst/>
                <a:latin typeface="XCCW Joined 1a" panose="03050602040000000000" pitchFamily="66" charset="0"/>
              </a:rPr>
              <a:t>Day 4</a:t>
            </a:r>
            <a:br>
              <a:rPr lang="en-GB" sz="3100" dirty="0">
                <a:solidFill>
                  <a:schemeClr val="bg1"/>
                </a:solidFill>
                <a:effectLst/>
                <a:latin typeface="XCCW Joined 1a" panose="03050602040000000000" pitchFamily="66" charset="0"/>
              </a:rPr>
            </a:br>
            <a:r>
              <a:rPr lang="en-GB" sz="3100" dirty="0">
                <a:solidFill>
                  <a:schemeClr val="bg1"/>
                </a:solidFill>
                <a:effectLst/>
                <a:latin typeface="XCCW Joined 1a" panose="03050602040000000000" pitchFamily="66" charset="0"/>
              </a:rPr>
              <a:t>Learning chunk 4 (2 min 4 –end)</a:t>
            </a:r>
            <a:r>
              <a:rPr lang="en-GB" dirty="0">
                <a:effectLst/>
              </a:rPr>
              <a:t/>
            </a:r>
            <a:br>
              <a:rPr lang="en-GB" dirty="0">
                <a:effectLst/>
              </a:rPr>
            </a:br>
            <a:endParaRPr lang="en-GB" dirty="0"/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23803" t="15835" b="9639"/>
          <a:stretch/>
        </p:blipFill>
        <p:spPr bwMode="auto">
          <a:xfrm>
            <a:off x="1329049" y="1700808"/>
            <a:ext cx="6771343" cy="40324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08963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XCCW Joined 1a" panose="03050602040000000000" pitchFamily="66" charset="0"/>
              </a:rPr>
              <a:t>Today’s Challenges</a:t>
            </a:r>
            <a:endParaRPr lang="en-GB" dirty="0">
              <a:solidFill>
                <a:schemeClr val="bg1"/>
              </a:solidFill>
              <a:latin typeface="XCCW Joined 1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461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GB" dirty="0">
                <a:solidFill>
                  <a:schemeClr val="bg1"/>
                </a:solidFill>
                <a:latin typeface="XCCW Joined 1a" panose="03050602040000000000" pitchFamily="66" charset="0"/>
              </a:rPr>
              <a:t>Touch</a:t>
            </a:r>
          </a:p>
          <a:p>
            <a:pPr lvl="0"/>
            <a:r>
              <a:rPr lang="en-GB" dirty="0">
                <a:solidFill>
                  <a:schemeClr val="bg1"/>
                </a:solidFill>
                <a:latin typeface="XCCW Joined 1a" panose="03050602040000000000" pitchFamily="66" charset="0"/>
              </a:rPr>
              <a:t>Punctuation (use a De: de sentence)</a:t>
            </a:r>
          </a:p>
          <a:p>
            <a:pPr lvl="0"/>
            <a:r>
              <a:rPr lang="en-GB" dirty="0" smtClean="0">
                <a:solidFill>
                  <a:schemeClr val="bg1"/>
                </a:solidFill>
                <a:latin typeface="XCCW Joined 1a" panose="03050602040000000000" pitchFamily="66" charset="0"/>
              </a:rPr>
              <a:t>Alliteration</a:t>
            </a:r>
          </a:p>
          <a:p>
            <a:pPr lvl="0"/>
            <a:endParaRPr lang="en-GB" sz="2400" dirty="0">
              <a:solidFill>
                <a:schemeClr val="bg1"/>
              </a:solidFill>
              <a:latin typeface="XCCW Joined 1a" panose="03050602040000000000" pitchFamily="66" charset="0"/>
            </a:endParaRPr>
          </a:p>
          <a:p>
            <a:pPr lvl="0"/>
            <a:r>
              <a:rPr lang="en-GB" dirty="0">
                <a:solidFill>
                  <a:schemeClr val="bg1"/>
                </a:solidFill>
                <a:latin typeface="XCCW Joined 1a" panose="03050602040000000000" pitchFamily="66" charset="0"/>
              </a:rPr>
              <a:t>In this section we see the athlete clinging on to his father. Can you describe this, thinking about ‘touch’ and describe this action in detail</a:t>
            </a:r>
            <a:r>
              <a:rPr lang="en-GB" dirty="0" smtClean="0">
                <a:solidFill>
                  <a:schemeClr val="bg1"/>
                </a:solidFill>
                <a:latin typeface="XCCW Joined 1a" panose="03050602040000000000" pitchFamily="66" charset="0"/>
              </a:rPr>
              <a:t>.</a:t>
            </a:r>
          </a:p>
          <a:p>
            <a:pPr lvl="0"/>
            <a:endParaRPr lang="en-GB" dirty="0">
              <a:solidFill>
                <a:schemeClr val="bg1"/>
              </a:solidFill>
              <a:latin typeface="XCCW Joined 1a" panose="03050602040000000000" pitchFamily="66" charset="0"/>
            </a:endParaRPr>
          </a:p>
          <a:p>
            <a:pPr lvl="0"/>
            <a:r>
              <a:rPr lang="en-GB" dirty="0">
                <a:solidFill>
                  <a:schemeClr val="bg1"/>
                </a:solidFill>
                <a:latin typeface="XCCW Joined 1a" panose="03050602040000000000" pitchFamily="66" charset="0"/>
              </a:rPr>
              <a:t>Focus on using a De: de sentence (Description: detail) Examples below</a:t>
            </a:r>
            <a:r>
              <a:rPr lang="en-GB" dirty="0" smtClean="0">
                <a:solidFill>
                  <a:schemeClr val="bg1"/>
                </a:solidFill>
                <a:latin typeface="XCCW Joined 1a" panose="03050602040000000000" pitchFamily="66" charset="0"/>
              </a:rPr>
              <a:t>.</a:t>
            </a:r>
          </a:p>
          <a:p>
            <a:pPr lvl="0"/>
            <a:endParaRPr lang="en-GB" dirty="0">
              <a:solidFill>
                <a:schemeClr val="bg1"/>
              </a:solidFill>
              <a:latin typeface="XCCW Joined 1a" panose="03050602040000000000" pitchFamily="66" charset="0"/>
            </a:endParaRPr>
          </a:p>
          <a:p>
            <a:r>
              <a:rPr lang="en-GB" dirty="0">
                <a:solidFill>
                  <a:schemeClr val="bg1"/>
                </a:solidFill>
                <a:latin typeface="XCCW Joined 1a" panose="03050602040000000000" pitchFamily="66" charset="0"/>
              </a:rPr>
              <a:t>Use some alliteration (Bravely he began to believe he could complete the race…)</a:t>
            </a:r>
            <a:endParaRPr lang="en-GB" dirty="0">
              <a:solidFill>
                <a:schemeClr val="bg1"/>
              </a:solidFill>
              <a:latin typeface="XCCW Joined 1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706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u="sng" dirty="0" err="1">
                <a:solidFill>
                  <a:schemeClr val="bg1"/>
                </a:solidFill>
                <a:latin typeface="XCCW Joined 1a" panose="03050602040000000000" pitchFamily="66" charset="0"/>
              </a:rPr>
              <a:t>De:de</a:t>
            </a:r>
            <a:r>
              <a:rPr lang="en-GB" u="sng" dirty="0">
                <a:solidFill>
                  <a:schemeClr val="bg1"/>
                </a:solidFill>
                <a:latin typeface="XCCW Joined 1a" panose="03050602040000000000" pitchFamily="66" charset="0"/>
              </a:rPr>
              <a:t> sentence </a:t>
            </a:r>
            <a:r>
              <a:rPr lang="en-GB" u="sng" dirty="0" smtClean="0">
                <a:solidFill>
                  <a:schemeClr val="bg1"/>
                </a:solidFill>
                <a:latin typeface="XCCW Joined 1a" panose="03050602040000000000" pitchFamily="66" charset="0"/>
              </a:rPr>
              <a:t>examples</a:t>
            </a:r>
          </a:p>
          <a:p>
            <a:endParaRPr lang="en-GB" dirty="0">
              <a:solidFill>
                <a:schemeClr val="bg1"/>
              </a:solidFill>
              <a:latin typeface="XCCW Joined 1a" panose="03050602040000000000" pitchFamily="66" charset="0"/>
            </a:endParaRPr>
          </a:p>
          <a:p>
            <a:r>
              <a:rPr lang="en-GB" dirty="0">
                <a:solidFill>
                  <a:schemeClr val="bg1"/>
                </a:solidFill>
                <a:latin typeface="XCCW Joined 1a" panose="03050602040000000000" pitchFamily="66" charset="0"/>
              </a:rPr>
              <a:t>Snails are slow: they take hours to cross the shortest distance. </a:t>
            </a:r>
          </a:p>
          <a:p>
            <a:r>
              <a:rPr lang="en-GB" dirty="0">
                <a:solidFill>
                  <a:schemeClr val="bg1"/>
                </a:solidFill>
                <a:latin typeface="XCCW Joined 1a" panose="03050602040000000000" pitchFamily="66" charset="0"/>
              </a:rPr>
              <a:t>I was exhausted: I hadn't slept for more than two days.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2226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effectLst/>
              </a:rPr>
              <a:t/>
            </a:r>
            <a:br>
              <a:rPr lang="en-GB" dirty="0" smtClean="0">
                <a:effectLst/>
              </a:rPr>
            </a:br>
            <a:r>
              <a:rPr lang="en-GB" dirty="0">
                <a:effectLst/>
              </a:rPr>
              <a:t/>
            </a:r>
            <a:br>
              <a:rPr lang="en-GB" dirty="0">
                <a:effectLst/>
              </a:rPr>
            </a:br>
            <a:r>
              <a:rPr lang="en-GB" dirty="0" smtClean="0">
                <a:effectLst/>
              </a:rPr>
              <a:t/>
            </a:r>
            <a:br>
              <a:rPr lang="en-GB" dirty="0" smtClean="0">
                <a:effectLst/>
              </a:rPr>
            </a:br>
            <a:r>
              <a:rPr lang="en-GB" dirty="0">
                <a:effectLst/>
              </a:rPr>
              <a:t/>
            </a:r>
            <a:br>
              <a:rPr lang="en-GB" dirty="0">
                <a:effectLst/>
              </a:rPr>
            </a:br>
            <a:r>
              <a:rPr lang="en-GB" dirty="0" smtClean="0">
                <a:effectLst/>
              </a:rPr>
              <a:t/>
            </a:r>
            <a:br>
              <a:rPr lang="en-GB" dirty="0" smtClean="0">
                <a:effectLst/>
              </a:rPr>
            </a:br>
            <a:r>
              <a:rPr lang="en-GB" dirty="0">
                <a:effectLst/>
              </a:rPr>
              <a:t/>
            </a:r>
            <a:br>
              <a:rPr lang="en-GB" dirty="0">
                <a:effectLst/>
              </a:rPr>
            </a:br>
            <a:r>
              <a:rPr lang="en-GB" dirty="0" smtClean="0">
                <a:effectLst/>
              </a:rPr>
              <a:t/>
            </a:r>
            <a:br>
              <a:rPr lang="en-GB" dirty="0" smtClean="0">
                <a:effectLst/>
              </a:rPr>
            </a:br>
            <a:r>
              <a:rPr lang="en-GB" dirty="0">
                <a:effectLst/>
              </a:rPr>
              <a:t/>
            </a:r>
            <a:br>
              <a:rPr lang="en-GB" dirty="0">
                <a:effectLst/>
              </a:rPr>
            </a:br>
            <a:r>
              <a:rPr lang="en-GB" dirty="0" smtClean="0">
                <a:effectLst/>
              </a:rPr>
              <a:t/>
            </a:r>
            <a:br>
              <a:rPr lang="en-GB" dirty="0" smtClean="0">
                <a:effectLst/>
              </a:rPr>
            </a:br>
            <a:r>
              <a:rPr lang="en-GB" dirty="0" smtClean="0">
                <a:effectLst/>
              </a:rPr>
              <a:t>Watch </a:t>
            </a:r>
            <a:r>
              <a:rPr lang="en-GB" u="sng" dirty="0">
                <a:effectLst/>
                <a:hlinkClick r:id="rId2"/>
              </a:rPr>
              <a:t>https://www.youtube.com/watch?v=PhdoTThn5mw</a:t>
            </a:r>
            <a:r>
              <a:rPr lang="en-GB" dirty="0">
                <a:effectLst/>
              </a:rPr>
              <a:t/>
            </a:r>
            <a:br>
              <a:rPr lang="en-GB" dirty="0">
                <a:effectLst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7698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GB" sz="4400" dirty="0">
                <a:solidFill>
                  <a:schemeClr val="bg1"/>
                </a:solidFill>
                <a:latin typeface="XCCW Joined 1a" panose="03050602040000000000" pitchFamily="66" charset="0"/>
              </a:rPr>
              <a:t>You are going to write a descriptive recount of the inspirational Olympic race run by Derek Redmond in the 1992 Olympic games</a:t>
            </a:r>
            <a:r>
              <a:rPr lang="en-GB" sz="4400" dirty="0" smtClean="0">
                <a:solidFill>
                  <a:schemeClr val="bg1"/>
                </a:solidFill>
                <a:latin typeface="XCCW Joined 1a" panose="03050602040000000000" pitchFamily="66" charset="0"/>
              </a:rPr>
              <a:t>.</a:t>
            </a:r>
          </a:p>
          <a:p>
            <a:endParaRPr lang="en-GB" sz="4400" dirty="0">
              <a:solidFill>
                <a:schemeClr val="bg1"/>
              </a:solidFill>
              <a:latin typeface="XCCW Joined 1a" panose="03050602040000000000" pitchFamily="66" charset="0"/>
            </a:endParaRPr>
          </a:p>
          <a:p>
            <a:r>
              <a:rPr lang="en-GB" sz="4400" dirty="0">
                <a:solidFill>
                  <a:schemeClr val="bg1"/>
                </a:solidFill>
                <a:latin typeface="XCCW Joined 1a" panose="03050602040000000000" pitchFamily="66" charset="0"/>
              </a:rPr>
              <a:t>Each day you will watch a short chunk of the film and write </a:t>
            </a:r>
            <a:r>
              <a:rPr lang="en-GB" sz="4400" b="1" dirty="0">
                <a:solidFill>
                  <a:schemeClr val="bg1"/>
                </a:solidFill>
                <a:latin typeface="XCCW Joined 1a" panose="03050602040000000000" pitchFamily="66" charset="0"/>
              </a:rPr>
              <a:t>no more than 9 sentences about that chunk only</a:t>
            </a:r>
            <a:r>
              <a:rPr lang="en-GB" sz="4400" b="1" dirty="0" smtClean="0">
                <a:solidFill>
                  <a:schemeClr val="bg1"/>
                </a:solidFill>
                <a:latin typeface="XCCW Joined 1a" panose="03050602040000000000" pitchFamily="66" charset="0"/>
              </a:rPr>
              <a:t>.</a:t>
            </a:r>
          </a:p>
          <a:p>
            <a:endParaRPr lang="en-GB" sz="4400" dirty="0">
              <a:solidFill>
                <a:schemeClr val="bg1"/>
              </a:solidFill>
              <a:latin typeface="XCCW Joined 1a" panose="03050602040000000000" pitchFamily="66" charset="0"/>
            </a:endParaRPr>
          </a:p>
          <a:p>
            <a:r>
              <a:rPr lang="en-GB" sz="4400" b="1" dirty="0">
                <a:solidFill>
                  <a:schemeClr val="bg1"/>
                </a:solidFill>
                <a:latin typeface="XCCW Joined 1a" panose="03050602040000000000" pitchFamily="66" charset="0"/>
              </a:rPr>
              <a:t> </a:t>
            </a:r>
            <a:r>
              <a:rPr lang="en-GB" sz="4400" dirty="0">
                <a:solidFill>
                  <a:schemeClr val="bg1"/>
                </a:solidFill>
                <a:latin typeface="XCCW Joined 1a" panose="03050602040000000000" pitchFamily="66" charset="0"/>
              </a:rPr>
              <a:t>The focus is to make sure that you include all 3 challenges for that day, focus on your grammar, spelling and punctuation and spend time on your vocabulary choices. </a:t>
            </a:r>
            <a:endParaRPr lang="en-GB" sz="4400" dirty="0" smtClean="0">
              <a:solidFill>
                <a:schemeClr val="bg1"/>
              </a:solidFill>
              <a:latin typeface="XCCW Joined 1a" panose="03050602040000000000" pitchFamily="66" charset="0"/>
            </a:endParaRPr>
          </a:p>
          <a:p>
            <a:endParaRPr lang="en-GB" sz="4400" dirty="0">
              <a:solidFill>
                <a:schemeClr val="bg1"/>
              </a:solidFill>
              <a:latin typeface="XCCW Joined 1a" panose="03050602040000000000" pitchFamily="66" charset="0"/>
            </a:endParaRPr>
          </a:p>
          <a:p>
            <a:r>
              <a:rPr lang="en-GB" sz="4400" dirty="0">
                <a:solidFill>
                  <a:schemeClr val="bg1"/>
                </a:solidFill>
                <a:latin typeface="XCCW Joined 1a" panose="03050602040000000000" pitchFamily="66" charset="0"/>
              </a:rPr>
              <a:t>Each day there is a planning sheet to help you plan your work effectively before you write that chunk up.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0932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XCCW Joined 1a" panose="03050602040000000000" pitchFamily="66" charset="0"/>
              </a:rPr>
              <a:t>You will need to include 3 challenges that will be selected from the following:</a:t>
            </a:r>
            <a:endParaRPr lang="en-GB" sz="2400" dirty="0">
              <a:solidFill>
                <a:schemeClr val="bg1"/>
              </a:solidFill>
              <a:latin typeface="XCCW Joined 1a" panose="03050602040000000000" pitchFamily="66" charset="0"/>
            </a:endParaRPr>
          </a:p>
        </p:txBody>
      </p:sp>
      <p:pic>
        <p:nvPicPr>
          <p:cNvPr id="3" name="Picture 2" descr="A picture containing food&#10;&#10;Description automatically generate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7848872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19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dirty="0">
                <a:solidFill>
                  <a:schemeClr val="bg1"/>
                </a:solidFill>
                <a:effectLst/>
                <a:latin typeface="XCCW Joined 1a" panose="03050602040000000000" pitchFamily="66" charset="0"/>
              </a:rPr>
              <a:t>Day 1</a:t>
            </a:r>
            <a:br>
              <a:rPr lang="en-GB" sz="3100" dirty="0">
                <a:solidFill>
                  <a:schemeClr val="bg1"/>
                </a:solidFill>
                <a:effectLst/>
                <a:latin typeface="XCCW Joined 1a" panose="03050602040000000000" pitchFamily="66" charset="0"/>
              </a:rPr>
            </a:br>
            <a:r>
              <a:rPr lang="en-GB" sz="3100" dirty="0">
                <a:solidFill>
                  <a:schemeClr val="bg1"/>
                </a:solidFill>
                <a:effectLst/>
                <a:latin typeface="XCCW Joined 1a" panose="03050602040000000000" pitchFamily="66" charset="0"/>
              </a:rPr>
              <a:t>Learning chunk 1 (0 -35 seconds) </a:t>
            </a:r>
            <a:r>
              <a:rPr lang="en-GB" dirty="0">
                <a:effectLst/>
              </a:rPr>
              <a:t/>
            </a:r>
            <a:br>
              <a:rPr lang="en-GB" dirty="0">
                <a:effectLst/>
              </a:rPr>
            </a:br>
            <a:endParaRPr lang="en-GB" dirty="0"/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31157" t="48881" r="12819"/>
          <a:stretch/>
        </p:blipFill>
        <p:spPr bwMode="auto">
          <a:xfrm>
            <a:off x="2267744" y="1772816"/>
            <a:ext cx="4752528" cy="3528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67199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XCCW Joined 1a" panose="03050602040000000000" pitchFamily="66" charset="0"/>
              </a:rPr>
              <a:t>Today’s challenges:</a:t>
            </a:r>
            <a:endParaRPr lang="en-GB" dirty="0">
              <a:solidFill>
                <a:schemeClr val="bg1"/>
              </a:solidFill>
              <a:latin typeface="XCCW Joined 1a" panose="03050602040000000000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1412776"/>
            <a:ext cx="662473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XCCW Joined 1a" panose="03050602040000000000" pitchFamily="66" charset="0"/>
              </a:rPr>
              <a:t>Inner thought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XCCW Joined 1a" panose="03050602040000000000" pitchFamily="66" charset="0"/>
              </a:rPr>
              <a:t>Adverb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  <a:latin typeface="XCCW Joined 1a" panose="03050602040000000000" pitchFamily="66" charset="0"/>
              </a:rPr>
              <a:t>Simile</a:t>
            </a:r>
          </a:p>
          <a:p>
            <a:pPr lvl="0"/>
            <a:r>
              <a:rPr lang="en-GB" sz="2400" dirty="0">
                <a:solidFill>
                  <a:schemeClr val="bg1"/>
                </a:solidFill>
                <a:latin typeface="XCCW Joined 1a" panose="03050602040000000000" pitchFamily="66" charset="0"/>
              </a:rPr>
              <a:t>What is the athlete thinking as he prepares for the race? </a:t>
            </a:r>
            <a:endParaRPr lang="en-GB" sz="2400" dirty="0" smtClean="0">
              <a:solidFill>
                <a:schemeClr val="bg1"/>
              </a:solidFill>
              <a:latin typeface="XCCW Joined 1a" panose="03050602040000000000" pitchFamily="66" charset="0"/>
            </a:endParaRPr>
          </a:p>
          <a:p>
            <a:pPr lvl="0"/>
            <a:endParaRPr lang="en-GB" sz="2400" dirty="0">
              <a:solidFill>
                <a:schemeClr val="bg1"/>
              </a:solidFill>
              <a:latin typeface="XCCW Joined 1a" panose="03050602040000000000" pitchFamily="66" charset="0"/>
            </a:endParaRPr>
          </a:p>
          <a:p>
            <a:pPr lvl="0"/>
            <a:r>
              <a:rPr lang="en-GB" sz="2400" dirty="0">
                <a:solidFill>
                  <a:schemeClr val="bg1"/>
                </a:solidFill>
                <a:latin typeface="XCCW Joined 1a" panose="03050602040000000000" pitchFamily="66" charset="0"/>
              </a:rPr>
              <a:t>Start your sentence with an adverb to describe when, how, or where the action is taking place</a:t>
            </a:r>
            <a:r>
              <a:rPr lang="en-GB" sz="2400" dirty="0" smtClean="0">
                <a:solidFill>
                  <a:schemeClr val="bg1"/>
                </a:solidFill>
                <a:latin typeface="XCCW Joined 1a" panose="03050602040000000000" pitchFamily="66" charset="0"/>
              </a:rPr>
              <a:t>.</a:t>
            </a:r>
          </a:p>
          <a:p>
            <a:pPr lvl="0"/>
            <a:endParaRPr lang="en-GB" sz="2400" dirty="0">
              <a:solidFill>
                <a:schemeClr val="bg1"/>
              </a:solidFill>
              <a:latin typeface="XCCW Joined 1a" panose="03050602040000000000" pitchFamily="66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XCCW Joined 1a" panose="03050602040000000000" pitchFamily="66" charset="0"/>
              </a:rPr>
              <a:t>Describe the athlete using a simile (where something is described as being ‘like’ something else).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  <a:latin typeface="XCCW Joined 1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124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700" dirty="0">
                <a:solidFill>
                  <a:schemeClr val="bg1"/>
                </a:solidFill>
                <a:effectLst/>
                <a:latin typeface="XCCW Joined 1a" panose="03050602040000000000" pitchFamily="66" charset="0"/>
              </a:rPr>
              <a:t>Day 2</a:t>
            </a:r>
            <a:br>
              <a:rPr lang="en-GB" sz="2700" dirty="0">
                <a:solidFill>
                  <a:schemeClr val="bg1"/>
                </a:solidFill>
                <a:effectLst/>
                <a:latin typeface="XCCW Joined 1a" panose="03050602040000000000" pitchFamily="66" charset="0"/>
              </a:rPr>
            </a:br>
            <a:r>
              <a:rPr lang="en-GB" sz="2700" dirty="0">
                <a:solidFill>
                  <a:schemeClr val="bg1"/>
                </a:solidFill>
                <a:effectLst/>
                <a:latin typeface="XCCW Joined 1a" panose="03050602040000000000" pitchFamily="66" charset="0"/>
              </a:rPr>
              <a:t>Learning chunk 2 (36-1 min 10 seconds)</a:t>
            </a:r>
            <a:r>
              <a:rPr lang="en-GB" dirty="0">
                <a:effectLst/>
              </a:rPr>
              <a:t/>
            </a:r>
            <a:br>
              <a:rPr lang="en-GB" dirty="0">
                <a:effectLst/>
              </a:rPr>
            </a:br>
            <a:endParaRPr lang="en-GB" dirty="0"/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27771" t="20310" r="17850" b="7573"/>
          <a:stretch/>
        </p:blipFill>
        <p:spPr bwMode="auto">
          <a:xfrm>
            <a:off x="1979712" y="1556792"/>
            <a:ext cx="5760640" cy="4680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57971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XCCW Joined 1a" panose="03050602040000000000" pitchFamily="66" charset="0"/>
              </a:rPr>
              <a:t>Today’s challenges</a:t>
            </a:r>
            <a:endParaRPr lang="en-GB" sz="4400" dirty="0">
              <a:solidFill>
                <a:schemeClr val="bg1"/>
              </a:solidFill>
              <a:latin typeface="XCCW Joined 1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37160" indent="0">
              <a:buNone/>
            </a:pPr>
            <a:r>
              <a:rPr lang="en-GB" sz="2000" dirty="0">
                <a:solidFill>
                  <a:schemeClr val="bg1"/>
                </a:solidFill>
                <a:latin typeface="XCCW Joined 1a" panose="03050602040000000000" pitchFamily="66" charset="0"/>
              </a:rPr>
              <a:t>Feeling</a:t>
            </a:r>
          </a:p>
          <a:p>
            <a:pPr marL="137160" indent="0">
              <a:buNone/>
            </a:pPr>
            <a:r>
              <a:rPr lang="en-GB" sz="2000" dirty="0">
                <a:solidFill>
                  <a:schemeClr val="bg1"/>
                </a:solidFill>
                <a:latin typeface="XCCW Joined 1a" panose="03050602040000000000" pitchFamily="66" charset="0"/>
              </a:rPr>
              <a:t>Sentence structure (model sentence)</a:t>
            </a:r>
          </a:p>
          <a:p>
            <a:pPr marL="137160" indent="0">
              <a:buNone/>
            </a:pPr>
            <a:r>
              <a:rPr lang="en-GB" sz="2000" dirty="0" smtClean="0">
                <a:solidFill>
                  <a:schemeClr val="bg1"/>
                </a:solidFill>
                <a:latin typeface="XCCW Joined 1a" panose="03050602040000000000" pitchFamily="66" charset="0"/>
              </a:rPr>
              <a:t>Repetition</a:t>
            </a:r>
          </a:p>
          <a:p>
            <a:pPr marL="137160" indent="0">
              <a:buNone/>
            </a:pPr>
            <a:endParaRPr lang="en-GB" sz="2000" dirty="0">
              <a:solidFill>
                <a:schemeClr val="bg1"/>
              </a:solidFill>
              <a:latin typeface="XCCW Joined 1a" panose="03050602040000000000" pitchFamily="66" charset="0"/>
            </a:endParaRPr>
          </a:p>
          <a:p>
            <a:pPr marL="137160" lvl="0" indent="0">
              <a:buNone/>
            </a:pPr>
            <a:r>
              <a:rPr lang="en-GB" sz="2000" dirty="0" smtClean="0">
                <a:solidFill>
                  <a:schemeClr val="bg1"/>
                </a:solidFill>
                <a:latin typeface="XCCW Joined 1a" panose="03050602040000000000" pitchFamily="66" charset="0"/>
              </a:rPr>
              <a:t>How </a:t>
            </a:r>
            <a:r>
              <a:rPr lang="en-GB" sz="2000" dirty="0">
                <a:solidFill>
                  <a:schemeClr val="bg1"/>
                </a:solidFill>
                <a:latin typeface="XCCW Joined 1a" panose="03050602040000000000" pitchFamily="66" charset="0"/>
              </a:rPr>
              <a:t>is he feeling as his hamstring snaps? Not just physically, but emotionally too?</a:t>
            </a:r>
          </a:p>
          <a:p>
            <a:pPr marL="137160" lvl="0" indent="0">
              <a:buNone/>
            </a:pPr>
            <a:r>
              <a:rPr lang="en-GB" sz="2000" dirty="0">
                <a:solidFill>
                  <a:schemeClr val="bg1"/>
                </a:solidFill>
                <a:latin typeface="XCCW Joined 1a" panose="03050602040000000000" pitchFamily="66" charset="0"/>
              </a:rPr>
              <a:t>Use the model sentence below from the book ‘Of Lions And Unicorns’ by Michael </a:t>
            </a:r>
            <a:r>
              <a:rPr lang="en-GB" sz="2000" dirty="0" err="1">
                <a:solidFill>
                  <a:schemeClr val="bg1"/>
                </a:solidFill>
                <a:latin typeface="XCCW Joined 1a" panose="03050602040000000000" pitchFamily="66" charset="0"/>
              </a:rPr>
              <a:t>Morpurgo</a:t>
            </a:r>
            <a:r>
              <a:rPr lang="en-GB" sz="2000" dirty="0">
                <a:solidFill>
                  <a:schemeClr val="bg1"/>
                </a:solidFill>
                <a:latin typeface="XCCW Joined 1a" panose="03050602040000000000" pitchFamily="66" charset="0"/>
              </a:rPr>
              <a:t> and copy the  structure. Remember to make sure your sentence is in past tense and third person (use ‘He’, not I…)</a:t>
            </a:r>
          </a:p>
          <a:p>
            <a:pPr marL="137160" indent="0">
              <a:buNone/>
            </a:pPr>
            <a:r>
              <a:rPr lang="en-GB" sz="2000" dirty="0">
                <a:solidFill>
                  <a:schemeClr val="bg1"/>
                </a:solidFill>
                <a:latin typeface="XCCW Joined 1a" panose="03050602040000000000" pitchFamily="66" charset="0"/>
              </a:rPr>
              <a:t>Use some repetition for effect (examples below).</a:t>
            </a:r>
            <a:endParaRPr lang="en-GB" sz="2000" dirty="0">
              <a:solidFill>
                <a:schemeClr val="bg1"/>
              </a:solidFill>
              <a:latin typeface="XCCW Joined 1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294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0" y="335846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u="sng" dirty="0">
                <a:solidFill>
                  <a:schemeClr val="bg1"/>
                </a:solidFill>
                <a:latin typeface="XCCW Joined 1a" panose="03050602040000000000" pitchFamily="66" charset="0"/>
              </a:rPr>
              <a:t>Model sentence structure</a:t>
            </a:r>
            <a:endParaRPr lang="en-GB" sz="2400" dirty="0">
              <a:solidFill>
                <a:schemeClr val="bg1"/>
              </a:solidFill>
              <a:latin typeface="XCCW Joined 1a" panose="03050602040000000000" pitchFamily="66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XCCW Joined 1a" panose="03050602040000000000" pitchFamily="66" charset="0"/>
              </a:rPr>
              <a:t> </a:t>
            </a:r>
          </a:p>
          <a:p>
            <a:r>
              <a:rPr lang="en-GB" sz="2400" dirty="0">
                <a:solidFill>
                  <a:schemeClr val="bg1"/>
                </a:solidFill>
                <a:latin typeface="XCCW Joined 1a" panose="03050602040000000000" pitchFamily="66" charset="0"/>
              </a:rPr>
              <a:t>“I used to have this dream that I was back home and the crowd was doing their chanting: “Billy, Billy the Kid! Billy, Billy the Kid!” </a:t>
            </a:r>
          </a:p>
          <a:p>
            <a:r>
              <a:rPr lang="en-GB" sz="2400" dirty="0">
                <a:solidFill>
                  <a:schemeClr val="bg1"/>
                </a:solidFill>
                <a:latin typeface="XCCW Joined 1a" panose="03050602040000000000" pitchFamily="66" charset="0"/>
              </a:rPr>
              <a:t>From the short story ‘Billy The Kid’ in the book ‘of Lions and Unicorns’ by Michael </a:t>
            </a:r>
            <a:r>
              <a:rPr lang="en-GB" sz="2400" dirty="0" err="1">
                <a:solidFill>
                  <a:schemeClr val="bg1"/>
                </a:solidFill>
                <a:latin typeface="XCCW Joined 1a" panose="03050602040000000000" pitchFamily="66" charset="0"/>
              </a:rPr>
              <a:t>Morpurgo</a:t>
            </a:r>
            <a:r>
              <a:rPr lang="en-GB" sz="2400" dirty="0">
                <a:solidFill>
                  <a:schemeClr val="bg1"/>
                </a:solidFill>
                <a:latin typeface="XCCW Joined 1a" panose="03050602040000000000" pitchFamily="66" charset="0"/>
              </a:rPr>
              <a:t>. </a:t>
            </a:r>
          </a:p>
          <a:p>
            <a:r>
              <a:rPr lang="en-GB" sz="2400" dirty="0">
                <a:solidFill>
                  <a:schemeClr val="bg1"/>
                </a:solidFill>
                <a:latin typeface="XCCW Joined 1a" panose="03050602040000000000" pitchFamily="66" charset="0"/>
              </a:rPr>
              <a:t> </a:t>
            </a:r>
          </a:p>
          <a:p>
            <a:r>
              <a:rPr lang="en-GB" sz="2400" dirty="0">
                <a:solidFill>
                  <a:schemeClr val="bg1"/>
                </a:solidFill>
                <a:latin typeface="XCCW Joined 1a" panose="03050602040000000000" pitchFamily="66" charset="0"/>
              </a:rPr>
              <a:t>What features do you notice in this sentence? Make sure you change yours to ensure it is written in third person.</a:t>
            </a:r>
          </a:p>
          <a:p>
            <a:r>
              <a:rPr lang="en-GB" sz="2400" dirty="0">
                <a:solidFill>
                  <a:schemeClr val="bg1"/>
                </a:solidFill>
                <a:latin typeface="XCCW Joined 1a" panose="03050602040000000000" pitchFamily="66" charset="0"/>
              </a:rPr>
              <a:t> </a:t>
            </a:r>
            <a:endParaRPr lang="en-GB" sz="2400" dirty="0" smtClean="0">
              <a:solidFill>
                <a:schemeClr val="bg1"/>
              </a:solidFill>
              <a:latin typeface="XCCW Joined 1a" panose="03050602040000000000" pitchFamily="66" charset="0"/>
            </a:endParaRPr>
          </a:p>
          <a:p>
            <a:r>
              <a:rPr lang="en-GB" sz="2400" u="sng" dirty="0" smtClean="0">
                <a:solidFill>
                  <a:schemeClr val="bg1"/>
                </a:solidFill>
                <a:latin typeface="XCCW Joined 1a" panose="03050602040000000000" pitchFamily="66" charset="0"/>
              </a:rPr>
              <a:t>Repetition </a:t>
            </a:r>
            <a:r>
              <a:rPr lang="en-GB" sz="2400" u="sng" dirty="0">
                <a:solidFill>
                  <a:schemeClr val="bg1"/>
                </a:solidFill>
                <a:latin typeface="XCCW Joined 1a" panose="03050602040000000000" pitchFamily="66" charset="0"/>
              </a:rPr>
              <a:t>for effect</a:t>
            </a:r>
            <a:endParaRPr lang="en-GB" sz="2400" dirty="0">
              <a:solidFill>
                <a:schemeClr val="bg1"/>
              </a:solidFill>
              <a:latin typeface="XCCW Joined 1a" panose="03050602040000000000" pitchFamily="66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XCCW Joined 1a" panose="03050602040000000000" pitchFamily="66" charset="0"/>
              </a:rPr>
              <a:t>Let it snow, let it snow, let it snow.</a:t>
            </a:r>
          </a:p>
          <a:p>
            <a:r>
              <a:rPr lang="en-GB" sz="2400" dirty="0">
                <a:solidFill>
                  <a:schemeClr val="bg1"/>
                </a:solidFill>
                <a:latin typeface="XCCW Joined 1a" panose="03050602040000000000" pitchFamily="66" charset="0"/>
              </a:rPr>
              <a:t>"Oh, woeful, oh woeful, woeful, woeful day!</a:t>
            </a:r>
          </a:p>
          <a:p>
            <a:r>
              <a:rPr lang="en-GB" sz="2400" dirty="0">
                <a:solidFill>
                  <a:schemeClr val="bg1"/>
                </a:solidFill>
                <a:latin typeface="XCCW Joined 1a" panose="03050602040000000000" pitchFamily="66" charset="0"/>
              </a:rPr>
              <a:t>-Shakespeare,</a:t>
            </a:r>
            <a:r>
              <a:rPr lang="en-GB" sz="2400" i="1" dirty="0">
                <a:solidFill>
                  <a:schemeClr val="bg1"/>
                </a:solidFill>
                <a:latin typeface="XCCW Joined 1a" panose="03050602040000000000" pitchFamily="66" charset="0"/>
              </a:rPr>
              <a:t> Romeo and Juliet</a:t>
            </a:r>
            <a:endParaRPr lang="en-GB" sz="2400" dirty="0">
              <a:solidFill>
                <a:schemeClr val="bg1"/>
              </a:solidFill>
              <a:latin typeface="XCCW Joined 1a" panose="03050602040000000000" pitchFamily="66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XCCW Joined 1a" panose="03050602040000000000" pitchFamily="66" charset="0"/>
              </a:rPr>
              <a:t>"And miles to go before I sleep, and miles to go before I sleep."</a:t>
            </a:r>
          </a:p>
        </p:txBody>
      </p:sp>
    </p:spTree>
    <p:extLst>
      <p:ext uri="{BB962C8B-B14F-4D97-AF65-F5344CB8AC3E}">
        <p14:creationId xmlns:p14="http://schemas.microsoft.com/office/powerpoint/2010/main" val="27844715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</TotalTime>
  <Words>431</Words>
  <Application>Microsoft Office PowerPoint</Application>
  <PresentationFormat>On-screen Show (4:3)</PresentationFormat>
  <Paragraphs>67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Apex</vt:lpstr>
      <vt:lpstr>English Summer term 2  week 5</vt:lpstr>
      <vt:lpstr>         Watch https://www.youtube.com/watch?v=PhdoTThn5mw </vt:lpstr>
      <vt:lpstr>PowerPoint Presentation</vt:lpstr>
      <vt:lpstr>You will need to include 3 challenges that will be selected from the following:</vt:lpstr>
      <vt:lpstr>Day 1 Learning chunk 1 (0 -35 seconds)  </vt:lpstr>
      <vt:lpstr>Today’s challenges:</vt:lpstr>
      <vt:lpstr>Day 2 Learning chunk 2 (36-1 min 10 seconds) </vt:lpstr>
      <vt:lpstr>Today’s challenges</vt:lpstr>
      <vt:lpstr>PowerPoint Presentation</vt:lpstr>
      <vt:lpstr> Day 3  Learning Chunk 3 (1 min 11- 2 min 4 seconds) </vt:lpstr>
      <vt:lpstr>Today’s Challenges</vt:lpstr>
      <vt:lpstr>Day 4 Learning chunk 4 (2 min 4 –end) </vt:lpstr>
      <vt:lpstr>Today’s Challenges</vt:lpstr>
      <vt:lpstr>PowerPoint Presentation</vt:lpstr>
    </vt:vector>
  </TitlesOfParts>
  <Company>East Sussex County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Summer term 2  week 5</dc:title>
  <dc:creator>User</dc:creator>
  <cp:lastModifiedBy>User</cp:lastModifiedBy>
  <cp:revision>5</cp:revision>
  <dcterms:created xsi:type="dcterms:W3CDTF">2020-06-26T13:31:38Z</dcterms:created>
  <dcterms:modified xsi:type="dcterms:W3CDTF">2020-06-26T14:08:57Z</dcterms:modified>
</cp:coreProperties>
</file>