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93" r:id="rId4"/>
    <p:sldId id="294" r:id="rId5"/>
    <p:sldId id="269" r:id="rId6"/>
    <p:sldId id="270" r:id="rId7"/>
    <p:sldId id="271" r:id="rId8"/>
    <p:sldId id="290" r:id="rId9"/>
    <p:sldId id="299" r:id="rId10"/>
    <p:sldId id="297" r:id="rId11"/>
    <p:sldId id="291" r:id="rId12"/>
    <p:sldId id="300" r:id="rId13"/>
    <p:sldId id="277" r:id="rId14"/>
    <p:sldId id="29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7030A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136" y="-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D8F68-FC39-4B48-B343-944D5B548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4D8969-1AC3-4CBD-9A0A-6D673229E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33DFE-9EB3-4DF1-B298-F862FA804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1DD67-D898-4DCE-8E14-EEAB748A6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0FF14-73CB-41FE-85B1-1935402D6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0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D0EE4-7BAE-4958-8362-F78225D92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98C44-363D-476F-BD86-241E53ED2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7FD8E-82B0-435A-85C1-9CC157A79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04671-8FD9-467E-85BE-052B77C99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585C0-E467-4484-856A-61C1CCDF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02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13D0B3-B8AA-476B-81BC-7616D38691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B001D2-365E-418C-B820-1DBFA46C7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9CA50-3D48-41FB-9A39-DF0A3E56A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CE491-5B55-4F8C-AEA7-824F287B7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D806F-F5BE-4B35-81DF-B7D7BD665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27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230FC-9899-4B30-8FF6-68884D3B5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22BF5-FAA9-4514-A314-A458F7C77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83A88-24E5-4DA8-A70D-9E58A159C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5D61C-04D9-452F-ACEF-9593F501E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1B6B6-5CBB-4121-BFE4-57FC98116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18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9C4C0-62A5-4728-9811-6239872F4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817C9-FEF4-4B8C-B8C1-EE37D3899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D8B3E-6A9F-4720-970F-3992A7C08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6FE5A-6F46-4D74-82D3-A02534910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43583-781D-444C-ADC4-73EBACB9C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52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4BA9C-EBDD-4C4B-8393-EF23E36F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0A264-1F9F-49A0-9865-E0FE649E07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05F7D-6B18-4214-982D-811C0FA40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19D81-1AA5-49C9-916F-DF1552E1D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A0B0B-7888-4299-83D8-5DB27A45E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2FAC4B-40B6-4E53-B1E0-2362C5C1C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98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80590-F194-43E1-B704-B12393DFD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28D53-2066-418D-8BE8-FE251FBDA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A822A-559C-4EAC-BBB3-226F9EDC4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E812C2-9EE1-4F8F-8385-504AC32A2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56D0B-2087-4041-880B-7F45360071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A3F699-1FFB-42FA-B2A6-08A5A8A1A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D67EA5-6C10-42AE-9576-4CD9F285F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51C025-C0E4-452C-9CD6-6740198A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5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7D4FA-7829-4061-BC4F-A190886C1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6D5F62-46E3-483E-80FA-D2D2D999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89E27-0F85-4A98-AED2-66DBFE6F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5FA8D2-E8D9-4A7A-A1C4-77A880EBF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1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4982AD-9815-4304-BEE4-EACB4863B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A5CE69-C667-44E0-8015-A556D5F4E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42EB9A-DFBD-4968-B4BC-A6DDBD4AF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72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93D92-65CC-4BB3-B258-89355EE19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D14E0-B417-4C75-A2BC-897781100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D22F27-131F-4EC8-BE6B-0F70AE03E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9029E-BAA1-4F53-9D34-E295B538E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726F79-2E7D-4076-805E-740835353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92C03-7AA1-474D-8466-BC24FADD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03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96EA8-DB79-48C0-B193-9323C682D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0E7722-32AD-496B-93D6-1FF29D809C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9A800-130C-4574-9754-C928876B9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83689-DB9B-4207-BAFC-ECA6FCFC9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87B14-2952-4710-8EB2-A0640E5AF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8ADB3-BA21-4525-B99E-BFB5B79BD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45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68BF0D-2CDF-46CA-B230-8B93786FB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B9D56A-85AF-4992-B859-48BA37C43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0752B-D3E1-4CC2-BC20-1E6CE611A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FC3CF-F42E-43A3-AC29-F67963888E74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153CD-C1EA-4ADE-9BB5-826315781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5894C-F6E0-45A0-B94F-7DBE6398F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84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F0980B-B99C-4988-A8A6-9BEC06C09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956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C8DDAB-7A39-4DF2-BDCD-A4D0EF686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030" y="1091540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>Monday 16</a:t>
            </a:r>
            <a:r>
              <a:rPr lang="en-GB" sz="4800" u="sng" baseline="30000" dirty="0">
                <a:solidFill>
                  <a:srgbClr val="FF0000"/>
                </a:solidFill>
                <a:latin typeface="XCCW Joined 1a"/>
              </a:rPr>
              <a:t>th</a:t>
            </a:r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> </a:t>
            </a: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>November</a:t>
            </a:r>
            <a:br>
              <a:rPr lang="en-GB" sz="4800" u="sng" dirty="0">
                <a:latin typeface="XCCW Joined 1a"/>
              </a:rPr>
            </a:br>
            <a:endParaRPr lang="en-GB" sz="4800" dirty="0">
              <a:latin typeface="XCCW Joined 1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5FCAC-FC5D-4DF3-95E5-3E00CAA9B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GB" sz="3200" dirty="0">
                <a:solidFill>
                  <a:srgbClr val="FF0000"/>
                </a:solidFill>
                <a:latin typeface="XCCW Joined 1a"/>
              </a:rPr>
              <a:t>BOOK TALK</a:t>
            </a:r>
          </a:p>
          <a:p>
            <a:pPr algn="l"/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431AE5-0627-413D-BD1D-4A476C86AE89}"/>
              </a:ext>
            </a:extLst>
          </p:cNvPr>
          <p:cNvSpPr txBox="1"/>
          <p:nvPr/>
        </p:nvSpPr>
        <p:spPr>
          <a:xfrm>
            <a:off x="352425" y="541155"/>
            <a:ext cx="225603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rgbClr val="FF0000"/>
                </a:solidFill>
                <a:latin typeface="XCCW Joined 1a"/>
              </a:rPr>
              <a:t>Lesson 1: </a:t>
            </a:r>
          </a:p>
        </p:txBody>
      </p:sp>
    </p:spTree>
    <p:extLst>
      <p:ext uri="{BB962C8B-B14F-4D97-AF65-F5344CB8AC3E}">
        <p14:creationId xmlns:p14="http://schemas.microsoft.com/office/powerpoint/2010/main" val="3680175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F5D5EF-DCBC-4AB7-A9DD-548D83BFB961}"/>
              </a:ext>
            </a:extLst>
          </p:cNvPr>
          <p:cNvSpPr txBox="1"/>
          <p:nvPr/>
        </p:nvSpPr>
        <p:spPr>
          <a:xfrm>
            <a:off x="123825" y="442912"/>
            <a:ext cx="3924300" cy="54476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400" b="1" u="sng" dirty="0"/>
              <a:t>Feeling lens</a:t>
            </a:r>
          </a:p>
          <a:p>
            <a:pPr marL="342900" indent="-342900">
              <a:buAutoNum type="arabicParenR"/>
            </a:pPr>
            <a:endParaRPr lang="en-US" b="1" u="sng" dirty="0"/>
          </a:p>
          <a:p>
            <a:endParaRPr lang="en-US" sz="1800" b="1" u="sng" dirty="0"/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How do you think </a:t>
            </a:r>
            <a:r>
              <a:rPr lang="en-US" sz="2400" dirty="0" err="1">
                <a:solidFill>
                  <a:srgbClr val="FF0000"/>
                </a:solidFill>
              </a:rPr>
              <a:t>Mrs</a:t>
            </a:r>
            <a:r>
              <a:rPr lang="en-US" sz="2400" dirty="0">
                <a:solidFill>
                  <a:srgbClr val="FF0000"/>
                </a:solidFill>
              </a:rPr>
              <a:t> Jarvis is feeling about having to move her family again?</a:t>
            </a:r>
          </a:p>
          <a:p>
            <a:pPr algn="ctr"/>
            <a:endParaRPr lang="en-US" sz="2400" dirty="0">
              <a:solidFill>
                <a:srgbClr val="FF0000"/>
              </a:solidFill>
            </a:endParaRPr>
          </a:p>
          <a:p>
            <a:r>
              <a:rPr lang="en-GB" sz="2400" dirty="0"/>
              <a:t>Mrs Jarvis seems particularly __________...</a:t>
            </a:r>
          </a:p>
          <a:p>
            <a:endParaRPr lang="en-GB" sz="2400" dirty="0"/>
          </a:p>
          <a:p>
            <a:r>
              <a:rPr lang="en-GB" sz="2400" dirty="0"/>
              <a:t>OR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The impression we get of </a:t>
            </a:r>
            <a:r>
              <a:rPr lang="en-US" sz="2400" dirty="0" err="1">
                <a:solidFill>
                  <a:schemeClr val="tx1"/>
                </a:solidFill>
              </a:rPr>
              <a:t>Mrs</a:t>
            </a:r>
            <a:r>
              <a:rPr lang="en-US" sz="2400" dirty="0">
                <a:solidFill>
                  <a:schemeClr val="tx1"/>
                </a:solidFill>
              </a:rPr>
              <a:t> Jarvis’ feelings towards moving her family is…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7FC09F-51E7-4B0C-82ED-B937B500DC31}"/>
              </a:ext>
            </a:extLst>
          </p:cNvPr>
          <p:cNvSpPr txBox="1"/>
          <p:nvPr/>
        </p:nvSpPr>
        <p:spPr>
          <a:xfrm>
            <a:off x="4133850" y="442912"/>
            <a:ext cx="3924300" cy="48013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u="sng" dirty="0"/>
              <a:t>2) Character Lens</a:t>
            </a:r>
          </a:p>
          <a:p>
            <a:endParaRPr lang="en-US" sz="1800" b="1" dirty="0"/>
          </a:p>
          <a:p>
            <a:endParaRPr lang="en-US" sz="1600" b="1" dirty="0"/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What words would you use to describe </a:t>
            </a:r>
            <a:r>
              <a:rPr lang="en-US" sz="2000" dirty="0" err="1">
                <a:solidFill>
                  <a:srgbClr val="FF0000"/>
                </a:solidFill>
              </a:rPr>
              <a:t>Mrs</a:t>
            </a:r>
            <a:r>
              <a:rPr lang="en-US" sz="2000" dirty="0">
                <a:solidFill>
                  <a:srgbClr val="FF0000"/>
                </a:solidFill>
              </a:rPr>
              <a:t> Jarvis in this section of the story?</a:t>
            </a:r>
          </a:p>
          <a:p>
            <a:pPr algn="ctr"/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000" dirty="0"/>
              <a:t>The character Mrs Jarvis seems to be…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OR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In this chapter, the character of Mrs Jarvis can be described as…</a:t>
            </a:r>
          </a:p>
          <a:p>
            <a:pPr algn="ctr"/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1C76BD-F4E7-4487-B5BB-5F87B4B10E6B}"/>
              </a:ext>
            </a:extLst>
          </p:cNvPr>
          <p:cNvSpPr txBox="1"/>
          <p:nvPr/>
        </p:nvSpPr>
        <p:spPr>
          <a:xfrm>
            <a:off x="8143875" y="442912"/>
            <a:ext cx="3924300" cy="50783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800" b="1" u="sng" dirty="0"/>
              <a:t>3) Prediction Lens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 algn="ctr">
              <a:buNone/>
            </a:pPr>
            <a:r>
              <a:rPr lang="en-US" sz="2400" dirty="0">
                <a:solidFill>
                  <a:srgbClr val="FF0000"/>
                </a:solidFill>
              </a:rPr>
              <a:t>What do you predict will happen next to Jim and his family?</a:t>
            </a:r>
          </a:p>
          <a:p>
            <a:pPr marL="0" indent="0" algn="ctr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dirty="0"/>
              <a:t>At this stage in the story I predict that…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OR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It is easy to predict what will happen next because…</a:t>
            </a:r>
          </a:p>
          <a:p>
            <a:pPr marL="0" indent="0" algn="ctr"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393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F0980B-B99C-4988-A8A6-9BEC06C09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956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C8DDAB-7A39-4DF2-BDCD-A4D0EF686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>Thursday 19</a:t>
            </a:r>
            <a:r>
              <a:rPr lang="en-GB" sz="4800" u="sng" baseline="30000" dirty="0">
                <a:solidFill>
                  <a:srgbClr val="FF0000"/>
                </a:solidFill>
                <a:latin typeface="XCCW Joined 1a"/>
              </a:rPr>
              <a:t>th</a:t>
            </a:r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> </a:t>
            </a: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>November</a:t>
            </a:r>
            <a:br>
              <a:rPr lang="en-GB" sz="4800" u="sng" dirty="0">
                <a:latin typeface="XCCW Joined 1a"/>
              </a:rPr>
            </a:br>
            <a:endParaRPr lang="en-GB" sz="4800" dirty="0">
              <a:latin typeface="XCCW Joined 1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5FCAC-FC5D-4DF3-95E5-3E00CAA9B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GB" sz="4000" dirty="0">
                <a:solidFill>
                  <a:srgbClr val="FF0000"/>
                </a:solidFill>
                <a:latin typeface="XCCW Joined 1a"/>
              </a:rPr>
              <a:t>ENABLE</a:t>
            </a:r>
          </a:p>
          <a:p>
            <a:pPr algn="l"/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431AE5-0627-413D-BD1D-4A476C86AE89}"/>
              </a:ext>
            </a:extLst>
          </p:cNvPr>
          <p:cNvSpPr txBox="1"/>
          <p:nvPr/>
        </p:nvSpPr>
        <p:spPr>
          <a:xfrm>
            <a:off x="352425" y="541155"/>
            <a:ext cx="225603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rgbClr val="FF0000"/>
                </a:solidFill>
                <a:latin typeface="XCCW Joined 1a"/>
              </a:rPr>
              <a:t>Lesson 3: </a:t>
            </a:r>
          </a:p>
        </p:txBody>
      </p:sp>
    </p:spTree>
    <p:extLst>
      <p:ext uri="{BB962C8B-B14F-4D97-AF65-F5344CB8AC3E}">
        <p14:creationId xmlns:p14="http://schemas.microsoft.com/office/powerpoint/2010/main" val="134976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030B9-31AA-46ED-8DC7-205A9EC29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1729"/>
            <a:ext cx="10515600" cy="1325563"/>
          </a:xfrm>
        </p:spPr>
        <p:txBody>
          <a:bodyPr/>
          <a:lstStyle/>
          <a:p>
            <a:r>
              <a:rPr lang="en-GB" b="1" u="sng" dirty="0"/>
              <a:t>Lesson 3 - Enable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838C8-3669-4B40-970C-81861782A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2076"/>
            <a:ext cx="10515600" cy="4543372"/>
          </a:xfrm>
        </p:spPr>
        <p:txBody>
          <a:bodyPr>
            <a:normAutofit fontScale="92500" lnSpcReduction="10000"/>
          </a:bodyPr>
          <a:lstStyle/>
          <a:p>
            <a:endParaRPr lang="en-GB" sz="3600" dirty="0"/>
          </a:p>
          <a:p>
            <a:pPr marL="0" indent="0">
              <a:buNone/>
            </a:pPr>
            <a:r>
              <a:rPr lang="en-GB" sz="3600" dirty="0"/>
              <a:t>Today is your turn to answer questions on your own. 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Please use the sentence starters from this week to help you. </a:t>
            </a:r>
          </a:p>
          <a:p>
            <a:endParaRPr lang="en-GB" sz="3600" dirty="0"/>
          </a:p>
          <a:p>
            <a:r>
              <a:rPr lang="en-GB" sz="3600" dirty="0"/>
              <a:t>Feeling</a:t>
            </a:r>
          </a:p>
          <a:p>
            <a:r>
              <a:rPr lang="en-GB" sz="3600" dirty="0"/>
              <a:t>Characters</a:t>
            </a:r>
          </a:p>
          <a:p>
            <a:r>
              <a:rPr lang="en-GB" sz="3600" dirty="0"/>
              <a:t>Stating Predictions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F696E6-0153-40F3-988E-4D1806E31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665855"/>
            <a:ext cx="1244939" cy="12714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1B7332F-F848-43DC-A452-2E2780A293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4329" y="3762727"/>
            <a:ext cx="1244940" cy="11745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B6C7C15-C59F-4B30-92A5-790AF827B4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12659" y="3692953"/>
            <a:ext cx="1244938" cy="1314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12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8F828-BF96-45E6-B45A-1F20CDB93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1797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Session 3 – Enable (Independent comprehension)</a:t>
            </a:r>
            <a:endParaRPr lang="en-GB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0D9C2-68CA-45A6-8F49-6220E32FEC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4313" y="1046922"/>
            <a:ext cx="5635487" cy="544595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u="sng" dirty="0"/>
              <a:t>Year 5</a:t>
            </a:r>
          </a:p>
          <a:p>
            <a:pPr marL="514350" indent="-514350">
              <a:buAutoNum type="arabicParenR"/>
            </a:pPr>
            <a:r>
              <a:rPr lang="en-US" b="1" dirty="0">
                <a:solidFill>
                  <a:srgbClr val="00B050"/>
                </a:solidFill>
              </a:rPr>
              <a:t>How do you think </a:t>
            </a:r>
            <a:r>
              <a:rPr lang="en-US" b="1" dirty="0" err="1">
                <a:solidFill>
                  <a:srgbClr val="00B050"/>
                </a:solidFill>
              </a:rPr>
              <a:t>Mrs</a:t>
            </a:r>
            <a:r>
              <a:rPr lang="en-US" b="1" dirty="0">
                <a:solidFill>
                  <a:srgbClr val="00B050"/>
                </a:solidFill>
              </a:rPr>
              <a:t> Jarvis is feeling on the journey from their old house to the place that she used to work?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The impression we get of how </a:t>
            </a:r>
            <a:r>
              <a:rPr lang="en-US" b="1" dirty="0" err="1">
                <a:solidFill>
                  <a:srgbClr val="FF0000"/>
                </a:solidFill>
              </a:rPr>
              <a:t>Mrs</a:t>
            </a:r>
            <a:r>
              <a:rPr lang="en-US" b="1" dirty="0">
                <a:solidFill>
                  <a:srgbClr val="FF0000"/>
                </a:solidFill>
              </a:rPr>
              <a:t> Jarvis is feeling in this chapter is…</a:t>
            </a:r>
          </a:p>
          <a:p>
            <a:pPr marL="0" indent="0">
              <a:buNone/>
            </a:pPr>
            <a:endParaRPr lang="en-US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2) What clues are there in this chapter to show us that Emily is a sensible young girl?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In this chapter, we can see that Emily is sensible where it says…</a:t>
            </a:r>
          </a:p>
          <a:p>
            <a:pPr marL="0" indent="0">
              <a:buNone/>
            </a:pPr>
            <a:endParaRPr lang="en-US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3) What do you predict will happen to Jim and his family next?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At this stage in the story, I predict that…</a:t>
            </a:r>
          </a:p>
          <a:p>
            <a:pPr marL="0" indent="0">
              <a:buNone/>
            </a:pPr>
            <a:endParaRPr lang="en-US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u="sng" dirty="0"/>
              <a:t>Bonus question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4 ) How do you think Jim feels about the iron boot scraper?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B88489B-BB6D-4CF1-AA00-E2FF4FD6F877}"/>
              </a:ext>
            </a:extLst>
          </p:cNvPr>
          <p:cNvSpPr txBox="1">
            <a:spLocks/>
          </p:cNvSpPr>
          <p:nvPr/>
        </p:nvSpPr>
        <p:spPr>
          <a:xfrm>
            <a:off x="6312408" y="1046922"/>
            <a:ext cx="5635487" cy="557517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b="1" u="sng" dirty="0"/>
              <a:t>Year 6</a:t>
            </a:r>
          </a:p>
          <a:p>
            <a:pPr marL="514350" indent="-514350">
              <a:buAutoNum type="arabicParenR"/>
            </a:pPr>
            <a:r>
              <a:rPr lang="en-US" sz="1600" b="1" dirty="0">
                <a:solidFill>
                  <a:srgbClr val="7030A0"/>
                </a:solidFill>
              </a:rPr>
              <a:t>How do you think </a:t>
            </a:r>
            <a:r>
              <a:rPr lang="en-US" sz="1600" b="1" dirty="0" err="1">
                <a:solidFill>
                  <a:srgbClr val="7030A0"/>
                </a:solidFill>
              </a:rPr>
              <a:t>Mrs</a:t>
            </a:r>
            <a:r>
              <a:rPr lang="en-US" sz="1600" b="1" dirty="0">
                <a:solidFill>
                  <a:srgbClr val="7030A0"/>
                </a:solidFill>
              </a:rPr>
              <a:t> Jarvis is feeling on the journey from their old house to the place that she used to work? What makes you think this?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660066"/>
                </a:solidFill>
              </a:rPr>
              <a:t>The impression we get of how </a:t>
            </a:r>
            <a:r>
              <a:rPr lang="en-US" sz="1600" b="1" dirty="0" err="1">
                <a:solidFill>
                  <a:srgbClr val="660066"/>
                </a:solidFill>
              </a:rPr>
              <a:t>Mrs</a:t>
            </a:r>
            <a:r>
              <a:rPr lang="en-US" sz="1600" b="1" dirty="0">
                <a:solidFill>
                  <a:srgbClr val="660066"/>
                </a:solidFill>
              </a:rPr>
              <a:t> Jarvis is feeling in this chapter is… because…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>
                <a:solidFill>
                  <a:srgbClr val="002060"/>
                </a:solidFill>
              </a:rPr>
              <a:t>2) What are the differences between Jim and his sister Emily? What makes you think this after reading Chapter 3?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>
                <a:solidFill>
                  <a:srgbClr val="7030A0"/>
                </a:solidFill>
              </a:rPr>
              <a:t>In this chapter, we can see the clear differences between Jim and Emily are…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>
                <a:solidFill>
                  <a:srgbClr val="002060"/>
                </a:solidFill>
              </a:rPr>
              <a:t>3) What do you predict will happen to Jim and his family next? Has your prediction changed from when we first started reading Street Child?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>
                <a:solidFill>
                  <a:srgbClr val="7030A0"/>
                </a:solidFill>
              </a:rPr>
              <a:t>At this stage in the story, I predict that…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>
                <a:solidFill>
                  <a:srgbClr val="7030A0"/>
                </a:solidFill>
              </a:rPr>
              <a:t>When we first started reading, my prediction was…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>
                <a:solidFill>
                  <a:srgbClr val="002060"/>
                </a:solidFill>
              </a:rPr>
              <a:t>4 ) How do you think Jim feels about the iron boot?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>
                <a:solidFill>
                  <a:srgbClr val="002060"/>
                </a:solidFill>
              </a:rPr>
              <a:t>5)What clues are there that Rosie, </a:t>
            </a:r>
            <a:r>
              <a:rPr lang="en-US" sz="1600" b="1" dirty="0" err="1">
                <a:solidFill>
                  <a:srgbClr val="002060"/>
                </a:solidFill>
              </a:rPr>
              <a:t>Mrs</a:t>
            </a:r>
            <a:r>
              <a:rPr lang="en-US" sz="1600" b="1" dirty="0">
                <a:solidFill>
                  <a:srgbClr val="002060"/>
                </a:solidFill>
              </a:rPr>
              <a:t> Jarvis’ friend, is a good person?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>
                <a:solidFill>
                  <a:srgbClr val="7030A0"/>
                </a:solidFill>
              </a:rPr>
              <a:t>We get the idea that Rosie is a going to be a good person due to…</a:t>
            </a:r>
          </a:p>
        </p:txBody>
      </p:sp>
    </p:spTree>
    <p:extLst>
      <p:ext uri="{BB962C8B-B14F-4D97-AF65-F5344CB8AC3E}">
        <p14:creationId xmlns:p14="http://schemas.microsoft.com/office/powerpoint/2010/main" val="1690171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F0980B-B99C-4988-A8A6-9BEC06C09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956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C8DDAB-7A39-4DF2-BDCD-A4D0EF686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>Friday 20</a:t>
            </a:r>
            <a:r>
              <a:rPr lang="en-GB" sz="4800" u="sng" baseline="30000" dirty="0">
                <a:solidFill>
                  <a:srgbClr val="FF0000"/>
                </a:solidFill>
                <a:latin typeface="XCCW Joined 1a"/>
              </a:rPr>
              <a:t>th</a:t>
            </a:r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> </a:t>
            </a: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>November</a:t>
            </a:r>
            <a:br>
              <a:rPr lang="en-GB" sz="4800" u="sng" dirty="0">
                <a:latin typeface="XCCW Joined 1a"/>
              </a:rPr>
            </a:br>
            <a:endParaRPr lang="en-GB" sz="4800" dirty="0">
              <a:latin typeface="XCCW Joined 1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5FCAC-FC5D-4DF3-95E5-3E00CAA9B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GB" sz="4000" dirty="0">
                <a:solidFill>
                  <a:srgbClr val="FF0000"/>
                </a:solidFill>
                <a:latin typeface="XCCW Joined 1a"/>
              </a:rPr>
              <a:t>COMPREHENSION</a:t>
            </a:r>
          </a:p>
          <a:p>
            <a:pPr algn="l"/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431AE5-0627-413D-BD1D-4A476C86AE89}"/>
              </a:ext>
            </a:extLst>
          </p:cNvPr>
          <p:cNvSpPr txBox="1"/>
          <p:nvPr/>
        </p:nvSpPr>
        <p:spPr>
          <a:xfrm>
            <a:off x="352425" y="541155"/>
            <a:ext cx="225603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rgbClr val="FF0000"/>
                </a:solidFill>
                <a:latin typeface="XCCW Joined 1a"/>
              </a:rPr>
              <a:t>Lesson 4: </a:t>
            </a:r>
          </a:p>
        </p:txBody>
      </p:sp>
    </p:spTree>
    <p:extLst>
      <p:ext uri="{BB962C8B-B14F-4D97-AF65-F5344CB8AC3E}">
        <p14:creationId xmlns:p14="http://schemas.microsoft.com/office/powerpoint/2010/main" val="1406616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030B9-31AA-46ED-8DC7-205A9EC29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1729"/>
            <a:ext cx="10515600" cy="1325563"/>
          </a:xfrm>
        </p:spPr>
        <p:txBody>
          <a:bodyPr/>
          <a:lstStyle/>
          <a:p>
            <a:r>
              <a:rPr lang="en-GB" b="1" u="sng" dirty="0"/>
              <a:t>Lesson 1 - Book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838C8-3669-4B40-970C-81861782A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2076"/>
            <a:ext cx="10515600" cy="4543372"/>
          </a:xfrm>
        </p:spPr>
        <p:txBody>
          <a:bodyPr/>
          <a:lstStyle/>
          <a:p>
            <a:r>
              <a:rPr lang="en-GB" sz="3600" dirty="0"/>
              <a:t>Using </a:t>
            </a:r>
            <a:r>
              <a:rPr lang="en-GB" sz="3600" u="sng" dirty="0"/>
              <a:t>chapter 2 </a:t>
            </a:r>
            <a:r>
              <a:rPr lang="en-GB" sz="3600" dirty="0"/>
              <a:t>we are focusing on these 3 lenses:</a:t>
            </a:r>
          </a:p>
          <a:p>
            <a:endParaRPr lang="en-GB" sz="3600" dirty="0"/>
          </a:p>
          <a:p>
            <a:r>
              <a:rPr lang="en-GB" sz="3600" dirty="0"/>
              <a:t>Feeling</a:t>
            </a:r>
          </a:p>
          <a:p>
            <a:r>
              <a:rPr lang="en-GB" sz="3600" dirty="0"/>
              <a:t>Characters</a:t>
            </a:r>
          </a:p>
          <a:p>
            <a:r>
              <a:rPr lang="en-GB" sz="3600" dirty="0"/>
              <a:t>Stating Predictions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F696E6-0153-40F3-988E-4D1806E31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8263" y="1939056"/>
            <a:ext cx="1244939" cy="12714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1B7332F-F848-43DC-A452-2E2780A293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2658" y="3473762"/>
            <a:ext cx="1244940" cy="11745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B6C7C15-C59F-4B30-92A5-790AF827B4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12660" y="4937282"/>
            <a:ext cx="1244938" cy="1314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306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D960F-764F-4D89-B50E-708C11AE2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47938"/>
            <a:ext cx="10515600" cy="2852737"/>
          </a:xfrm>
        </p:spPr>
        <p:txBody>
          <a:bodyPr>
            <a:normAutofit fontScale="90000"/>
          </a:bodyPr>
          <a:lstStyle/>
          <a:p>
            <a:r>
              <a:rPr lang="en-GB" dirty="0"/>
              <a:t>In your books, write down the following </a:t>
            </a:r>
            <a:r>
              <a:rPr lang="en-GB" b="1" u="sng" dirty="0"/>
              <a:t>sentence starters </a:t>
            </a:r>
            <a:r>
              <a:rPr lang="en-GB" dirty="0"/>
              <a:t>for each of the lenses.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These will help us when we write our answers this week.</a:t>
            </a:r>
          </a:p>
        </p:txBody>
      </p:sp>
    </p:spTree>
    <p:extLst>
      <p:ext uri="{BB962C8B-B14F-4D97-AF65-F5344CB8AC3E}">
        <p14:creationId xmlns:p14="http://schemas.microsoft.com/office/powerpoint/2010/main" val="89819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D6845-4FEE-408A-AC55-B69816A5F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Sentence starters: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AA835-8903-45DA-8205-E9565293B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u="sng" dirty="0"/>
              <a:t>Feeling:</a:t>
            </a:r>
          </a:p>
          <a:p>
            <a:pPr marL="0" indent="0">
              <a:buNone/>
            </a:pPr>
            <a:r>
              <a:rPr lang="en-GB" sz="3600" dirty="0"/>
              <a:t>Mrs Jarvis seems particularly ______ when…</a:t>
            </a:r>
          </a:p>
          <a:p>
            <a:pPr marL="0" indent="0">
              <a:buNone/>
            </a:pPr>
            <a:r>
              <a:rPr lang="en-GB" sz="3600" b="1" u="sng" dirty="0"/>
              <a:t>Characters:</a:t>
            </a:r>
          </a:p>
          <a:p>
            <a:pPr marL="0" indent="0">
              <a:buNone/>
            </a:pPr>
            <a:r>
              <a:rPr lang="en-GB" sz="3600" dirty="0"/>
              <a:t>The character Mrs Jarvis seems to be…</a:t>
            </a:r>
          </a:p>
          <a:p>
            <a:pPr marL="0" indent="0">
              <a:buNone/>
            </a:pPr>
            <a:r>
              <a:rPr lang="en-GB" sz="3600" b="1" u="sng" dirty="0"/>
              <a:t>Stating Predictions:</a:t>
            </a:r>
          </a:p>
          <a:p>
            <a:pPr marL="0" indent="0">
              <a:buNone/>
            </a:pPr>
            <a:r>
              <a:rPr lang="en-GB" sz="3600" dirty="0"/>
              <a:t>At this stage in the story, I can predict that…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53E170-746C-4A0D-B0D3-6F11A4AB20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3604" y="1825625"/>
            <a:ext cx="994537" cy="10156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A2D99F4-7D4A-45B0-BEF8-A0DF72EF85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3054" y="3144990"/>
            <a:ext cx="1076564" cy="10156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0410FB8-5436-4AB4-A77C-D5172FFA89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03604" y="4611485"/>
            <a:ext cx="1056014" cy="111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295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608F-B009-41A4-8F61-FEDAEAB85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937" y="461742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Feeling lens</a:t>
            </a:r>
            <a:endParaRPr lang="en-GB" sz="5400" b="1" u="sng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75979-4268-4018-91FA-110C67A2E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5400" dirty="0"/>
              <a:t>How do you think </a:t>
            </a:r>
            <a:r>
              <a:rPr lang="en-US" sz="5400" dirty="0" err="1"/>
              <a:t>Mrs</a:t>
            </a:r>
            <a:r>
              <a:rPr lang="en-US" sz="5400" dirty="0"/>
              <a:t> Jarvis is feeling about having to move her family again?</a:t>
            </a:r>
          </a:p>
          <a:p>
            <a:endParaRPr lang="en-US" sz="5400" dirty="0"/>
          </a:p>
          <a:p>
            <a:pPr marL="0" indent="0" algn="ctr">
              <a:buNone/>
            </a:pPr>
            <a:r>
              <a:rPr lang="en-US" sz="4800" dirty="0">
                <a:solidFill>
                  <a:srgbClr val="FF0000"/>
                </a:solidFill>
              </a:rPr>
              <a:t>Can you </a:t>
            </a:r>
            <a:r>
              <a:rPr lang="en-US" sz="4800" u="sng" dirty="0">
                <a:solidFill>
                  <a:srgbClr val="FF0000"/>
                </a:solidFill>
              </a:rPr>
              <a:t>verbally </a:t>
            </a:r>
            <a:r>
              <a:rPr lang="en-US" sz="4800" dirty="0">
                <a:solidFill>
                  <a:srgbClr val="FF0000"/>
                </a:solidFill>
              </a:rPr>
              <a:t>answer the question using a sentence starter? (2 points)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rgbClr val="FF0000"/>
                </a:solidFill>
              </a:rPr>
              <a:t>Write down some ideas about how she feels under your LI. </a:t>
            </a:r>
            <a:endParaRPr lang="en-GB" sz="4800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01A059-AD70-45E7-A22C-99764FEBBD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4794" y="461742"/>
            <a:ext cx="994537" cy="101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115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608F-B009-41A4-8F61-FEDAEAB85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8734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Character lens</a:t>
            </a:r>
            <a:endParaRPr lang="en-GB" sz="5400" b="1" u="sng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75979-4268-4018-91FA-110C67A2E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6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5400" dirty="0"/>
              <a:t>What words would you use to describe </a:t>
            </a:r>
            <a:r>
              <a:rPr lang="en-US" sz="5400" dirty="0" err="1"/>
              <a:t>Mrs</a:t>
            </a:r>
            <a:r>
              <a:rPr lang="en-US" sz="5400" dirty="0"/>
              <a:t> Jarvis in this section of the story?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rgbClr val="FF0000"/>
                </a:solidFill>
              </a:rPr>
              <a:t>Can you </a:t>
            </a:r>
            <a:r>
              <a:rPr lang="en-US" sz="4000" u="sng" dirty="0">
                <a:solidFill>
                  <a:srgbClr val="FF0000"/>
                </a:solidFill>
              </a:rPr>
              <a:t>verbally </a:t>
            </a:r>
            <a:r>
              <a:rPr lang="en-US" sz="4000" dirty="0">
                <a:solidFill>
                  <a:srgbClr val="FF0000"/>
                </a:solidFill>
              </a:rPr>
              <a:t>answer the question using a sentence starter? (2 points)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rgbClr val="FF0000"/>
                </a:solidFill>
              </a:rPr>
              <a:t>Write down some adjectives to describe </a:t>
            </a:r>
            <a:r>
              <a:rPr lang="en-US" sz="4000" dirty="0" err="1">
                <a:solidFill>
                  <a:srgbClr val="FF0000"/>
                </a:solidFill>
              </a:rPr>
              <a:t>Mrs</a:t>
            </a:r>
            <a:r>
              <a:rPr lang="en-US" sz="4000" dirty="0">
                <a:solidFill>
                  <a:srgbClr val="FF0000"/>
                </a:solidFill>
              </a:rPr>
              <a:t> Jarvis.</a:t>
            </a:r>
            <a:endParaRPr lang="en-GB" sz="5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EEF4AEE-65F4-4BA9-889F-E18AD80433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5518" y="408734"/>
            <a:ext cx="1076564" cy="101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931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608F-B009-41A4-8F61-FEDAEAB85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252" y="408733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Stating Predictions lens</a:t>
            </a:r>
            <a:endParaRPr lang="en-GB" sz="5400" b="1" u="sng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75979-4268-4018-91FA-110C67A2E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6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What do you predict will happen next to Jim and his family?</a:t>
            </a:r>
          </a:p>
          <a:p>
            <a:pPr marL="0" indent="0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Can you </a:t>
            </a:r>
            <a:r>
              <a:rPr lang="en-US" sz="4400" u="sng" dirty="0">
                <a:solidFill>
                  <a:srgbClr val="FF0000"/>
                </a:solidFill>
              </a:rPr>
              <a:t>verbally </a:t>
            </a:r>
            <a:r>
              <a:rPr lang="en-US" sz="4400" dirty="0">
                <a:solidFill>
                  <a:srgbClr val="FF0000"/>
                </a:solidFill>
              </a:rPr>
              <a:t>answer the question using a sentence starter? (2 points)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GB" sz="4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21FFFD-F23B-436F-AE90-2D1E4159C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0733" y="408733"/>
            <a:ext cx="1056014" cy="111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664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F0980B-B99C-4988-A8A6-9BEC06C09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956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C8DDAB-7A39-4DF2-BDCD-A4D0EF686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231" y="1112838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>Tuesday 17</a:t>
            </a:r>
            <a:r>
              <a:rPr lang="en-GB" sz="4800" u="sng" baseline="30000" dirty="0">
                <a:solidFill>
                  <a:srgbClr val="FF0000"/>
                </a:solidFill>
                <a:latin typeface="XCCW Joined 1a"/>
              </a:rPr>
              <a:t>th</a:t>
            </a:r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>  November</a:t>
            </a:r>
            <a:br>
              <a:rPr lang="en-GB" sz="4800" u="sng" dirty="0">
                <a:latin typeface="XCCW Joined 1a"/>
              </a:rPr>
            </a:br>
            <a:endParaRPr lang="en-GB" sz="4800" dirty="0">
              <a:latin typeface="XCCW Joined 1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5FCAC-FC5D-4DF3-95E5-3E00CAA9B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GB" sz="3200" dirty="0">
                <a:solidFill>
                  <a:srgbClr val="FF0000"/>
                </a:solidFill>
                <a:latin typeface="XCCW Joined 1a"/>
              </a:rPr>
              <a:t>MODEL</a:t>
            </a:r>
          </a:p>
          <a:p>
            <a:pPr algn="l"/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431AE5-0627-413D-BD1D-4A476C86AE89}"/>
              </a:ext>
            </a:extLst>
          </p:cNvPr>
          <p:cNvSpPr txBox="1"/>
          <p:nvPr/>
        </p:nvSpPr>
        <p:spPr>
          <a:xfrm>
            <a:off x="352425" y="541155"/>
            <a:ext cx="225603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rgbClr val="FF0000"/>
                </a:solidFill>
                <a:latin typeface="XCCW Joined 1a"/>
              </a:rPr>
              <a:t>Lesson 2: </a:t>
            </a:r>
          </a:p>
        </p:txBody>
      </p:sp>
    </p:spTree>
    <p:extLst>
      <p:ext uri="{BB962C8B-B14F-4D97-AF65-F5344CB8AC3E}">
        <p14:creationId xmlns:p14="http://schemas.microsoft.com/office/powerpoint/2010/main" val="1171882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030B9-31AA-46ED-8DC7-205A9EC29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1729"/>
            <a:ext cx="10515600" cy="1325563"/>
          </a:xfrm>
        </p:spPr>
        <p:txBody>
          <a:bodyPr/>
          <a:lstStyle/>
          <a:p>
            <a:r>
              <a:rPr lang="en-GB" b="1" u="sng" dirty="0"/>
              <a:t>Lesson 2 – Model </a:t>
            </a:r>
            <a:br>
              <a:rPr lang="en-GB" b="1" u="sng" dirty="0"/>
            </a:br>
            <a:endParaRPr lang="en-GB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838C8-3669-4B40-970C-81861782A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2076"/>
            <a:ext cx="10515600" cy="45433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We are going to create some sentences together today using the same 3 lenses:</a:t>
            </a:r>
          </a:p>
          <a:p>
            <a:pPr marL="0" indent="0">
              <a:buNone/>
            </a:pPr>
            <a:endParaRPr lang="en-GB" sz="3600" dirty="0"/>
          </a:p>
          <a:p>
            <a:r>
              <a:rPr lang="en-GB" sz="3600" dirty="0"/>
              <a:t>Feeling</a:t>
            </a:r>
          </a:p>
          <a:p>
            <a:r>
              <a:rPr lang="en-GB" sz="3600" dirty="0"/>
              <a:t>Characters</a:t>
            </a:r>
          </a:p>
          <a:p>
            <a:r>
              <a:rPr lang="en-GB" sz="3600" dirty="0"/>
              <a:t>Stating Predictions</a:t>
            </a:r>
          </a:p>
          <a:p>
            <a:endParaRPr lang="en-GB" sz="3600" dirty="0"/>
          </a:p>
          <a:p>
            <a:pPr marL="0" indent="0">
              <a:buNone/>
            </a:pPr>
            <a:r>
              <a:rPr lang="en-GB" sz="1600" dirty="0">
                <a:solidFill>
                  <a:srgbClr val="FF0000"/>
                </a:solidFill>
              </a:rPr>
              <a:t>We will write the answers together, but you can add in extra information if you would like to.</a:t>
            </a:r>
          </a:p>
          <a:p>
            <a:pPr marL="0" indent="0">
              <a:buNone/>
            </a:pPr>
            <a:endParaRPr lang="en-GB" sz="3600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F696E6-0153-40F3-988E-4D1806E31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8263" y="1939056"/>
            <a:ext cx="1244939" cy="12714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1B7332F-F848-43DC-A452-2E2780A293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2658" y="3473762"/>
            <a:ext cx="1244940" cy="11745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B6C7C15-C59F-4B30-92A5-790AF827B4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12660" y="4937282"/>
            <a:ext cx="1244938" cy="1314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395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750</Words>
  <Application>Microsoft Office PowerPoint</Application>
  <PresentationFormat>Widescreen</PresentationFormat>
  <Paragraphs>113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XCCW Joined 1a</vt:lpstr>
      <vt:lpstr>Office Theme</vt:lpstr>
      <vt:lpstr>Monday 16th  November </vt:lpstr>
      <vt:lpstr>Lesson 1 - Book Talk</vt:lpstr>
      <vt:lpstr>In your books, write down the following sentence starters for each of the lenses.  These will help us when we write our answers this week.</vt:lpstr>
      <vt:lpstr>Sentence starters:</vt:lpstr>
      <vt:lpstr>Feeling lens</vt:lpstr>
      <vt:lpstr>Character lens</vt:lpstr>
      <vt:lpstr>Stating Predictions lens</vt:lpstr>
      <vt:lpstr>Tuesday 17th  November </vt:lpstr>
      <vt:lpstr>Lesson 2 – Model  </vt:lpstr>
      <vt:lpstr>PowerPoint Presentation</vt:lpstr>
      <vt:lpstr>Thursday 19th  November </vt:lpstr>
      <vt:lpstr>Lesson 3 - Enable</vt:lpstr>
      <vt:lpstr>Session 3 – Enable (Independent comprehension)</vt:lpstr>
      <vt:lpstr>Friday 20th  November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Talk: Term 2 changes</dc:title>
  <dc:creator>kate Brunton</dc:creator>
  <cp:lastModifiedBy>kate Brunton</cp:lastModifiedBy>
  <cp:revision>19</cp:revision>
  <dcterms:created xsi:type="dcterms:W3CDTF">2020-11-01T11:52:42Z</dcterms:created>
  <dcterms:modified xsi:type="dcterms:W3CDTF">2020-11-15T21:20:39Z</dcterms:modified>
</cp:coreProperties>
</file>