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2" r:id="rId4"/>
    <p:sldId id="271" r:id="rId5"/>
    <p:sldId id="278" r:id="rId6"/>
    <p:sldId id="279" r:id="rId7"/>
    <p:sldId id="260" r:id="rId8"/>
    <p:sldId id="281" r:id="rId9"/>
    <p:sldId id="283" r:id="rId10"/>
    <p:sldId id="284" r:id="rId11"/>
    <p:sldId id="285" r:id="rId12"/>
    <p:sldId id="261" r:id="rId13"/>
    <p:sldId id="287" r:id="rId14"/>
    <p:sldId id="288" r:id="rId15"/>
    <p:sldId id="29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40" autoAdjust="0"/>
    <p:restoredTop sz="94660"/>
  </p:normalViewPr>
  <p:slideViewPr>
    <p:cSldViewPr snapToGrid="0">
      <p:cViewPr>
        <p:scale>
          <a:sx n="76" d="100"/>
          <a:sy n="76" d="100"/>
        </p:scale>
        <p:origin x="-540" y="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56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42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133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551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048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64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419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257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759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00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241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39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youtube.com/watch?v=y7Pk1jcaLD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YcpqCdIXmHE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11B3394-6683-E04B-B355-38CECDEF985A}"/>
              </a:ext>
            </a:extLst>
          </p:cNvPr>
          <p:cNvSpPr txBox="1"/>
          <p:nvPr/>
        </p:nvSpPr>
        <p:spPr>
          <a:xfrm>
            <a:off x="661183" y="434566"/>
            <a:ext cx="10129316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/>
            <a:endParaRPr lang="en-GB" sz="3500" b="0" i="0" u="none" strike="noStrike" dirty="0">
              <a:solidFill>
                <a:srgbClr val="000000"/>
              </a:solidFill>
              <a:effectLst/>
              <a:latin typeface="+mj-lt"/>
            </a:endParaRPr>
          </a:p>
          <a:p>
            <a:pPr algn="l" rtl="0" fontAlgn="base"/>
            <a:r>
              <a:rPr lang="en-GB" sz="3500" b="0" i="0" u="none" strike="noStrike" dirty="0">
                <a:solidFill>
                  <a:srgbClr val="000000"/>
                </a:solidFill>
                <a:effectLst/>
                <a:latin typeface="+mj-lt"/>
              </a:rPr>
              <a:t>L.I.:</a:t>
            </a:r>
          </a:p>
          <a:p>
            <a:pPr algn="l" rtl="0" fontAlgn="base"/>
            <a:r>
              <a:rPr lang="en-GB" sz="3500" b="0" i="0" u="none" strike="noStrike" dirty="0">
                <a:solidFill>
                  <a:srgbClr val="000000"/>
                </a:solidFill>
                <a:effectLst/>
                <a:latin typeface="+mj-lt"/>
              </a:rPr>
              <a:t>Year 5: I can use different verb forms in my writing with consideration for the audience and purpose. </a:t>
            </a:r>
          </a:p>
          <a:p>
            <a:pPr algn="l" rtl="0" fontAlgn="base"/>
            <a:r>
              <a:rPr lang="en-GB" sz="3500" b="0" i="0" u="none" strike="noStrike" dirty="0">
                <a:solidFill>
                  <a:srgbClr val="000000"/>
                </a:solidFill>
                <a:effectLst/>
                <a:latin typeface="+mj-lt"/>
              </a:rPr>
              <a:t>Year 6: I can use grammar and vocabulary which is suited to the purpose of my writing. </a:t>
            </a:r>
          </a:p>
          <a:p>
            <a:pPr algn="l" rtl="0" fontAlgn="base"/>
            <a:r>
              <a:rPr lang="en-GB" sz="3500" b="0" i="0" u="none" strike="noStrike" dirty="0">
                <a:solidFill>
                  <a:srgbClr val="000000"/>
                </a:solidFill>
                <a:effectLst/>
                <a:latin typeface="+mj-lt"/>
              </a:rPr>
              <a:t> </a:t>
            </a:r>
          </a:p>
          <a:p>
            <a:pPr algn="l" rtl="0" fontAlgn="base"/>
            <a:r>
              <a:rPr lang="en-GB" sz="3500" b="0" i="0" u="none" strike="noStrike" dirty="0">
                <a:solidFill>
                  <a:srgbClr val="000000"/>
                </a:solidFill>
                <a:effectLst/>
                <a:latin typeface="+mj-lt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83279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F81A929-21CB-483A-BBB2-B99E671CEC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441" t="17009" r="19693" b="19986"/>
          <a:stretch/>
        </p:blipFill>
        <p:spPr>
          <a:xfrm>
            <a:off x="6920917" y="2007381"/>
            <a:ext cx="4965762" cy="284323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91C6908-7F58-4F9F-93B0-B152DE88AB99}"/>
              </a:ext>
            </a:extLst>
          </p:cNvPr>
          <p:cNvSpPr txBox="1"/>
          <p:nvPr/>
        </p:nvSpPr>
        <p:spPr>
          <a:xfrm>
            <a:off x="712109" y="1826231"/>
            <a:ext cx="6098344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dirty="0"/>
              <a:t>Model</a:t>
            </a:r>
          </a:p>
          <a:p>
            <a:endParaRPr lang="en-GB" sz="4000" b="1" dirty="0"/>
          </a:p>
          <a:p>
            <a:endParaRPr lang="en-GB" sz="4000" b="1" dirty="0"/>
          </a:p>
          <a:p>
            <a:r>
              <a:rPr lang="en-US" sz="4000" dirty="0"/>
              <a:t>As the great Dr Thomas Barnardo says, “No child should have to suffer such a terrible fate.” </a:t>
            </a:r>
            <a:endParaRPr lang="en-GB" sz="4000" b="1" dirty="0"/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xmlns="" id="{311E3EEF-3BFC-4EC9-91D4-8CD1FEFE24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31132" cy="1031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850417F-3956-49B6-A522-53F6CA61BBA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325" t="15992" r="13546" b="9835"/>
          <a:stretch/>
        </p:blipFill>
        <p:spPr>
          <a:xfrm>
            <a:off x="1153551" y="182879"/>
            <a:ext cx="815926" cy="848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002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F81A929-21CB-483A-BBB2-B99E671CEC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441" t="17009" r="19693" b="19986"/>
          <a:stretch/>
        </p:blipFill>
        <p:spPr>
          <a:xfrm>
            <a:off x="6920917" y="2007381"/>
            <a:ext cx="4965762" cy="284323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91C6908-7F58-4F9F-93B0-B152DE88AB99}"/>
              </a:ext>
            </a:extLst>
          </p:cNvPr>
          <p:cNvSpPr txBox="1"/>
          <p:nvPr/>
        </p:nvSpPr>
        <p:spPr>
          <a:xfrm>
            <a:off x="655838" y="2296074"/>
            <a:ext cx="609834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/>
              <a:t>Introduce Dr. Thomas Barnardo with a positive adjective and include a powerful quote of his.</a:t>
            </a:r>
            <a:endParaRPr lang="en-GB" sz="4000" b="1" dirty="0"/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xmlns="" id="{311E3EEF-3BFC-4EC9-91D4-8CD1FEFE24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31132" cy="1031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162C38B-5E7D-431C-9AA5-3CC37C25F04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325" t="15992" r="13546" b="9835"/>
          <a:stretch/>
        </p:blipFill>
        <p:spPr>
          <a:xfrm>
            <a:off x="1153551" y="182879"/>
            <a:ext cx="815926" cy="848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733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CB2DB7-D6ED-DF48-900D-1C0C145D3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5112" y="5122333"/>
            <a:ext cx="4799821" cy="1382889"/>
          </a:xfrm>
        </p:spPr>
        <p:txBody>
          <a:bodyPr>
            <a:noAutofit/>
          </a:bodyPr>
          <a:lstStyle/>
          <a:p>
            <a:r>
              <a:rPr lang="en-GB" sz="3800" dirty="0" err="1"/>
              <a:t>Chot</a:t>
            </a:r>
            <a:r>
              <a:rPr lang="en-GB" sz="3800" dirty="0"/>
              <a:t> a list of things that </a:t>
            </a:r>
            <a:r>
              <a:rPr lang="en-GB" sz="3800" b="1" dirty="0"/>
              <a:t>Dr Barnardo proposes to do </a:t>
            </a:r>
            <a:r>
              <a:rPr lang="en-GB" sz="3800" dirty="0"/>
              <a:t>to solve the poor crisis:</a:t>
            </a:r>
            <a:br>
              <a:rPr lang="en-GB" sz="3800" dirty="0"/>
            </a:br>
            <a:r>
              <a:rPr lang="en-GB" sz="3800" dirty="0"/>
              <a:t/>
            </a:r>
            <a:br>
              <a:rPr lang="en-GB" sz="3800" dirty="0"/>
            </a:br>
            <a:r>
              <a:rPr lang="en-GB" sz="3800" dirty="0"/>
              <a:t>Example:</a:t>
            </a:r>
            <a:r>
              <a:rPr lang="en-US" sz="3800" dirty="0"/>
              <a:t>give them warmth, comfort, food, care for them, inspire them to own their own home</a:t>
            </a:r>
            <a:r>
              <a:rPr lang="en-GB" sz="3800" dirty="0"/>
              <a:t/>
            </a:r>
            <a:br>
              <a:rPr lang="en-GB" sz="3800" dirty="0"/>
            </a:br>
            <a:endParaRPr lang="en-US" sz="3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5AA756E-29C3-6447-8699-1EC461107AC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94" t="6592" r="6296" b="2052"/>
          <a:stretch>
            <a:fillRect/>
          </a:stretch>
        </p:blipFill>
        <p:spPr bwMode="auto">
          <a:xfrm>
            <a:off x="271709" y="375105"/>
            <a:ext cx="1195845" cy="1193976"/>
          </a:xfrm>
          <a:prstGeom prst="flowChartConnector">
            <a:avLst/>
          </a:prstGeom>
          <a:noFill/>
          <a:ln>
            <a:noFill/>
          </a:ln>
          <a:effectLst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F7ABFF0-8CC1-4842-A756-F9278415E41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441" t="17009" r="19693" b="19986"/>
          <a:stretch/>
        </p:blipFill>
        <p:spPr>
          <a:xfrm>
            <a:off x="6920917" y="2007381"/>
            <a:ext cx="4965762" cy="2843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079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CB2DB7-D6ED-DF48-900D-1C0C145D3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6638" y="4159174"/>
            <a:ext cx="4799821" cy="1382889"/>
          </a:xfrm>
        </p:spPr>
        <p:txBody>
          <a:bodyPr>
            <a:noAutofit/>
          </a:bodyPr>
          <a:lstStyle/>
          <a:p>
            <a:r>
              <a:rPr lang="en-GB" sz="3800" dirty="0" err="1"/>
              <a:t>Chot</a:t>
            </a:r>
            <a:r>
              <a:rPr lang="en-GB" sz="3800" dirty="0"/>
              <a:t> synonyms for </a:t>
            </a:r>
            <a:r>
              <a:rPr lang="en-GB" sz="3800" b="1" dirty="0"/>
              <a:t>proposes</a:t>
            </a:r>
            <a:r>
              <a:rPr lang="en-GB" sz="3800" dirty="0"/>
              <a:t>:</a:t>
            </a:r>
            <a:br>
              <a:rPr lang="en-GB" sz="3800" dirty="0"/>
            </a:br>
            <a:r>
              <a:rPr lang="en-GB" sz="3800" dirty="0"/>
              <a:t/>
            </a:r>
            <a:br>
              <a:rPr lang="en-GB" sz="3800" dirty="0"/>
            </a:br>
            <a:r>
              <a:rPr lang="en-GB" sz="3800" dirty="0"/>
              <a:t/>
            </a:r>
            <a:br>
              <a:rPr lang="en-GB" sz="3800" dirty="0"/>
            </a:br>
            <a:r>
              <a:rPr lang="en-GB" sz="3800" dirty="0"/>
              <a:t>Example:</a:t>
            </a:r>
            <a:r>
              <a:rPr lang="en-US" sz="3800" dirty="0"/>
              <a:t> hopes, aims, intends, </a:t>
            </a:r>
            <a:r>
              <a:rPr lang="en-GB" sz="3800" dirty="0"/>
              <a:t>endeavours</a:t>
            </a:r>
            <a:br>
              <a:rPr lang="en-GB" sz="3800" dirty="0"/>
            </a:br>
            <a:endParaRPr lang="en-US" sz="3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5AA756E-29C3-6447-8699-1EC461107AC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94" t="6592" r="6296" b="2052"/>
          <a:stretch>
            <a:fillRect/>
          </a:stretch>
        </p:blipFill>
        <p:spPr bwMode="auto">
          <a:xfrm>
            <a:off x="271709" y="375105"/>
            <a:ext cx="1195845" cy="1193976"/>
          </a:xfrm>
          <a:prstGeom prst="flowChartConnector">
            <a:avLst/>
          </a:prstGeom>
          <a:noFill/>
          <a:ln>
            <a:noFill/>
          </a:ln>
          <a:effectLst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F7ABFF0-8CC1-4842-A756-F9278415E41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441" t="17009" r="19693" b="19986"/>
          <a:stretch/>
        </p:blipFill>
        <p:spPr>
          <a:xfrm>
            <a:off x="6920917" y="2007381"/>
            <a:ext cx="4965762" cy="2843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384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CB2DB7-D6ED-DF48-900D-1C0C145D3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739" y="4539002"/>
            <a:ext cx="6649207" cy="1382889"/>
          </a:xfrm>
        </p:spPr>
        <p:txBody>
          <a:bodyPr>
            <a:noAutofit/>
          </a:bodyPr>
          <a:lstStyle/>
          <a:p>
            <a:r>
              <a:rPr lang="en-GB" sz="3800" dirty="0"/>
              <a:t>Model</a:t>
            </a:r>
            <a:br>
              <a:rPr lang="en-GB" sz="3800" dirty="0"/>
            </a:br>
            <a:r>
              <a:rPr lang="en-GB" sz="3800" dirty="0"/>
              <a:t/>
            </a:r>
            <a:br>
              <a:rPr lang="en-GB" sz="3800" dirty="0"/>
            </a:br>
            <a:r>
              <a:rPr lang="en-US" sz="3800" dirty="0"/>
              <a:t> He proposes to open homes to care for children properly, to look after them, to keep them safe and warm and well-fed.</a:t>
            </a:r>
            <a:r>
              <a:rPr lang="en-GB" sz="3800" dirty="0"/>
              <a:t/>
            </a:r>
            <a:br>
              <a:rPr lang="en-GB" sz="3800" dirty="0"/>
            </a:br>
            <a:endParaRPr lang="en-US" sz="3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5AA756E-29C3-6447-8699-1EC461107AC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94" t="6592" r="6296" b="2052"/>
          <a:stretch>
            <a:fillRect/>
          </a:stretch>
        </p:blipFill>
        <p:spPr bwMode="auto">
          <a:xfrm>
            <a:off x="271709" y="375105"/>
            <a:ext cx="1195845" cy="1193976"/>
          </a:xfrm>
          <a:prstGeom prst="flowChartConnector">
            <a:avLst/>
          </a:prstGeom>
          <a:noFill/>
          <a:ln>
            <a:noFill/>
          </a:ln>
          <a:effectLst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F7ABFF0-8CC1-4842-A756-F9278415E41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441" t="17009" r="19693" b="19986"/>
          <a:stretch/>
        </p:blipFill>
        <p:spPr>
          <a:xfrm>
            <a:off x="6920917" y="2007381"/>
            <a:ext cx="4965762" cy="2843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165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CB2DB7-D6ED-DF48-900D-1C0C145D3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739" y="4539002"/>
            <a:ext cx="6649207" cy="1382889"/>
          </a:xfrm>
        </p:spPr>
        <p:txBody>
          <a:bodyPr>
            <a:noAutofit/>
          </a:bodyPr>
          <a:lstStyle/>
          <a:p>
            <a:r>
              <a:rPr lang="en-US" sz="3800" dirty="0"/>
              <a:t>Write a sentence detailing</a:t>
            </a:r>
            <a:br>
              <a:rPr lang="en-US" sz="3800" dirty="0"/>
            </a:br>
            <a:r>
              <a:rPr lang="en-US" sz="3800" dirty="0"/>
              <a:t>three things that Barnardo plans</a:t>
            </a:r>
            <a:br>
              <a:rPr lang="en-US" sz="3800" dirty="0"/>
            </a:br>
            <a:r>
              <a:rPr lang="en-US" sz="3800" dirty="0"/>
              <a:t>to do.</a:t>
            </a:r>
            <a:br>
              <a:rPr lang="en-US" sz="3800" dirty="0"/>
            </a:br>
            <a:r>
              <a:rPr lang="en-US" sz="3800" dirty="0"/>
              <a:t/>
            </a:r>
            <a:br>
              <a:rPr lang="en-US" sz="3800" dirty="0"/>
            </a:br>
            <a:r>
              <a:rPr lang="en-US" sz="3800" dirty="0"/>
              <a:t>Challenge: can you deepen the moment?</a:t>
            </a:r>
            <a:r>
              <a:rPr lang="en-GB" sz="3800" dirty="0"/>
              <a:t/>
            </a:r>
            <a:br>
              <a:rPr lang="en-GB" sz="3800" dirty="0"/>
            </a:br>
            <a:endParaRPr lang="en-US" sz="3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5AA756E-29C3-6447-8699-1EC461107AC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94" t="6592" r="6296" b="2052"/>
          <a:stretch>
            <a:fillRect/>
          </a:stretch>
        </p:blipFill>
        <p:spPr bwMode="auto">
          <a:xfrm>
            <a:off x="271709" y="375105"/>
            <a:ext cx="1195845" cy="1193976"/>
          </a:xfrm>
          <a:prstGeom prst="flowChartConnector">
            <a:avLst/>
          </a:prstGeom>
          <a:noFill/>
          <a:ln>
            <a:noFill/>
          </a:ln>
          <a:effectLst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F7ABFF0-8CC1-4842-A756-F9278415E41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441" t="17009" r="19693" b="19986"/>
          <a:stretch/>
        </p:blipFill>
        <p:spPr>
          <a:xfrm>
            <a:off x="6920917" y="2007381"/>
            <a:ext cx="4965762" cy="2843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228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22D190-60BE-F642-933D-CBEAD594A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995" y="2241090"/>
            <a:ext cx="5433782" cy="2793999"/>
          </a:xfrm>
        </p:spPr>
        <p:txBody>
          <a:bodyPr>
            <a:normAutofit/>
          </a:bodyPr>
          <a:lstStyle/>
          <a:p>
            <a:r>
              <a:rPr lang="en-GB" dirty="0"/>
              <a:t>“Many people would rather die than go there”</a:t>
            </a:r>
            <a:br>
              <a:rPr lang="en-GB" dirty="0"/>
            </a:br>
            <a:endParaRPr lang="en-US" dirty="0"/>
          </a:p>
        </p:txBody>
      </p:sp>
      <p:pic>
        <p:nvPicPr>
          <p:cNvPr id="1028" name="Picture 4" descr="A Christmas Carol - Stave One - Are there no prisons? - YouTube">
            <a:extLst>
              <a:ext uri="{FF2B5EF4-FFF2-40B4-BE49-F238E27FC236}">
                <a16:creationId xmlns:a16="http://schemas.microsoft.com/office/drawing/2014/main" xmlns="" id="{D9BB69D6-948D-49C8-9FAC-C85655E52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691" y="1961339"/>
            <a:ext cx="5241645" cy="2935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xmlns="" id="{1D452227-A246-4D6D-A7E8-361F1E9F1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31132" cy="1031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6094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22D190-60BE-F642-933D-CBEAD594A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995" y="2241090"/>
            <a:ext cx="5433782" cy="2793999"/>
          </a:xfrm>
        </p:spPr>
        <p:txBody>
          <a:bodyPr>
            <a:normAutofit fontScale="90000"/>
          </a:bodyPr>
          <a:lstStyle/>
          <a:p>
            <a:r>
              <a:rPr lang="en-GB" dirty="0">
                <a:hlinkClick r:id="rId2"/>
              </a:rPr>
              <a:t>https://www.youtube.com/watch?v=y7Pk1jcaLDI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15:22- 17:15</a:t>
            </a:r>
            <a:br>
              <a:rPr lang="en-GB" dirty="0"/>
            </a:br>
            <a:endParaRPr lang="en-US" dirty="0"/>
          </a:p>
        </p:txBody>
      </p:sp>
      <p:pic>
        <p:nvPicPr>
          <p:cNvPr id="1028" name="Picture 4" descr="A Christmas Carol - Stave One - Are there no prisons? - YouTube">
            <a:extLst>
              <a:ext uri="{FF2B5EF4-FFF2-40B4-BE49-F238E27FC236}">
                <a16:creationId xmlns:a16="http://schemas.microsoft.com/office/drawing/2014/main" xmlns="" id="{D9BB69D6-948D-49C8-9FAC-C85655E52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691" y="1961339"/>
            <a:ext cx="5241645" cy="2935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xmlns="" id="{1D452227-A246-4D6D-A7E8-361F1E9F1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31132" cy="1031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7746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22D190-60BE-F642-933D-CBEAD594A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439" y="2184645"/>
            <a:ext cx="6371151" cy="2793999"/>
          </a:xfrm>
        </p:spPr>
        <p:txBody>
          <a:bodyPr>
            <a:normAutofit fontScale="90000"/>
          </a:bodyPr>
          <a:lstStyle/>
          <a:p>
            <a:r>
              <a:rPr lang="en-GB" dirty="0"/>
              <a:t>Firstly, CHOT some </a:t>
            </a:r>
            <a:r>
              <a:rPr lang="en-GB" b="1" dirty="0"/>
              <a:t>unwanted creatures or things.</a:t>
            </a:r>
            <a:r>
              <a:rPr lang="en-GB" dirty="0"/>
              <a:t> In the Victorian era, society would have viewed poor people as unwanted creatures.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Examples: plague of rats, swarm of bees, the bubonic plague, rubbish dumped</a:t>
            </a:r>
            <a:br>
              <a:rPr lang="en-GB" dirty="0"/>
            </a:br>
            <a:endParaRPr lang="en-US" dirty="0"/>
          </a:p>
        </p:txBody>
      </p:sp>
      <p:pic>
        <p:nvPicPr>
          <p:cNvPr id="5" name="Picture 4" descr="A Christmas Carol - Stave One - Are there no prisons? - YouTube">
            <a:extLst>
              <a:ext uri="{FF2B5EF4-FFF2-40B4-BE49-F238E27FC236}">
                <a16:creationId xmlns:a16="http://schemas.microsoft.com/office/drawing/2014/main" xmlns="" id="{480DEAC9-B198-427D-B1DE-5D74B976C3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366" y="2335237"/>
            <a:ext cx="4573970" cy="2561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D054BBD4-47CC-4F88-B9C4-1A189B2D16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31132" cy="1031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0699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22D190-60BE-F642-933D-CBEAD594A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440" y="2184645"/>
            <a:ext cx="5433782" cy="2793999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Model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Who could say that the poor should be treated like a  plague of rats and be sent</a:t>
            </a:r>
            <a:r>
              <a:rPr lang="en-GB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/>
              <a:t>there and to left to die as there are far too many of them?</a:t>
            </a:r>
            <a:br>
              <a:rPr lang="en-GB" dirty="0"/>
            </a:br>
            <a:endParaRPr lang="en-US" dirty="0"/>
          </a:p>
        </p:txBody>
      </p:sp>
      <p:pic>
        <p:nvPicPr>
          <p:cNvPr id="5" name="Picture 4" descr="A Christmas Carol - Stave One - Are there no prisons? - YouTube">
            <a:extLst>
              <a:ext uri="{FF2B5EF4-FFF2-40B4-BE49-F238E27FC236}">
                <a16:creationId xmlns:a16="http://schemas.microsoft.com/office/drawing/2014/main" xmlns="" id="{480DEAC9-B198-427D-B1DE-5D74B976C3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691" y="1961339"/>
            <a:ext cx="5241645" cy="2935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D054BBD4-47CC-4F88-B9C4-1A189B2D16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31132" cy="1031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1307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22D190-60BE-F642-933D-CBEAD594A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440" y="2184645"/>
            <a:ext cx="5433782" cy="2793999"/>
          </a:xfrm>
        </p:spPr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Ask a rhetorical emotive question in disbelief of what Scrooge said.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Challenge: can you deepen the moment?</a:t>
            </a:r>
            <a:br>
              <a:rPr lang="en-GB" dirty="0"/>
            </a:br>
            <a:endParaRPr lang="en-US" dirty="0"/>
          </a:p>
        </p:txBody>
      </p:sp>
      <p:pic>
        <p:nvPicPr>
          <p:cNvPr id="5" name="Picture 4" descr="A Christmas Carol - Stave One - Are there no prisons? - YouTube">
            <a:extLst>
              <a:ext uri="{FF2B5EF4-FFF2-40B4-BE49-F238E27FC236}">
                <a16:creationId xmlns:a16="http://schemas.microsoft.com/office/drawing/2014/main" xmlns="" id="{480DEAC9-B198-427D-B1DE-5D74B976C3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691" y="1961339"/>
            <a:ext cx="5241645" cy="2935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D054BBD4-47CC-4F88-B9C4-1A189B2D16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31132" cy="1031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503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22D190-60BE-F642-933D-CBEAD594A2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1643" y="4637718"/>
            <a:ext cx="4915182" cy="1948329"/>
          </a:xfrm>
        </p:spPr>
        <p:txBody>
          <a:bodyPr>
            <a:noAutofit/>
          </a:bodyPr>
          <a:lstStyle/>
          <a:p>
            <a:pPr algn="l"/>
            <a:r>
              <a:rPr lang="en-GB" sz="4000" dirty="0">
                <a:hlinkClick r:id="rId2"/>
              </a:rPr>
              <a:t>https://www.youtube.com/watch?v=YcpqCdIXmHE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4000" dirty="0"/>
              <a:t>Refer to your notes from last week</a:t>
            </a:r>
            <a:endParaRPr lang="en-US" sz="4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F81A929-21CB-483A-BBB2-B99E671CEC5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441" t="17009" r="19693" b="19986"/>
          <a:stretch/>
        </p:blipFill>
        <p:spPr>
          <a:xfrm>
            <a:off x="7103797" y="1213444"/>
            <a:ext cx="4376094" cy="250561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91C6908-7F58-4F9F-93B0-B152DE88AB99}"/>
              </a:ext>
            </a:extLst>
          </p:cNvPr>
          <p:cNvSpPr txBox="1"/>
          <p:nvPr/>
        </p:nvSpPr>
        <p:spPr>
          <a:xfrm>
            <a:off x="712109" y="1826231"/>
            <a:ext cx="609834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dirty="0"/>
              <a:t>Firstly, CHOT some </a:t>
            </a:r>
            <a:r>
              <a:rPr lang="en-GB" sz="4000" b="1" dirty="0"/>
              <a:t>quotes from Dr Barnardo.</a:t>
            </a:r>
          </a:p>
          <a:p>
            <a:endParaRPr lang="en-GB" sz="4000" b="1" dirty="0"/>
          </a:p>
          <a:p>
            <a:r>
              <a:rPr lang="en-GB" sz="4000" dirty="0"/>
              <a:t>Example:</a:t>
            </a:r>
          </a:p>
          <a:p>
            <a:r>
              <a:rPr lang="en-GB" sz="4000" dirty="0"/>
              <a:t>“No child should have to suffer such a terrible fate.”</a:t>
            </a:r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xmlns="" id="{311E3EEF-3BFC-4EC9-91D4-8CD1FEFE24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31132" cy="1031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811FD81-9254-48C3-9209-B8002986E28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7325" t="15992" r="13546" b="9835"/>
          <a:stretch/>
        </p:blipFill>
        <p:spPr>
          <a:xfrm>
            <a:off x="1153551" y="182879"/>
            <a:ext cx="815926" cy="848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580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F81A929-21CB-483A-BBB2-B99E671CEC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441" t="17009" r="19693" b="19986"/>
          <a:stretch/>
        </p:blipFill>
        <p:spPr>
          <a:xfrm>
            <a:off x="6920917" y="2007381"/>
            <a:ext cx="4965762" cy="284323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91C6908-7F58-4F9F-93B0-B152DE88AB99}"/>
              </a:ext>
            </a:extLst>
          </p:cNvPr>
          <p:cNvSpPr txBox="1"/>
          <p:nvPr/>
        </p:nvSpPr>
        <p:spPr>
          <a:xfrm>
            <a:off x="712109" y="1826231"/>
            <a:ext cx="6098344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dirty="0"/>
              <a:t>CHOT</a:t>
            </a:r>
            <a:r>
              <a:rPr lang="en-GB" sz="4000" b="1" dirty="0"/>
              <a:t> </a:t>
            </a:r>
            <a:r>
              <a:rPr lang="en-GB" sz="4000" dirty="0"/>
              <a:t>the </a:t>
            </a:r>
            <a:r>
              <a:rPr lang="en-GB" sz="4000" b="1" dirty="0"/>
              <a:t>things Dr Barnardo planned </a:t>
            </a:r>
            <a:r>
              <a:rPr lang="en-GB" sz="4000" dirty="0"/>
              <a:t>to do:</a:t>
            </a:r>
            <a:endParaRPr lang="en-GB" sz="4000" b="1" dirty="0"/>
          </a:p>
          <a:p>
            <a:endParaRPr lang="en-GB" sz="4000" b="1" dirty="0"/>
          </a:p>
          <a:p>
            <a:r>
              <a:rPr lang="en-GB" sz="4000" dirty="0"/>
              <a:t>Example:</a:t>
            </a:r>
          </a:p>
          <a:p>
            <a:r>
              <a:rPr lang="en-US" sz="4000" dirty="0"/>
              <a:t>Open homes to keep children safe, warm, healthy, well-fed, free from suffering, care, shelter.</a:t>
            </a:r>
            <a:endParaRPr lang="en-GB" sz="4000" dirty="0"/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xmlns="" id="{311E3EEF-3BFC-4EC9-91D4-8CD1FEFE24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31132" cy="1031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29C09161-4AA0-4A6B-A0CF-F9099464070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325" t="15992" r="13546" b="9835"/>
          <a:stretch/>
        </p:blipFill>
        <p:spPr>
          <a:xfrm>
            <a:off x="1153551" y="182879"/>
            <a:ext cx="815926" cy="848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811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F81A929-21CB-483A-BBB2-B99E671CEC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441" t="17009" r="19693" b="19986"/>
          <a:stretch/>
        </p:blipFill>
        <p:spPr>
          <a:xfrm>
            <a:off x="6920917" y="2007381"/>
            <a:ext cx="4965762" cy="284323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91C6908-7F58-4F9F-93B0-B152DE88AB99}"/>
              </a:ext>
            </a:extLst>
          </p:cNvPr>
          <p:cNvSpPr txBox="1"/>
          <p:nvPr/>
        </p:nvSpPr>
        <p:spPr>
          <a:xfrm>
            <a:off x="712109" y="1826231"/>
            <a:ext cx="6098344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dirty="0"/>
              <a:t>CHOT</a:t>
            </a:r>
            <a:r>
              <a:rPr lang="en-GB" sz="4000" b="1" dirty="0"/>
              <a:t> </a:t>
            </a:r>
            <a:r>
              <a:rPr lang="en-US" sz="4000" dirty="0"/>
              <a:t>positive adjectives for </a:t>
            </a:r>
            <a:r>
              <a:rPr lang="en-US" sz="4000" b="1" dirty="0"/>
              <a:t>great</a:t>
            </a:r>
            <a:r>
              <a:rPr lang="en-US" sz="4000" dirty="0"/>
              <a:t>:</a:t>
            </a:r>
          </a:p>
          <a:p>
            <a:endParaRPr lang="en-US" sz="4000" dirty="0"/>
          </a:p>
          <a:p>
            <a:endParaRPr lang="en-US" sz="4000" dirty="0"/>
          </a:p>
          <a:p>
            <a:r>
              <a:rPr lang="en-GB" sz="4000" dirty="0"/>
              <a:t>Example:</a:t>
            </a:r>
          </a:p>
          <a:p>
            <a:r>
              <a:rPr lang="en-GB" sz="4000" dirty="0"/>
              <a:t>Amazing, virtuous, excellent, outstanding</a:t>
            </a:r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xmlns="" id="{311E3EEF-3BFC-4EC9-91D4-8CD1FEFE24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31132" cy="1031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544B39D-CF52-47C2-A12D-8BA335A275B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325" t="15992" r="13546" b="9835"/>
          <a:stretch/>
        </p:blipFill>
        <p:spPr>
          <a:xfrm>
            <a:off x="1153551" y="182879"/>
            <a:ext cx="815926" cy="848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427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198</Words>
  <Application>Microsoft Office PowerPoint</Application>
  <PresentationFormat>Custom</PresentationFormat>
  <Paragraphs>34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“Many people would rather die than go there” </vt:lpstr>
      <vt:lpstr>https://www.youtube.com/watch?v=y7Pk1jcaLDI  15:22- 17:15 </vt:lpstr>
      <vt:lpstr>Firstly, CHOT some unwanted creatures or things. In the Victorian era, society would have viewed poor people as unwanted creatures.  Examples: plague of rats, swarm of bees, the bubonic plague, rubbish dumped </vt:lpstr>
      <vt:lpstr>Model  Who could say that the poor should be treated like a  plague of rats and be sent there and to left to die as there are far too many of them? </vt:lpstr>
      <vt:lpstr>  Ask a rhetorical emotive question in disbelief of what Scrooge said.  Challenge: can you deepen the moment? </vt:lpstr>
      <vt:lpstr>https://www.youtube.com/watch?v=YcpqCdIXmHE Refer to your notes from last week</vt:lpstr>
      <vt:lpstr>PowerPoint Presentation</vt:lpstr>
      <vt:lpstr>PowerPoint Presentation</vt:lpstr>
      <vt:lpstr>PowerPoint Presentation</vt:lpstr>
      <vt:lpstr>PowerPoint Presentation</vt:lpstr>
      <vt:lpstr>Chot a list of things that Dr Barnardo proposes to do to solve the poor crisis:  Example:give them warmth, comfort, food, care for them, inspire them to own their own home </vt:lpstr>
      <vt:lpstr>Chot synonyms for proposes:   Example: hopes, aims, intends, endeavours </vt:lpstr>
      <vt:lpstr>Model   He proposes to open homes to care for children properly, to look after them, to keep them safe and warm and well-fed. </vt:lpstr>
      <vt:lpstr>Write a sentence detailing three things that Barnardo plans to do.  Challenge: can you deepen the moment?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L.I.: To draft and write using appropriate vocabulary and grammar.</dc:title>
  <dc:creator>Sorcha Rose Clark</dc:creator>
  <cp:lastModifiedBy>User</cp:lastModifiedBy>
  <cp:revision>36</cp:revision>
  <dcterms:created xsi:type="dcterms:W3CDTF">2020-11-10T17:53:35Z</dcterms:created>
  <dcterms:modified xsi:type="dcterms:W3CDTF">2020-12-08T21:11:50Z</dcterms:modified>
</cp:coreProperties>
</file>