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93" r:id="rId3"/>
    <p:sldId id="297" r:id="rId4"/>
    <p:sldId id="299" r:id="rId5"/>
    <p:sldId id="298" r:id="rId6"/>
    <p:sldId id="301" r:id="rId7"/>
    <p:sldId id="294" r:id="rId8"/>
    <p:sldId id="300" r:id="rId9"/>
    <p:sldId id="295" r:id="rId10"/>
    <p:sldId id="296" r:id="rId11"/>
    <p:sldId id="302" r:id="rId12"/>
    <p:sldId id="303" r:id="rId13"/>
    <p:sldId id="263" r:id="rId14"/>
    <p:sldId id="305" r:id="rId15"/>
    <p:sldId id="306" r:id="rId16"/>
    <p:sldId id="307" r:id="rId17"/>
    <p:sldId id="304" r:id="rId18"/>
    <p:sldId id="308" r:id="rId19"/>
    <p:sldId id="309"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888"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B5F0B14-95E4-4CBA-9EB2-A415615E8188}" type="datetimeFigureOut">
              <a:rPr lang="en-GB" smtClean="0"/>
              <a:t>28/09/2020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72FE56C5-DD20-403A-9714-D30CE0EDCDAF}" type="slidenum">
              <a:rPr lang="en-GB" smtClean="0"/>
              <a:t>‹#›</a:t>
            </a:fld>
            <a:endParaRPr lang="en-GB"/>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5F0B14-95E4-4CBA-9EB2-A415615E8188}"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585200" y="6416676"/>
            <a:ext cx="825500" cy="365125"/>
          </a:xfrm>
        </p:spPr>
        <p:txBody>
          <a:bodyPr/>
          <a:lstStyle/>
          <a:p>
            <a:fld id="{72FE56C5-DD20-403A-9714-D30CE0EDCDA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5F0B14-95E4-4CBA-9EB2-A415615E8188}"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F0B14-95E4-4CBA-9EB2-A415615E8188}"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0B14-95E4-4CBA-9EB2-A415615E8188}"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5F0B14-95E4-4CBA-9EB2-A415615E8188}"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95300" y="6416676"/>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5F0B14-95E4-4CBA-9EB2-A415615E8188}" type="datetimeFigureOut">
              <a:rPr lang="en-GB" smtClean="0"/>
              <a:t>28/09/2020</a:t>
            </a:fld>
            <a:endParaRPr lang="en-GB"/>
          </a:p>
        </p:txBody>
      </p:sp>
      <p:sp>
        <p:nvSpPr>
          <p:cNvPr id="3" name="Footer Placeholder 2"/>
          <p:cNvSpPr>
            <a:spLocks noGrp="1"/>
          </p:cNvSpPr>
          <p:nvPr>
            <p:ph type="ftr" sz="quarter" idx="3"/>
          </p:nvPr>
        </p:nvSpPr>
        <p:spPr>
          <a:xfrm>
            <a:off x="3384550" y="6416676"/>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8585200" y="6416676"/>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FE56C5-DD20-403A-9714-D30CE0EDCD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ond5.com/sound-effects/item/117402925-walking-rough-sea-beach-loop"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smtClean="0">
                <a:latin typeface="XCCW Joined 1a" panose="03050602040000000000" pitchFamily="66" charset="0"/>
              </a:rPr>
              <a:t>Dead Man’s Cove</a:t>
            </a:r>
            <a:endParaRPr lang="en-GB" sz="4800" dirty="0">
              <a:latin typeface="XCCW Joined 1a" panose="03050602040000000000" pitchFamily="66" charset="0"/>
            </a:endParaRPr>
          </a:p>
        </p:txBody>
      </p:sp>
      <p:sp>
        <p:nvSpPr>
          <p:cNvPr id="3" name="Content Placeholder 2"/>
          <p:cNvSpPr>
            <a:spLocks noGrp="1"/>
          </p:cNvSpPr>
          <p:nvPr>
            <p:ph idx="1"/>
          </p:nvPr>
        </p:nvSpPr>
        <p:spPr/>
        <p:txBody>
          <a:bodyPr/>
          <a:lstStyle/>
          <a:p>
            <a:r>
              <a:rPr lang="en-GB" dirty="0" smtClean="0">
                <a:latin typeface="XCCW Joined 1a" panose="03050602040000000000" pitchFamily="66" charset="0"/>
              </a:rPr>
              <a:t>Plot point 5</a:t>
            </a:r>
          </a:p>
          <a:p>
            <a:pPr marL="0" indent="0" algn="ctr">
              <a:buNone/>
            </a:pPr>
            <a:r>
              <a:rPr lang="en-GB" sz="3600" u="sng" dirty="0" smtClean="0">
                <a:latin typeface="XCCW Joined 1a" panose="03050602040000000000" pitchFamily="66" charset="0"/>
              </a:rPr>
              <a:t>Visiting Dead Man’s Cove</a:t>
            </a:r>
            <a:endParaRPr lang="en-GB" sz="3600" u="sng" dirty="0">
              <a:latin typeface="XCCW Joined 1a" panose="03050602040000000000" pitchFamily="66" charset="0"/>
            </a:endParaRPr>
          </a:p>
          <a:p>
            <a:pPr marL="0" indent="0" algn="ctr">
              <a:buNone/>
            </a:pPr>
            <a:endParaRPr lang="en-GB" sz="4800" u="sng" dirty="0">
              <a:latin typeface="XCCW Joined 1a" panose="03050602040000000000"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73" y="3072178"/>
            <a:ext cx="4525596" cy="303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277" y="2881679"/>
            <a:ext cx="1066800" cy="109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277" y="4088917"/>
            <a:ext cx="1030465" cy="88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639" y="5253298"/>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51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effectLst/>
              </a:rPr>
              <a:t>Onamaopoeia</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5804" y="1131277"/>
            <a:ext cx="4480073" cy="560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5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3 </a:t>
            </a:r>
            <a:endParaRPr lang="en-GB" dirty="0">
              <a:solidFill>
                <a:srgbClr val="0070C0"/>
              </a:solidFill>
            </a:endParaRPr>
          </a:p>
        </p:txBody>
      </p:sp>
      <p:sp>
        <p:nvSpPr>
          <p:cNvPr id="3" name="Content Placeholder 2"/>
          <p:cNvSpPr>
            <a:spLocks noGrp="1"/>
          </p:cNvSpPr>
          <p:nvPr>
            <p:ph idx="1"/>
          </p:nvPr>
        </p:nvSpPr>
        <p:spPr/>
        <p:txBody>
          <a:bodyPr>
            <a:normAutofit lnSpcReduction="10000"/>
          </a:bodyPr>
          <a:lstStyle/>
          <a:p>
            <a:pPr marL="137160" indent="0">
              <a:buNone/>
            </a:pPr>
            <a:r>
              <a:rPr lang="en-GB" dirty="0" smtClean="0">
                <a:solidFill>
                  <a:srgbClr val="0070C0"/>
                </a:solidFill>
              </a:rPr>
              <a:t>Model </a:t>
            </a:r>
            <a:r>
              <a:rPr lang="en-GB" sz="2000" dirty="0" smtClean="0">
                <a:latin typeface="XCCW Joined 1a" panose="03050602040000000000" pitchFamily="66" charset="0"/>
              </a:rPr>
              <a:t>Share write </a:t>
            </a:r>
            <a:r>
              <a:rPr lang="en-GB" sz="2000" dirty="0">
                <a:latin typeface="XCCW Joined 1a" panose="03050602040000000000" pitchFamily="66" charset="0"/>
              </a:rPr>
              <a:t>a sentence describing </a:t>
            </a:r>
            <a:r>
              <a:rPr lang="en-GB" sz="2000" dirty="0" smtClean="0">
                <a:latin typeface="XCCW Joined 1a" panose="03050602040000000000" pitchFamily="66" charset="0"/>
              </a:rPr>
              <a:t>Laura standing at the top of the cliffs looking down onto the rocks and beach below.</a:t>
            </a:r>
          </a:p>
          <a:p>
            <a:pPr marL="137160" indent="0">
              <a:buNone/>
            </a:pPr>
            <a:endParaRPr lang="en-GB" sz="2000" dirty="0">
              <a:latin typeface="XCCW Joined 1a" panose="03050602040000000000" pitchFamily="66" charset="0"/>
            </a:endParaRPr>
          </a:p>
          <a:p>
            <a:pPr marL="137160" indent="0">
              <a:buNone/>
            </a:pPr>
            <a:r>
              <a:rPr lang="en-GB" sz="2000" dirty="0" smtClean="0">
                <a:latin typeface="XCCW Joined 1a" panose="03050602040000000000" pitchFamily="66" charset="0"/>
              </a:rPr>
              <a:t>Use </a:t>
            </a:r>
            <a:r>
              <a:rPr lang="en-GB" sz="2000" dirty="0">
                <a:latin typeface="XCCW Joined 1a" panose="03050602040000000000" pitchFamily="66" charset="0"/>
              </a:rPr>
              <a:t>the onomatopoeia lens to describe</a:t>
            </a:r>
            <a:r>
              <a:rPr lang="en-GB" dirty="0" smtClean="0"/>
              <a:t>.</a:t>
            </a:r>
          </a:p>
          <a:p>
            <a:pPr marL="137160" indent="0">
              <a:buNone/>
            </a:pPr>
            <a:endParaRPr lang="en-GB" dirty="0"/>
          </a:p>
          <a:p>
            <a:pPr marL="137160" indent="0">
              <a:buNone/>
            </a:pPr>
            <a:r>
              <a:rPr lang="en-GB" sz="2200" dirty="0" smtClean="0">
                <a:latin typeface="XCCW Joined 1a" panose="03050602040000000000" pitchFamily="66" charset="0"/>
              </a:rPr>
              <a:t>Laura shuddered as she looked down onto the crashing waves below, she couldn’t imagine a worse fate than being trapped in the tunnel with the gush of rising water. Lottie whined as she pulled on her lead, desperate to leave the terrifying place where so many had lost their lives.</a:t>
            </a:r>
            <a:endParaRPr lang="en-GB" b="1" dirty="0">
              <a:solidFill>
                <a:srgbClr val="FF0000"/>
              </a:solidFill>
            </a:endParaRPr>
          </a:p>
          <a:p>
            <a:pPr marL="137160" indent="0">
              <a:buNone/>
            </a:pPr>
            <a:endParaRPr lang="en-GB" b="1" dirty="0" smtClean="0">
              <a:solidFill>
                <a:srgbClr val="FF0000"/>
              </a:solidFill>
            </a:endParaRPr>
          </a:p>
          <a:p>
            <a:pPr marL="13716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18000"/>
            <a:ext cx="851388" cy="8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68922" y="3709602"/>
            <a:ext cx="8862646" cy="252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365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3 </a:t>
            </a:r>
            <a:endParaRPr lang="en-GB" dirty="0">
              <a:solidFill>
                <a:srgbClr val="0070C0"/>
              </a:solidFill>
            </a:endParaRPr>
          </a:p>
        </p:txBody>
      </p:sp>
      <p:sp>
        <p:nvSpPr>
          <p:cNvPr id="3" name="Content Placeholder 2"/>
          <p:cNvSpPr>
            <a:spLocks noGrp="1"/>
          </p:cNvSpPr>
          <p:nvPr>
            <p:ph idx="1"/>
          </p:nvPr>
        </p:nvSpPr>
        <p:spPr/>
        <p:txBody>
          <a:bodyPr>
            <a:normAutofit/>
          </a:bodyPr>
          <a:lstStyle/>
          <a:p>
            <a:pPr marL="137160" indent="0">
              <a:buNone/>
            </a:pPr>
            <a:r>
              <a:rPr lang="en-GB" b="1" dirty="0" smtClean="0">
                <a:solidFill>
                  <a:srgbClr val="FF0000"/>
                </a:solidFill>
              </a:rPr>
              <a:t>Enable </a:t>
            </a:r>
            <a:r>
              <a:rPr lang="en-GB" sz="2000" dirty="0" smtClean="0">
                <a:latin typeface="XCCW Joined 1a" panose="03050602040000000000" pitchFamily="66" charset="0"/>
              </a:rPr>
              <a:t>Children to write a sentence describing Laura walking along the coastal path. Use the onomatopoeia lens to describe.</a:t>
            </a:r>
          </a:p>
          <a:p>
            <a:pPr marL="137160" indent="0">
              <a:buNone/>
            </a:pPr>
            <a:endParaRPr lang="en-GB" sz="2000" dirty="0" smtClean="0">
              <a:latin typeface="XCCW Joined 1a" panose="03050602040000000000" pitchFamily="66" charset="0"/>
            </a:endParaRPr>
          </a:p>
          <a:p>
            <a:pPr marL="137160" indent="0">
              <a:buNone/>
            </a:pPr>
            <a:r>
              <a:rPr lang="en-GB" sz="2000" dirty="0" smtClean="0">
                <a:latin typeface="XCCW Joined 1a" panose="03050602040000000000" pitchFamily="66" charset="0"/>
              </a:rPr>
              <a:t>Challenge: include the imagining lens (what Laura thought).</a:t>
            </a:r>
          </a:p>
          <a:p>
            <a:pPr marL="137160" indent="0">
              <a:buNone/>
            </a:pPr>
            <a:endParaRPr lang="en-GB" sz="2000" dirty="0">
              <a:latin typeface="XCCW Joined 1a" panose="03050602040000000000" pitchFamily="66" charset="0"/>
            </a:endParaRPr>
          </a:p>
          <a:p>
            <a:pPr marL="137160" indent="0">
              <a:buNone/>
            </a:pPr>
            <a:r>
              <a:rPr lang="en-GB" sz="2000" dirty="0" smtClean="0">
                <a:latin typeface="XCCW Joined 1a" panose="03050602040000000000" pitchFamily="66" charset="0"/>
              </a:rPr>
              <a:t> </a:t>
            </a:r>
            <a:endParaRPr lang="en-GB" sz="2000" b="1" dirty="0" smtClean="0">
              <a:solidFill>
                <a:srgbClr val="FF0000"/>
              </a:solidFill>
              <a:latin typeface="XCCW Joined 1a" panose="03050602040000000000" pitchFamily="66" charset="0"/>
            </a:endParaRP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18000"/>
            <a:ext cx="851388" cy="8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590" y="3483586"/>
            <a:ext cx="4644902" cy="309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61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smtClean="0">
                <a:latin typeface="XCCW Joined 1a" panose="03050602040000000000" pitchFamily="66" charset="0"/>
              </a:rPr>
              <a:t>Dead Man’s Cove</a:t>
            </a:r>
            <a:endParaRPr lang="en-GB" sz="4800" dirty="0">
              <a:latin typeface="XCCW Joined 1a" panose="03050602040000000000" pitchFamily="66" charset="0"/>
            </a:endParaRPr>
          </a:p>
        </p:txBody>
      </p:sp>
      <p:sp>
        <p:nvSpPr>
          <p:cNvPr id="3" name="Content Placeholder 2"/>
          <p:cNvSpPr>
            <a:spLocks noGrp="1"/>
          </p:cNvSpPr>
          <p:nvPr>
            <p:ph idx="1"/>
          </p:nvPr>
        </p:nvSpPr>
        <p:spPr/>
        <p:txBody>
          <a:bodyPr/>
          <a:lstStyle/>
          <a:p>
            <a:r>
              <a:rPr lang="en-GB" dirty="0" smtClean="0">
                <a:latin typeface="XCCW Joined 1a" panose="03050602040000000000" pitchFamily="66" charset="0"/>
              </a:rPr>
              <a:t>Plot point 6 (</a:t>
            </a:r>
            <a:r>
              <a:rPr lang="en-GB" dirty="0" err="1" smtClean="0">
                <a:latin typeface="XCCW Joined 1a" panose="03050602040000000000" pitchFamily="66" charset="0"/>
              </a:rPr>
              <a:t>chp</a:t>
            </a:r>
            <a:r>
              <a:rPr lang="en-GB" dirty="0" smtClean="0">
                <a:latin typeface="XCCW Joined 1a" panose="03050602040000000000" pitchFamily="66" charset="0"/>
              </a:rPr>
              <a:t> 12)</a:t>
            </a:r>
          </a:p>
          <a:p>
            <a:pPr marL="0" indent="0" algn="ctr">
              <a:buNone/>
            </a:pPr>
            <a:r>
              <a:rPr lang="en-GB" sz="4800" u="sng" dirty="0" smtClean="0">
                <a:latin typeface="XCCW Joined 1a" panose="03050602040000000000" pitchFamily="66" charset="0"/>
              </a:rPr>
              <a:t>Message in a bottle</a:t>
            </a:r>
          </a:p>
          <a:p>
            <a:pPr marL="0" indent="0" algn="ctr">
              <a:buNone/>
            </a:pPr>
            <a:r>
              <a:rPr lang="en-GB" sz="4800" u="sng" dirty="0" smtClean="0">
                <a:latin typeface="XCCW Joined 1a" panose="03050602040000000000" pitchFamily="66" charset="0"/>
              </a:rPr>
              <a:t>.</a:t>
            </a:r>
            <a:endParaRPr lang="en-GB" sz="4800" u="sng" dirty="0">
              <a:latin typeface="XCCW Joined 1a" panose="03050602040000000000" pitchFamily="66" charset="0"/>
            </a:endParaRPr>
          </a:p>
        </p:txBody>
      </p:sp>
      <p:pic>
        <p:nvPicPr>
          <p:cNvPr id="5" name="Picture 4"/>
          <p:cNvPicPr/>
          <p:nvPr/>
        </p:nvPicPr>
        <p:blipFill rotWithShape="1">
          <a:blip r:embed="rId2"/>
          <a:srcRect l="10981" t="21302" r="41599" b="17432"/>
          <a:stretch/>
        </p:blipFill>
        <p:spPr bwMode="auto">
          <a:xfrm>
            <a:off x="2834005" y="3053860"/>
            <a:ext cx="4434303" cy="335866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600-0000570000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97713" y="2807676"/>
            <a:ext cx="1329764" cy="1365740"/>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724" y="4173414"/>
            <a:ext cx="1235741" cy="105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417" y="5210998"/>
            <a:ext cx="978355" cy="92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37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p:txBody>
          <a:bodyPr>
            <a:normAutofit fontScale="92500"/>
          </a:bodyPr>
          <a:lstStyle/>
          <a:p>
            <a:r>
              <a:rPr lang="en-GB" b="1" dirty="0" smtClean="0">
                <a:solidFill>
                  <a:srgbClr val="00B050"/>
                </a:solidFill>
              </a:rPr>
              <a:t>Initiate</a:t>
            </a:r>
          </a:p>
          <a:p>
            <a:r>
              <a:rPr lang="en-GB" sz="2400" dirty="0" smtClean="0">
                <a:latin typeface="XCCW Joined 1a" panose="03050602040000000000" pitchFamily="66" charset="0"/>
              </a:rPr>
              <a:t>Laura was walking along the beach to school, she came across an ordinary glass bottle(the type used for syrups) but with the label removed and the glass scrubbed clean. Laura could see there was a note inside. Laura picked up the bottle and attempts to remove the note</a:t>
            </a:r>
            <a:r>
              <a:rPr lang="en-GB" dirty="0" smtClean="0">
                <a:solidFill>
                  <a:srgbClr val="00B050"/>
                </a:solidFill>
              </a:rPr>
              <a:t>.</a:t>
            </a:r>
          </a:p>
          <a:p>
            <a:endParaRPr lang="en-GB" dirty="0">
              <a:solidFill>
                <a:srgbClr val="00B050"/>
              </a:solidFill>
            </a:endParaRPr>
          </a:p>
          <a:p>
            <a:r>
              <a:rPr lang="en-GB" dirty="0" err="1" smtClean="0"/>
              <a:t>Chot</a:t>
            </a:r>
            <a:r>
              <a:rPr lang="en-GB" dirty="0" smtClean="0"/>
              <a:t> down words to describe things Laura has ‘felt’ E.G. the sand, waves, the bottle, the lid, pulling out the note. What words and phrases describe these actions?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915" y="453903"/>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0070C0"/>
                </a:solidFill>
              </a:rPr>
              <a:t>Model</a:t>
            </a:r>
            <a:r>
              <a:rPr lang="en-GB" dirty="0" smtClean="0"/>
              <a:t>: </a:t>
            </a:r>
            <a:r>
              <a:rPr lang="en-GB" sz="2400" dirty="0" smtClean="0">
                <a:latin typeface="XCCW Joined 1a" panose="03050602040000000000" pitchFamily="66" charset="0"/>
              </a:rPr>
              <a:t>Share write a sentence or two describing </a:t>
            </a:r>
            <a:r>
              <a:rPr lang="en-GB" sz="2400" dirty="0">
                <a:latin typeface="XCCW Joined 1a" panose="03050602040000000000" pitchFamily="66" charset="0"/>
              </a:rPr>
              <a:t>L</a:t>
            </a:r>
            <a:r>
              <a:rPr lang="en-GB" sz="2400" dirty="0" smtClean="0">
                <a:latin typeface="XCCW Joined 1a" panose="03050602040000000000" pitchFamily="66" charset="0"/>
              </a:rPr>
              <a:t>aura finding the bottle and what she does.</a:t>
            </a:r>
          </a:p>
          <a:p>
            <a:endParaRPr lang="en-GB" sz="2400" dirty="0">
              <a:latin typeface="XCCW Joined 1a" panose="03050602040000000000" pitchFamily="66" charset="0"/>
            </a:endParaRPr>
          </a:p>
          <a:p>
            <a:r>
              <a:rPr lang="en-GB" sz="2400" dirty="0" smtClean="0">
                <a:latin typeface="XCCW Joined 1a" panose="03050602040000000000" pitchFamily="66" charset="0"/>
              </a:rPr>
              <a:t>Today the path along the beach had an eerie feel. The violent waves crashed against the rocks and Laura frequently needed to jump out of the way to avoid becoming wet. It was as she jumped that she felt something hit against her leg. A smooth, clear bottle bobbed up and down in the waves, with what appeared to be a rolled up note inside. Laura stooped to pick it up, and noticing how cold it felt she unscrewed the lid, poking her finger in to try to release the note.   </a:t>
            </a:r>
            <a:endParaRPr lang="en-GB" sz="2400" dirty="0">
              <a:latin typeface="XCCW Joined 1a" panose="03050602040000000000"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915" y="453903"/>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750277" y="2684585"/>
            <a:ext cx="8593015" cy="3376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402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a:xfrm>
            <a:off x="495299" y="1600200"/>
            <a:ext cx="9012115" cy="4709160"/>
          </a:xfrm>
        </p:spPr>
        <p:txBody>
          <a:bodyPr>
            <a:normAutofit/>
          </a:bodyPr>
          <a:lstStyle/>
          <a:p>
            <a:r>
              <a:rPr lang="en-GB" b="1" dirty="0" smtClean="0">
                <a:solidFill>
                  <a:srgbClr val="FF0000"/>
                </a:solidFill>
              </a:rPr>
              <a:t>Enable</a:t>
            </a:r>
          </a:p>
          <a:p>
            <a:pPr marL="137160" indent="0">
              <a:buNone/>
            </a:pPr>
            <a:r>
              <a:rPr lang="en-GB" sz="2400" dirty="0" smtClean="0">
                <a:latin typeface="XCCW Joined 1a" panose="03050602040000000000" pitchFamily="66" charset="0"/>
              </a:rPr>
              <a:t>Now write your own sentence (or two) describing Laura finding the bottle and picking it up to see what is inside.</a:t>
            </a:r>
          </a:p>
          <a:p>
            <a:pPr marL="137160" indent="0">
              <a:buNone/>
            </a:pPr>
            <a:endParaRPr lang="en-GB" sz="2400" dirty="0" smtClean="0">
              <a:latin typeface="XCCW Joined 1a" panose="03050602040000000000" pitchFamily="66" charset="0"/>
            </a:endParaRPr>
          </a:p>
          <a:p>
            <a:pPr marL="137160" indent="0">
              <a:buNone/>
            </a:pPr>
            <a:r>
              <a:rPr lang="en-GB" sz="2000" dirty="0" smtClean="0">
                <a:latin typeface="XCCW Joined 1a" panose="03050602040000000000" pitchFamily="66" charset="0"/>
              </a:rPr>
              <a:t>Use the Touching lens to write using adjectives and adverbs.</a:t>
            </a:r>
            <a:endParaRPr lang="en-GB" sz="2000" dirty="0">
              <a:latin typeface="XCCW Joined 1a" panose="03050602040000000000"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915" y="453903"/>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10981" t="21302" r="41599" b="17432"/>
          <a:stretch/>
        </p:blipFill>
        <p:spPr bwMode="auto">
          <a:xfrm>
            <a:off x="3478774" y="4085492"/>
            <a:ext cx="2980641" cy="23622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180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a:t>
            </a:r>
            <a:endParaRPr lang="en-GB"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GB" dirty="0" smtClean="0"/>
              <a:t>Laura is intrigued by the bottle with the message in. She finally pulls the rolled up note out and reads it. ‘Can I trust you?’ reads the message. Who has written it? Who was it meant for? What does it mean? Laura thinks back to Sylvan Meadows when she read a book by her favourite detective, Mat Walker, to help solve a mysterious case where he received a message in a bottle too.</a:t>
            </a:r>
          </a:p>
          <a:p>
            <a:r>
              <a:rPr lang="en-GB" dirty="0" smtClean="0"/>
              <a:t>Split your </a:t>
            </a:r>
            <a:r>
              <a:rPr lang="en-GB" dirty="0" err="1" smtClean="0"/>
              <a:t>chotting</a:t>
            </a:r>
            <a:r>
              <a:rPr lang="en-GB" dirty="0" smtClean="0"/>
              <a:t> section in two. On one side, write in present tense some questions and notes about the mysterious bottle and note.</a:t>
            </a:r>
          </a:p>
          <a:p>
            <a:r>
              <a:rPr lang="en-GB" dirty="0" smtClean="0"/>
              <a:t>On the other side, write in past tense about the Mat Walker mystery when he too received a message in a bottle.</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773" y="855663"/>
            <a:ext cx="1231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4531" y="998700"/>
            <a:ext cx="954107" cy="369332"/>
          </a:xfrm>
          <a:prstGeom prst="rect">
            <a:avLst/>
          </a:prstGeom>
        </p:spPr>
        <p:txBody>
          <a:bodyPr wrap="none">
            <a:spAutoFit/>
          </a:bodyPr>
          <a:lstStyle/>
          <a:p>
            <a:r>
              <a:rPr lang="en-GB" b="1" dirty="0">
                <a:solidFill>
                  <a:srgbClr val="00B050"/>
                </a:solidFill>
              </a:rPr>
              <a:t>Initiate</a:t>
            </a:r>
          </a:p>
        </p:txBody>
      </p:sp>
    </p:spTree>
    <p:extLst>
      <p:ext uri="{BB962C8B-B14F-4D97-AF65-F5344CB8AC3E}">
        <p14:creationId xmlns:p14="http://schemas.microsoft.com/office/powerpoint/2010/main" val="313547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dirty="0">
                <a:solidFill>
                  <a:srgbClr val="0070C0"/>
                </a:solidFill>
              </a:rPr>
              <a:t>Model</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773" y="855663"/>
            <a:ext cx="1231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05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b="1" dirty="0">
                <a:solidFill>
                  <a:srgbClr val="FF0000"/>
                </a:solidFill>
              </a:rPr>
              <a:t>Enable</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773" y="855663"/>
            <a:ext cx="1231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13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b="1" dirty="0" smtClean="0">
                <a:solidFill>
                  <a:srgbClr val="00B050"/>
                </a:solidFill>
              </a:rPr>
              <a:t>Initiate</a:t>
            </a:r>
            <a:r>
              <a:rPr lang="en-GB" dirty="0"/>
              <a:t> </a:t>
            </a:r>
            <a:r>
              <a:rPr lang="en-GB" sz="2000" dirty="0" smtClean="0">
                <a:latin typeface="XCCW Joined 1a" panose="03050602040000000000" pitchFamily="66" charset="0"/>
              </a:rPr>
              <a:t>Uncle Calvin realises how upset Laura is and wants to spend some time with her. They go for a walk with Lottie along the forbidden coast path past </a:t>
            </a:r>
            <a:r>
              <a:rPr lang="en-GB" sz="2000" dirty="0" err="1" smtClean="0">
                <a:latin typeface="XCCW Joined 1a" panose="03050602040000000000" pitchFamily="66" charset="0"/>
              </a:rPr>
              <a:t>Porthmeor</a:t>
            </a:r>
            <a:r>
              <a:rPr lang="en-GB" sz="2000" dirty="0" smtClean="0">
                <a:latin typeface="XCCW Joined 1a" panose="03050602040000000000" pitchFamily="66" charset="0"/>
              </a:rPr>
              <a:t> beach, where Laura slips and stumbles on the narrow path. </a:t>
            </a:r>
          </a:p>
          <a:p>
            <a:r>
              <a:rPr lang="en-GB" sz="2000" dirty="0" smtClean="0">
                <a:latin typeface="XCCW Joined 1a" panose="03050602040000000000" pitchFamily="66" charset="0"/>
              </a:rPr>
              <a:t>Using the ‘checking’ lens </a:t>
            </a:r>
            <a:r>
              <a:rPr lang="en-GB" sz="2000" dirty="0" err="1" smtClean="0">
                <a:latin typeface="XCCW Joined 1a" panose="03050602040000000000" pitchFamily="66" charset="0"/>
              </a:rPr>
              <a:t>Chot</a:t>
            </a:r>
            <a:r>
              <a:rPr lang="en-GB" sz="2000" dirty="0" smtClean="0">
                <a:latin typeface="XCCW Joined 1a" panose="03050602040000000000" pitchFamily="66" charset="0"/>
              </a:rPr>
              <a:t> down and create </a:t>
            </a:r>
            <a:r>
              <a:rPr lang="en-GB" sz="2000" dirty="0">
                <a:latin typeface="XCCW Joined 1a" panose="03050602040000000000" pitchFamily="66" charset="0"/>
              </a:rPr>
              <a:t>a list of </a:t>
            </a:r>
            <a:r>
              <a:rPr lang="en-GB" sz="2000" dirty="0" smtClean="0">
                <a:latin typeface="XCCW Joined 1a" panose="03050602040000000000" pitchFamily="66" charset="0"/>
              </a:rPr>
              <a:t>sounds that Laura notices when walking along the coastal path.</a:t>
            </a:r>
            <a:endParaRPr lang="en-GB" sz="2000" dirty="0" smtClean="0">
              <a:solidFill>
                <a:srgbClr val="0070C0"/>
              </a:solidFill>
              <a:latin typeface="XCCW Joined 1a" panose="03050602040000000000" pitchFamily="66" charset="0"/>
            </a:endParaRPr>
          </a:p>
          <a:p>
            <a:r>
              <a:rPr lang="en-GB" sz="2200" dirty="0" smtClean="0">
                <a:latin typeface="XCCW Joined 1a" panose="03050602040000000000" pitchFamily="66" charset="0"/>
              </a:rPr>
              <a:t>Listen: </a:t>
            </a:r>
            <a:r>
              <a:rPr lang="en-GB" sz="1200" dirty="0" smtClean="0">
                <a:latin typeface="XCCW Joined 1a" panose="03050602040000000000" pitchFamily="66" charset="0"/>
              </a:rPr>
              <a:t>https</a:t>
            </a:r>
            <a:r>
              <a:rPr lang="en-GB" sz="1200" dirty="0">
                <a:latin typeface="XCCW Joined 1a" panose="03050602040000000000" pitchFamily="66" charset="0"/>
              </a:rPr>
              <a:t>://www.pond5.com/sound-effects/item/117402925-walking-rough-sea-beach-loop</a:t>
            </a:r>
            <a:endParaRPr lang="en-GB" sz="1200" dirty="0" smtClean="0">
              <a:latin typeface="XCCW Joined 1a" panose="03050602040000000000" pitchFamily="66" charset="0"/>
            </a:endParaRPr>
          </a:p>
          <a:p>
            <a:r>
              <a:rPr lang="en-GB" sz="2200" dirty="0" smtClean="0">
                <a:latin typeface="XCCW Joined 1a" panose="03050602040000000000" pitchFamily="66" charset="0"/>
              </a:rPr>
              <a:t>Challenge</a:t>
            </a:r>
            <a:r>
              <a:rPr lang="en-GB" sz="2200" dirty="0">
                <a:latin typeface="XCCW Joined 1a" panose="03050602040000000000" pitchFamily="66" charset="0"/>
              </a:rPr>
              <a:t>: Use the </a:t>
            </a:r>
            <a:r>
              <a:rPr lang="en-GB" sz="2200" dirty="0" smtClean="0">
                <a:latin typeface="XCCW Joined 1a" panose="03050602040000000000" pitchFamily="66" charset="0"/>
              </a:rPr>
              <a:t>noticing lens</a:t>
            </a:r>
            <a:r>
              <a:rPr lang="en-GB" sz="2200" dirty="0">
                <a:latin typeface="XCCW Joined 1a" panose="03050602040000000000" pitchFamily="66" charset="0"/>
              </a:rPr>
              <a:t>.</a:t>
            </a:r>
            <a:endParaRPr lang="en-GB" sz="2200" b="1" dirty="0">
              <a:solidFill>
                <a:srgbClr val="FF0000"/>
              </a:solidFill>
              <a:latin typeface="XCCW Joined 1a" panose="03050602040000000000" pitchFamily="66" charset="0"/>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1" y="444379"/>
            <a:ext cx="961293" cy="98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82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dirty="0" smtClean="0">
                <a:solidFill>
                  <a:srgbClr val="0070C0"/>
                </a:solidFill>
              </a:rPr>
              <a:t>Model </a:t>
            </a:r>
            <a:r>
              <a:rPr lang="en-GB" sz="2000" dirty="0" smtClean="0">
                <a:latin typeface="XCCW Joined 1a" panose="03050602040000000000" pitchFamily="66" charset="0"/>
              </a:rPr>
              <a:t>Share write a sentence using the checking </a:t>
            </a:r>
            <a:r>
              <a:rPr lang="en-GB" sz="2000" dirty="0">
                <a:latin typeface="XCCW Joined 1a" panose="03050602040000000000" pitchFamily="66" charset="0"/>
              </a:rPr>
              <a:t>lens. </a:t>
            </a:r>
            <a:r>
              <a:rPr lang="en-GB" sz="1400" dirty="0">
                <a:latin typeface="XCCW Joined 1a" panose="03050602040000000000" pitchFamily="66" charset="0"/>
                <a:hlinkClick r:id="rId2"/>
              </a:rPr>
              <a:t>https://</a:t>
            </a:r>
            <a:r>
              <a:rPr lang="en-GB" sz="1400" dirty="0" smtClean="0">
                <a:latin typeface="XCCW Joined 1a" panose="03050602040000000000" pitchFamily="66" charset="0"/>
                <a:hlinkClick r:id="rId2"/>
              </a:rPr>
              <a:t>www.pond5.com/sound-effects/item/117402925-walking-rough-sea-beach-loop</a:t>
            </a:r>
            <a:endParaRPr lang="en-GB" sz="1400" dirty="0" smtClean="0">
              <a:latin typeface="XCCW Joined 1a" panose="03050602040000000000" pitchFamily="66" charset="0"/>
            </a:endParaRPr>
          </a:p>
          <a:p>
            <a:endParaRPr lang="en-GB" sz="1400" dirty="0" smtClean="0">
              <a:latin typeface="XCCW Joined 1a" panose="03050602040000000000" pitchFamily="66" charset="0"/>
            </a:endParaRPr>
          </a:p>
          <a:p>
            <a:endParaRPr lang="en-GB" sz="2200" dirty="0" smtClean="0">
              <a:latin typeface="XCCW Joined 1a" panose="03050602040000000000" pitchFamily="66" charset="0"/>
            </a:endParaRPr>
          </a:p>
          <a:p>
            <a:endParaRPr lang="en-GB" sz="2200" dirty="0">
              <a:latin typeface="XCCW Joined 1a" panose="03050602040000000000" pitchFamily="66" charset="0"/>
            </a:endParaRPr>
          </a:p>
          <a:p>
            <a:endParaRPr lang="en-GB" sz="2200" dirty="0" smtClean="0">
              <a:latin typeface="XCCW Joined 1a" panose="03050602040000000000" pitchFamily="66" charset="0"/>
            </a:endParaRPr>
          </a:p>
          <a:p>
            <a:endParaRPr lang="en-GB" sz="2200" dirty="0">
              <a:latin typeface="XCCW Joined 1a" panose="03050602040000000000" pitchFamily="66" charset="0"/>
            </a:endParaRPr>
          </a:p>
          <a:p>
            <a:endParaRPr lang="en-GB" sz="2200" dirty="0" smtClean="0">
              <a:latin typeface="XCCW Joined 1a" panose="03050602040000000000" pitchFamily="66" charset="0"/>
            </a:endParaRPr>
          </a:p>
          <a:p>
            <a:endParaRPr lang="en-GB" sz="2200" dirty="0">
              <a:latin typeface="XCCW Joined 1a" panose="03050602040000000000" pitchFamily="66" charset="0"/>
            </a:endParaRPr>
          </a:p>
          <a:p>
            <a:endParaRPr lang="en-GB" sz="2200" dirty="0" smtClean="0">
              <a:latin typeface="XCCW Joined 1a" panose="03050602040000000000" pitchFamily="66" charset="0"/>
            </a:endParaRPr>
          </a:p>
          <a:p>
            <a:r>
              <a:rPr lang="en-GB" sz="2200" dirty="0" smtClean="0">
                <a:latin typeface="XCCW Joined 1a" panose="03050602040000000000" pitchFamily="66" charset="0"/>
              </a:rPr>
              <a:t>Challenge: Use the noticing lens.</a:t>
            </a:r>
          </a:p>
          <a:p>
            <a:endParaRPr lang="en-GB" sz="2200" b="1" dirty="0">
              <a:solidFill>
                <a:srgbClr val="FF0000"/>
              </a:solidFill>
              <a:latin typeface="XCCW Joined 1a" panose="03050602040000000000" pitchFamily="66" charset="0"/>
            </a:endParaRPr>
          </a:p>
          <a:p>
            <a:endParaRPr lang="en-GB" sz="2200" b="1" dirty="0" smtClean="0">
              <a:solidFill>
                <a:srgbClr val="FF0000"/>
              </a:solidFill>
              <a:latin typeface="XCCW Joined 1a" panose="03050602040000000000" pitchFamily="66" charset="0"/>
            </a:endParaRPr>
          </a:p>
          <a:p>
            <a:endParaRPr lang="en-GB" sz="2200" b="1" dirty="0" smtClean="0">
              <a:solidFill>
                <a:srgbClr val="FF0000"/>
              </a:solidFill>
              <a:latin typeface="XCCW Joined 1a" panose="03050602040000000000" pitchFamily="66" charset="0"/>
            </a:endParaRP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043" y="514716"/>
            <a:ext cx="926123" cy="95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52" y="2848708"/>
            <a:ext cx="3483585" cy="245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507" y="3013937"/>
            <a:ext cx="3249119" cy="228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76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Model sentence</a:t>
            </a:r>
            <a:endParaRPr lang="en-GB" dirty="0"/>
          </a:p>
        </p:txBody>
      </p:sp>
      <p:sp>
        <p:nvSpPr>
          <p:cNvPr id="3" name="Content Placeholder 2"/>
          <p:cNvSpPr>
            <a:spLocks noGrp="1"/>
          </p:cNvSpPr>
          <p:nvPr>
            <p:ph idx="1"/>
          </p:nvPr>
        </p:nvSpPr>
        <p:spPr/>
        <p:txBody>
          <a:bodyPr>
            <a:normAutofit/>
          </a:bodyPr>
          <a:lstStyle/>
          <a:p>
            <a:pPr marL="137160" indent="0">
              <a:buNone/>
            </a:pPr>
            <a:r>
              <a:rPr lang="en-GB" sz="2400" dirty="0" smtClean="0">
                <a:latin typeface="XCCW Joined 1a" panose="03050602040000000000" pitchFamily="66" charset="0"/>
              </a:rPr>
              <a:t>Stumbling cautiously along the narrow, rocky cliff path, sand crunching beneath her feet with every step, Laura grabbed on tightly to the rocky outcrops for added safety. Gulls wheeled and screeched above the cliffs as the waves sucked and crashed against the cliffs far below and the distant laughter and chatter of children playing on the beach below drifted lazily along the coastal path.  </a:t>
            </a:r>
            <a:endParaRPr lang="en-GB" sz="2400" dirty="0">
              <a:latin typeface="XCCW Joined 1a" panose="03050602040000000000" pitchFamily="66" charset="0"/>
            </a:endParaRPr>
          </a:p>
        </p:txBody>
      </p:sp>
    </p:spTree>
    <p:extLst>
      <p:ext uri="{BB962C8B-B14F-4D97-AF65-F5344CB8AC3E}">
        <p14:creationId xmlns:p14="http://schemas.microsoft.com/office/powerpoint/2010/main" val="305679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1 </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b="1" dirty="0" smtClean="0">
                <a:solidFill>
                  <a:srgbClr val="FF0000"/>
                </a:solidFill>
              </a:rPr>
              <a:t>Enable </a:t>
            </a:r>
            <a:r>
              <a:rPr lang="en-GB" sz="2200" dirty="0">
                <a:latin typeface="XCCW Joined 1a" panose="03050602040000000000" pitchFamily="66" charset="0"/>
              </a:rPr>
              <a:t>Children to write a sentence (or two) using the imagining lens to </a:t>
            </a:r>
            <a:r>
              <a:rPr lang="en-GB" sz="2200" dirty="0" smtClean="0">
                <a:latin typeface="XCCW Joined 1a" panose="03050602040000000000" pitchFamily="66" charset="0"/>
              </a:rPr>
              <a:t>describe the sounds she hears as she walks along the coastal path.</a:t>
            </a:r>
          </a:p>
          <a:p>
            <a:r>
              <a:rPr lang="en-GB" sz="2200" dirty="0" smtClean="0">
                <a:latin typeface="XCCW Joined 1a" panose="03050602040000000000" pitchFamily="66" charset="0"/>
              </a:rPr>
              <a:t>Challenge</a:t>
            </a:r>
            <a:r>
              <a:rPr lang="en-GB" sz="2200" dirty="0">
                <a:latin typeface="XCCW Joined 1a" panose="03050602040000000000" pitchFamily="66" charset="0"/>
              </a:rPr>
              <a:t>: Use the noticing lens.</a:t>
            </a:r>
            <a:endParaRPr lang="en-GB" sz="2200" b="1" dirty="0">
              <a:solidFill>
                <a:srgbClr val="FF0000"/>
              </a:solidFill>
              <a:latin typeface="XCCW Joined 1a" panose="03050602040000000000" pitchFamily="66" charset="0"/>
            </a:endParaRP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32409"/>
            <a:ext cx="1066800" cy="109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22" y="3823311"/>
            <a:ext cx="348773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3823311"/>
            <a:ext cx="324961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41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 </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b="1" dirty="0" smtClean="0">
                <a:solidFill>
                  <a:srgbClr val="00B050"/>
                </a:solidFill>
              </a:rPr>
              <a:t>Initiate</a:t>
            </a:r>
            <a:r>
              <a:rPr lang="en-GB" dirty="0"/>
              <a:t> </a:t>
            </a:r>
            <a:endParaRPr lang="en-GB" dirty="0" smtClean="0"/>
          </a:p>
          <a:p>
            <a:pPr marL="137160" indent="0">
              <a:buNone/>
            </a:pPr>
            <a:r>
              <a:rPr lang="en-GB" sz="2400" dirty="0" smtClean="0">
                <a:latin typeface="XCCW Joined 1a" panose="03050602040000000000" pitchFamily="66" charset="0"/>
              </a:rPr>
              <a:t>A:The cliffs looked starkly black against the clear, blue sky.</a:t>
            </a:r>
            <a:r>
              <a:rPr lang="en-GB" sz="2400" dirty="0">
                <a:latin typeface="XCCW Joined 1a" panose="03050602040000000000" pitchFamily="66" charset="0"/>
              </a:rPr>
              <a:t> </a:t>
            </a:r>
            <a:endParaRPr lang="en-GB" sz="2400" dirty="0" smtClean="0">
              <a:latin typeface="XCCW Joined 1a" panose="03050602040000000000" pitchFamily="66" charset="0"/>
            </a:endParaRPr>
          </a:p>
          <a:p>
            <a:pPr marL="137160" indent="0">
              <a:buNone/>
            </a:pPr>
            <a:r>
              <a:rPr lang="en-GB" sz="2400" dirty="0" smtClean="0">
                <a:latin typeface="XCCW Joined 1a" panose="03050602040000000000" pitchFamily="66" charset="0"/>
              </a:rPr>
              <a:t>P:Laura noticed how starkly black the cliffs were against the clear, blue sky.</a:t>
            </a:r>
            <a:endParaRPr lang="en-GB" sz="2400" dirty="0">
              <a:latin typeface="XCCW Joined 1a" panose="03050602040000000000" pitchFamily="66" charset="0"/>
            </a:endParaRPr>
          </a:p>
          <a:p>
            <a:pPr marL="137160" indent="0">
              <a:buNone/>
            </a:pPr>
            <a:r>
              <a:rPr lang="en-GB" sz="2400" dirty="0" smtClean="0">
                <a:latin typeface="XCCW Joined 1a" panose="03050602040000000000" pitchFamily="66" charset="0"/>
              </a:rPr>
              <a:t>A:Cliffs surrounded the beach the entire way.</a:t>
            </a:r>
            <a:endParaRPr lang="en-GB" sz="2400" dirty="0">
              <a:latin typeface="XCCW Joined 1a" panose="03050602040000000000" pitchFamily="66" charset="0"/>
            </a:endParaRPr>
          </a:p>
          <a:p>
            <a:pPr marL="137160" indent="0">
              <a:buNone/>
            </a:pPr>
            <a:r>
              <a:rPr lang="en-GB" sz="2400" dirty="0" smtClean="0">
                <a:latin typeface="XCCW Joined 1a" panose="03050602040000000000" pitchFamily="66" charset="0"/>
              </a:rPr>
              <a:t>P:The entire stretch of beach was surrounded by cliffs.</a:t>
            </a:r>
            <a:endParaRPr lang="en-GB" sz="2400" dirty="0">
              <a:latin typeface="XCCW Joined 1a" panose="03050602040000000000" pitchFamily="66" charset="0"/>
            </a:endParaRPr>
          </a:p>
          <a:p>
            <a:pPr marL="137160" indent="0">
              <a:buNone/>
            </a:pPr>
            <a:endParaRPr lang="en-GB" sz="2400" dirty="0" smtClean="0">
              <a:latin typeface="XCCW Joined 1a" panose="03050602040000000000" pitchFamily="66" charset="0"/>
            </a:endParaRPr>
          </a:p>
          <a:p>
            <a:pPr marL="137160" indent="0">
              <a:buNone/>
            </a:pPr>
            <a:r>
              <a:rPr lang="en-GB" sz="2400" dirty="0" smtClean="0">
                <a:latin typeface="XCCW Joined 1a" panose="03050602040000000000" pitchFamily="66" charset="0"/>
              </a:rPr>
              <a:t>In your </a:t>
            </a:r>
            <a:r>
              <a:rPr lang="en-GB" sz="2400" dirty="0" err="1" smtClean="0">
                <a:latin typeface="XCCW Joined 1a" panose="03050602040000000000" pitchFamily="66" charset="0"/>
              </a:rPr>
              <a:t>chotting</a:t>
            </a:r>
            <a:r>
              <a:rPr lang="en-GB" sz="2400" dirty="0" smtClean="0">
                <a:latin typeface="XCCW Joined 1a" panose="03050602040000000000" pitchFamily="66" charset="0"/>
              </a:rPr>
              <a:t> books, change the sentences to passive voice.</a:t>
            </a:r>
            <a:endParaRPr lang="en-GB" sz="2400" dirty="0">
              <a:latin typeface="XCCW Joined 1a" panose="03050602040000000000"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94" y="382466"/>
            <a:ext cx="1178291" cy="100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97520" y="4114801"/>
            <a:ext cx="8405447" cy="1090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33397" y="2952751"/>
            <a:ext cx="8569570" cy="770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15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 </a:t>
            </a:r>
            <a:endParaRPr lang="en-GB" dirty="0">
              <a:solidFill>
                <a:srgbClr val="0070C0"/>
              </a:solidFill>
            </a:endParaRPr>
          </a:p>
        </p:txBody>
      </p:sp>
      <p:sp>
        <p:nvSpPr>
          <p:cNvPr id="3" name="Content Placeholder 2"/>
          <p:cNvSpPr>
            <a:spLocks noGrp="1"/>
          </p:cNvSpPr>
          <p:nvPr>
            <p:ph idx="1"/>
          </p:nvPr>
        </p:nvSpPr>
        <p:spPr/>
        <p:txBody>
          <a:bodyPr>
            <a:normAutofit/>
          </a:bodyPr>
          <a:lstStyle/>
          <a:p>
            <a:pPr marL="137160" indent="0">
              <a:buNone/>
            </a:pPr>
            <a:endParaRPr lang="en-GB" sz="2000" dirty="0" smtClean="0">
              <a:solidFill>
                <a:srgbClr val="0070C0"/>
              </a:solidFill>
              <a:latin typeface="XCCW Joined 1a" panose="03050602040000000000" pitchFamily="66" charset="0"/>
            </a:endParaRPr>
          </a:p>
          <a:p>
            <a:r>
              <a:rPr lang="en-GB" dirty="0" smtClean="0">
                <a:solidFill>
                  <a:srgbClr val="0070C0"/>
                </a:solidFill>
              </a:rPr>
              <a:t>Model </a:t>
            </a:r>
            <a:r>
              <a:rPr lang="en-GB" sz="2400" dirty="0" smtClean="0">
                <a:latin typeface="XCCW Joined 1a" panose="03050602040000000000" pitchFamily="66" charset="0"/>
              </a:rPr>
              <a:t>Share write a sentence describing a part of their walk using the passive voice.</a:t>
            </a:r>
          </a:p>
          <a:p>
            <a:endParaRPr lang="en-GB" sz="2400" b="1" dirty="0" smtClean="0">
              <a:latin typeface="XCCW Joined 1a" panose="03050602040000000000" pitchFamily="66" charset="0"/>
            </a:endParaRPr>
          </a:p>
          <a:p>
            <a:pPr marL="137160" indent="0">
              <a:buNone/>
            </a:pPr>
            <a:r>
              <a:rPr lang="en-GB" sz="2400" dirty="0">
                <a:latin typeface="XCCW Joined 1a" panose="03050602040000000000" pitchFamily="66" charset="0"/>
              </a:rPr>
              <a:t> </a:t>
            </a:r>
            <a:r>
              <a:rPr lang="en-GB" sz="2400" dirty="0" smtClean="0">
                <a:latin typeface="XCCW Joined 1a" panose="03050602040000000000" pitchFamily="66" charset="0"/>
              </a:rPr>
              <a:t>The entire stretch of beach was surrounded by stark, black cliffs which towered precariously towards the bright, blue sky in stark contrast.</a:t>
            </a:r>
            <a:endParaRPr lang="en-GB" sz="2400" dirty="0">
              <a:latin typeface="XCCW Joined 1a" panose="03050602040000000000" pitchFamily="66" charset="0"/>
            </a:endParaRP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94" y="382466"/>
            <a:ext cx="1178291" cy="100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91661" y="3141784"/>
            <a:ext cx="8510953" cy="1735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953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2 </a:t>
            </a:r>
            <a:endParaRPr lang="en-GB" dirty="0">
              <a:solidFill>
                <a:srgbClr val="0070C0"/>
              </a:solidFill>
            </a:endParaRPr>
          </a:p>
        </p:txBody>
      </p:sp>
      <p:sp>
        <p:nvSpPr>
          <p:cNvPr id="3" name="Content Placeholder 2"/>
          <p:cNvSpPr>
            <a:spLocks noGrp="1"/>
          </p:cNvSpPr>
          <p:nvPr>
            <p:ph idx="1"/>
          </p:nvPr>
        </p:nvSpPr>
        <p:spPr/>
        <p:txBody>
          <a:bodyPr>
            <a:normAutofit/>
          </a:bodyPr>
          <a:lstStyle/>
          <a:p>
            <a:endParaRPr lang="en-GB" sz="2400" b="1" dirty="0" smtClean="0">
              <a:latin typeface="XCCW Joined 1a" panose="03050602040000000000" pitchFamily="66" charset="0"/>
            </a:endParaRPr>
          </a:p>
          <a:p>
            <a:r>
              <a:rPr lang="en-GB" b="1" dirty="0" smtClean="0">
                <a:solidFill>
                  <a:srgbClr val="FF0000"/>
                </a:solidFill>
              </a:rPr>
              <a:t>Enable</a:t>
            </a:r>
            <a:r>
              <a:rPr lang="en-GB" dirty="0"/>
              <a:t> </a:t>
            </a:r>
            <a:r>
              <a:rPr lang="en-GB" sz="2400" dirty="0">
                <a:latin typeface="XCCW Joined 1a" panose="03050602040000000000" pitchFamily="66" charset="0"/>
              </a:rPr>
              <a:t>Children to write a sentence using the model sentence structure to help. </a:t>
            </a:r>
          </a:p>
          <a:p>
            <a:pPr marL="137160" indent="0">
              <a:buNone/>
            </a:pPr>
            <a:r>
              <a:rPr lang="en-GB" sz="2400" dirty="0">
                <a:latin typeface="XCCW Joined 1a" panose="03050602040000000000" pitchFamily="66" charset="0"/>
              </a:rPr>
              <a:t>Use the sentence structure lens </a:t>
            </a:r>
          </a:p>
          <a:p>
            <a:pPr marL="137160" indent="0">
              <a:buNone/>
            </a:pPr>
            <a:r>
              <a:rPr lang="en-GB" sz="2400" dirty="0">
                <a:latin typeface="XCCW Joined 1a" panose="03050602040000000000" pitchFamily="66" charset="0"/>
              </a:rPr>
              <a:t> </a:t>
            </a:r>
          </a:p>
          <a:p>
            <a:pPr marL="137160" indent="0">
              <a:buNone/>
            </a:pPr>
            <a:r>
              <a:rPr lang="en-GB" sz="2400" dirty="0">
                <a:latin typeface="XCCW Joined 1a" panose="03050602040000000000" pitchFamily="66" charset="0"/>
              </a:rPr>
              <a:t>Challenge</a:t>
            </a:r>
            <a:r>
              <a:rPr lang="en-GB" sz="2400" dirty="0" smtClean="0">
                <a:latin typeface="XCCW Joined 1a" panose="03050602040000000000" pitchFamily="66" charset="0"/>
              </a:rPr>
              <a:t>: use the noticing lens.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94" y="382466"/>
            <a:ext cx="1178291" cy="100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58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Learning chunk 3 </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b="1" dirty="0" smtClean="0">
                <a:solidFill>
                  <a:srgbClr val="00B050"/>
                </a:solidFill>
              </a:rPr>
              <a:t>Initiate </a:t>
            </a:r>
            <a:r>
              <a:rPr lang="en-GB" sz="2000" dirty="0" smtClean="0">
                <a:latin typeface="XCCW Joined 1a" panose="03050602040000000000" pitchFamily="66" charset="0"/>
              </a:rPr>
              <a:t>As Laura looks down on the infamous Deadman’s Cove she hears lots of sounds. Use onomatopoeia to describe them.</a:t>
            </a:r>
          </a:p>
          <a:p>
            <a:endParaRPr lang="en-GB" sz="2000" dirty="0">
              <a:latin typeface="XCCW Joined 1a" panose="03050602040000000000" pitchFamily="66" charset="0"/>
            </a:endParaRPr>
          </a:p>
          <a:p>
            <a:r>
              <a:rPr lang="en-GB" sz="2000" dirty="0" smtClean="0">
                <a:latin typeface="XCCW Joined 1a" panose="03050602040000000000" pitchFamily="66" charset="0"/>
              </a:rPr>
              <a:t>See the next slide for examples of onomatopoeia.</a:t>
            </a:r>
          </a:p>
          <a:p>
            <a:endParaRPr lang="en-GB" sz="2000" dirty="0">
              <a:latin typeface="XCCW Joined 1a" panose="03050602040000000000" pitchFamily="66" charset="0"/>
            </a:endParaRPr>
          </a:p>
          <a:p>
            <a:r>
              <a:rPr lang="en-GB" sz="2000" dirty="0" smtClean="0">
                <a:latin typeface="XCCW Joined 1a" panose="03050602040000000000" pitchFamily="66" charset="0"/>
              </a:rPr>
              <a:t>Then </a:t>
            </a:r>
            <a:r>
              <a:rPr lang="en-GB" sz="2000" dirty="0" err="1" smtClean="0">
                <a:latin typeface="XCCW Joined 1a" panose="03050602040000000000" pitchFamily="66" charset="0"/>
              </a:rPr>
              <a:t>chot</a:t>
            </a:r>
            <a:r>
              <a:rPr lang="en-GB" sz="2000" dirty="0" smtClean="0">
                <a:latin typeface="XCCW Joined 1a" panose="03050602040000000000" pitchFamily="66" charset="0"/>
              </a:rPr>
              <a:t> down as many examples as possible in your books of </a:t>
            </a:r>
            <a:r>
              <a:rPr lang="en-GB" sz="2000" dirty="0" err="1" smtClean="0">
                <a:latin typeface="XCCW Joined 1a" panose="03050602040000000000" pitchFamily="66" charset="0"/>
              </a:rPr>
              <a:t>onamaopeia</a:t>
            </a:r>
            <a:r>
              <a:rPr lang="en-GB" sz="2000" dirty="0" smtClean="0">
                <a:latin typeface="XCCW Joined 1a" panose="03050602040000000000" pitchFamily="66" charset="0"/>
              </a:rPr>
              <a:t> that Laura may hear.</a:t>
            </a:r>
          </a:p>
          <a:p>
            <a:endParaRPr lang="en-GB" sz="2000" dirty="0">
              <a:latin typeface="XCCW Joined 1a" panose="03050602040000000000" pitchFamily="66" charset="0"/>
            </a:endParaRPr>
          </a:p>
          <a:p>
            <a:endParaRPr lang="en-GB" sz="2000" dirty="0" smtClean="0">
              <a:latin typeface="XCCW Joined 1a" panose="03050602040000000000" pitchFamily="66" charset="0"/>
            </a:endParaRPr>
          </a:p>
          <a:p>
            <a:endParaRPr lang="en-GB" sz="2000" dirty="0" smtClean="0">
              <a:latin typeface="XCCW Joined 1a" panose="03050602040000000000" pitchFamily="66" charset="0"/>
            </a:endParaRPr>
          </a:p>
          <a:p>
            <a:pPr marL="13716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18000"/>
            <a:ext cx="851388" cy="8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93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622</TotalTime>
  <Words>873</Words>
  <Application>Microsoft Office PowerPoint</Application>
  <PresentationFormat>A4 Paper (210x297 mm)</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Dead Man’s Cove</vt:lpstr>
      <vt:lpstr>Learning chunk 1 </vt:lpstr>
      <vt:lpstr>Learning chunk 1 </vt:lpstr>
      <vt:lpstr>Example Model sentence</vt:lpstr>
      <vt:lpstr>Learning chunk 1 </vt:lpstr>
      <vt:lpstr>Learning chunk 2 </vt:lpstr>
      <vt:lpstr>Learning chunk 2 </vt:lpstr>
      <vt:lpstr>Learning chunk 2 </vt:lpstr>
      <vt:lpstr>Learning chunk 3 </vt:lpstr>
      <vt:lpstr>Onamaopoeia</vt:lpstr>
      <vt:lpstr>Learning chunk 3 </vt:lpstr>
      <vt:lpstr>Learning chunk 3 </vt:lpstr>
      <vt:lpstr>Dead Man’s Cove</vt:lpstr>
      <vt:lpstr>Learning chunk 1 </vt:lpstr>
      <vt:lpstr>Learning chunk 1 </vt:lpstr>
      <vt:lpstr>Learning chunk 1 </vt:lpstr>
      <vt:lpstr>Learning Chunk 2</vt:lpstr>
      <vt:lpstr>Learning Chunk 2</vt:lpstr>
      <vt:lpstr>Learning Chunk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Teresa</dc:creator>
  <cp:lastModifiedBy>User</cp:lastModifiedBy>
  <cp:revision>48</cp:revision>
  <cp:lastPrinted>2020-09-08T07:06:01Z</cp:lastPrinted>
  <dcterms:created xsi:type="dcterms:W3CDTF">2020-08-27T13:28:14Z</dcterms:created>
  <dcterms:modified xsi:type="dcterms:W3CDTF">2020-09-28T18:00:32Z</dcterms:modified>
</cp:coreProperties>
</file>