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9" r:id="rId2"/>
    <p:sldId id="788" r:id="rId3"/>
    <p:sldId id="875" r:id="rId4"/>
    <p:sldId id="681" r:id="rId5"/>
    <p:sldId id="874" r:id="rId6"/>
    <p:sldId id="863" r:id="rId7"/>
    <p:sldId id="876" r:id="rId8"/>
    <p:sldId id="877" r:id="rId9"/>
    <p:sldId id="864" r:id="rId10"/>
    <p:sldId id="879" r:id="rId11"/>
    <p:sldId id="878" r:id="rId12"/>
    <p:sldId id="880" r:id="rId13"/>
    <p:sldId id="850" r:id="rId14"/>
    <p:sldId id="867" r:id="rId15"/>
    <p:sldId id="881" r:id="rId16"/>
    <p:sldId id="882" r:id="rId17"/>
    <p:sldId id="8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388CDA"/>
    <a:srgbClr val="FADF47"/>
    <a:srgbClr val="13BD8A"/>
    <a:srgbClr val="C73A43"/>
    <a:srgbClr val="EE7C3E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2" autoAdjust="0"/>
    <p:restoredTop sz="94660"/>
  </p:normalViewPr>
  <p:slideViewPr>
    <p:cSldViewPr snapToGrid="0">
      <p:cViewPr>
        <p:scale>
          <a:sx n="81" d="100"/>
          <a:sy n="81" d="100"/>
        </p:scale>
        <p:origin x="-822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5 Number: Fractions Lesson 14      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10563976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subtract proper fractions from mixed numbers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03/01/2021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5 Number: Fractions Lesson 14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03/01/2021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Number: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>
            <a:normAutofit fontScale="92500" lnSpcReduction="10000"/>
          </a:bodyPr>
          <a:lstStyle/>
          <a:p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LI:Year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5 &amp; 6</a:t>
            </a:r>
          </a:p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Subtract proper fractions from mixed numbers</a:t>
            </a:r>
            <a:endParaRPr lang="en-GB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Spr2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the three-step method you have practised to find the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answer to this calculation.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802525-9813-4936-B8A9-99E98671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05" y="2652811"/>
            <a:ext cx="1525215" cy="6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the three-step method you have practised to find the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answer to this calculation.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802525-9813-4936-B8A9-99E98671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05" y="2652811"/>
            <a:ext cx="1525215" cy="6510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B0C6DA-9E03-41E8-AC5C-55C175471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06" y="3590366"/>
            <a:ext cx="797818" cy="1865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18292E-B70A-46FB-8C13-2F63DB661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974" y="3590366"/>
            <a:ext cx="803955" cy="1865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95E459-6A8A-4EFF-9848-99B509B19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321" y="3590366"/>
            <a:ext cx="803955" cy="1865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721433-F4E0-440F-8B2E-E6FCAB434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5241" y="5456033"/>
            <a:ext cx="1168508" cy="7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8411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Becky uses a written method to find the answer to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Here is what she does: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the method Becky has used.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E4D9D0-73D6-434C-9759-202FBCDC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849" y="3117717"/>
            <a:ext cx="803955" cy="1294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85D0CD-0B93-4221-99D7-A848B685C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533" y="2192226"/>
            <a:ext cx="1276509" cy="429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D51F62D-CA08-4F8D-A503-120C8FD9C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963" y="3144611"/>
            <a:ext cx="1509717" cy="429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23D6E6-E7F7-4983-BE98-E354F5E4D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502" y="3144611"/>
            <a:ext cx="1264235" cy="429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0F8C5F-859A-41DD-9096-357CC2361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141" y="3743049"/>
            <a:ext cx="1509717" cy="429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4EF71DC-05C7-411F-A1DF-8AADAE82D1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3403" y="4265840"/>
            <a:ext cx="638254" cy="4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0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8411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Becky uses a written method to find the answer to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Here is what she does: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the method Becky has used.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Becky has partitioned 4 and 2/8 into 3 and 10/8 because she knows she cannot subtract the equivalent of ¾ from 2/8.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Next, Becky has converted ¾ into eighths so that both fractions now have the same denominator.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Becky has subtracted to find the answer.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E4D9D0-73D6-434C-9759-202FBCDC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849" y="3117717"/>
            <a:ext cx="803955" cy="1294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85D0CD-0B93-4221-99D7-A848B685C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533" y="2192226"/>
            <a:ext cx="1276509" cy="429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D51F62D-CA08-4F8D-A503-120C8FD9C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963" y="3144611"/>
            <a:ext cx="1509717" cy="429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23D6E6-E7F7-4983-BE98-E354F5E4D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502" y="3144611"/>
            <a:ext cx="1264235" cy="429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0F8C5F-859A-41DD-9096-357CC2361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141" y="3743049"/>
            <a:ext cx="1509717" cy="429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4EF71DC-05C7-411F-A1DF-8AADAE82D1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3403" y="4265840"/>
            <a:ext cx="638254" cy="4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0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841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the written method to partition, convert and then calculate.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E5ACBB-174A-423C-817A-94D776405BDE}"/>
              </a:ext>
            </a:extLst>
          </p:cNvPr>
          <p:cNvSpPr txBox="1"/>
          <p:nvPr/>
        </p:nvSpPr>
        <p:spPr>
          <a:xfrm>
            <a:off x="930927" y="2598003"/>
            <a:ext cx="45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320E86-A7CC-47BF-93DE-BF03D24BD9D8}"/>
              </a:ext>
            </a:extLst>
          </p:cNvPr>
          <p:cNvSpPr txBox="1"/>
          <p:nvPr/>
        </p:nvSpPr>
        <p:spPr>
          <a:xfrm>
            <a:off x="1849809" y="2640738"/>
            <a:ext cx="45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983CA0E-65A8-42BB-AB93-3E464A0C8C8B}"/>
              </a:ext>
            </a:extLst>
          </p:cNvPr>
          <p:cNvSpPr txBox="1"/>
          <p:nvPr/>
        </p:nvSpPr>
        <p:spPr>
          <a:xfrm>
            <a:off x="703831" y="2680772"/>
            <a:ext cx="203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4   – 2     </a:t>
            </a:r>
          </a:p>
        </p:txBody>
      </p:sp>
    </p:spTree>
    <p:extLst>
      <p:ext uri="{BB962C8B-B14F-4D97-AF65-F5344CB8AC3E}">
        <p14:creationId xmlns:p14="http://schemas.microsoft.com/office/powerpoint/2010/main" val="353347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841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the written method to partition, convert and then calculate.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E5ACBB-174A-423C-817A-94D776405BDE}"/>
              </a:ext>
            </a:extLst>
          </p:cNvPr>
          <p:cNvSpPr txBox="1"/>
          <p:nvPr/>
        </p:nvSpPr>
        <p:spPr>
          <a:xfrm>
            <a:off x="930927" y="2598003"/>
            <a:ext cx="45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320E86-A7CC-47BF-93DE-BF03D24BD9D8}"/>
              </a:ext>
            </a:extLst>
          </p:cNvPr>
          <p:cNvSpPr txBox="1"/>
          <p:nvPr/>
        </p:nvSpPr>
        <p:spPr>
          <a:xfrm>
            <a:off x="1849809" y="2640738"/>
            <a:ext cx="45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983CA0E-65A8-42BB-AB93-3E464A0C8C8B}"/>
              </a:ext>
            </a:extLst>
          </p:cNvPr>
          <p:cNvSpPr txBox="1"/>
          <p:nvPr/>
        </p:nvSpPr>
        <p:spPr>
          <a:xfrm>
            <a:off x="703831" y="2680772"/>
            <a:ext cx="203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4   – 2    =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607E4DA-112D-4910-B736-6159D2152F0A}"/>
              </a:ext>
            </a:extLst>
          </p:cNvPr>
          <p:cNvSpPr txBox="1"/>
          <p:nvPr/>
        </p:nvSpPr>
        <p:spPr>
          <a:xfrm>
            <a:off x="2644689" y="2680772"/>
            <a:ext cx="203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3   – 2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E046D34-0FC8-45C0-944F-D610CCAFAA0D}"/>
              </a:ext>
            </a:extLst>
          </p:cNvPr>
          <p:cNvSpPr txBox="1"/>
          <p:nvPr/>
        </p:nvSpPr>
        <p:spPr>
          <a:xfrm>
            <a:off x="2870241" y="2598001"/>
            <a:ext cx="45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121457-4766-482A-A36B-D6D370763D89}"/>
              </a:ext>
            </a:extLst>
          </p:cNvPr>
          <p:cNvSpPr txBox="1"/>
          <p:nvPr/>
        </p:nvSpPr>
        <p:spPr>
          <a:xfrm>
            <a:off x="3801166" y="2598001"/>
            <a:ext cx="45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D9C7A5C-09B2-4892-88FB-A9659D910F1D}"/>
              </a:ext>
            </a:extLst>
          </p:cNvPr>
          <p:cNvSpPr/>
          <p:nvPr/>
        </p:nvSpPr>
        <p:spPr>
          <a:xfrm>
            <a:off x="2285030" y="341315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GB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2C4D89D-AF82-411C-8ECB-A36745D901B1}"/>
              </a:ext>
            </a:extLst>
          </p:cNvPr>
          <p:cNvSpPr txBox="1"/>
          <p:nvPr/>
        </p:nvSpPr>
        <p:spPr>
          <a:xfrm>
            <a:off x="2632473" y="3417640"/>
            <a:ext cx="203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3    – 2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B449430-18EE-4C28-B0F0-88CC87B311BA}"/>
              </a:ext>
            </a:extLst>
          </p:cNvPr>
          <p:cNvSpPr txBox="1"/>
          <p:nvPr/>
        </p:nvSpPr>
        <p:spPr>
          <a:xfrm>
            <a:off x="2858025" y="3334869"/>
            <a:ext cx="602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F6A184-0375-4CFD-80E2-CAB3A36BADD2}"/>
              </a:ext>
            </a:extLst>
          </p:cNvPr>
          <p:cNvSpPr txBox="1"/>
          <p:nvPr/>
        </p:nvSpPr>
        <p:spPr>
          <a:xfrm>
            <a:off x="3911438" y="3334869"/>
            <a:ext cx="45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0E48BC0-875F-426A-B4A2-00271422D96E}"/>
              </a:ext>
            </a:extLst>
          </p:cNvPr>
          <p:cNvSpPr/>
          <p:nvPr/>
        </p:nvSpPr>
        <p:spPr>
          <a:xfrm>
            <a:off x="2339253" y="4145542"/>
            <a:ext cx="76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32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3200" dirty="0">
              <a:solidFill>
                <a:srgbClr val="DA2E4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662E130-5B0B-4109-B2A8-FD5F08BB6893}"/>
              </a:ext>
            </a:extLst>
          </p:cNvPr>
          <p:cNvSpPr txBox="1"/>
          <p:nvPr/>
        </p:nvSpPr>
        <p:spPr>
          <a:xfrm>
            <a:off x="2930328" y="4070214"/>
            <a:ext cx="45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</a:p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370421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calculate				   , we need to partition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one of the wholes in the first mixed number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to help us. 						 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is the same as 		</a:t>
            </a:r>
          </a:p>
          <a:p>
            <a:pPr marL="457200" indent="-457200">
              <a:buAutoNum type="alphaLcParenR" startAt="2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		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75EA72-A590-49CF-BD97-687ADF75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748" y="2338562"/>
            <a:ext cx="1320837" cy="402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BC3991-CFED-436B-8ACC-1CD80E06F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30" y="3572245"/>
            <a:ext cx="1546418" cy="460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D6A321-9397-4780-B332-D798C120F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407" y="3572246"/>
            <a:ext cx="1546414" cy="460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66CF98-80FF-49F8-A7CA-06C1030B2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30" y="5696692"/>
            <a:ext cx="2568838" cy="4600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E650FD-AD42-44EB-BCF0-F0D9D9315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330" y="4785078"/>
            <a:ext cx="2568838" cy="460090"/>
          </a:xfrm>
          <a:prstGeom prst="rect">
            <a:avLst/>
          </a:prstGeom>
        </p:spPr>
      </p:pic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xmlns="" id="{3FCD33F3-5248-4F66-BD3E-61FA75254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55235"/>
              </p:ext>
            </p:extLst>
          </p:nvPr>
        </p:nvGraphicFramePr>
        <p:xfrm>
          <a:off x="6815667" y="1366896"/>
          <a:ext cx="20066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subtract a proper fraction from a mixed number using partitioning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when I need to break one of the wholes up to make it possible to subtract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462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calculate				   , we need to partition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one of the wholes in the first mixed number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to help us. 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is the same as 		</a:t>
            </a:r>
          </a:p>
          <a:p>
            <a:pPr marL="457200" indent="-457200">
              <a:buAutoNum type="alphaLcParenR" startAt="2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TRUE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  <a:p>
            <a:pPr marL="457200" indent="-457200">
              <a:buAutoNum type="alphaLcParenR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		FALSE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75EA72-A590-49CF-BD97-687ADF75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748" y="2338562"/>
            <a:ext cx="1320837" cy="402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BC3991-CFED-436B-8ACC-1CD80E06F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30" y="3572245"/>
            <a:ext cx="1546418" cy="460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D6A321-9397-4780-B332-D798C120F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407" y="3572246"/>
            <a:ext cx="1546414" cy="460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66CF98-80FF-49F8-A7CA-06C1030B2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30" y="5696692"/>
            <a:ext cx="2568838" cy="4600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E650FD-AD42-44EB-BCF0-F0D9D9315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330" y="4785078"/>
            <a:ext cx="2568838" cy="460090"/>
          </a:xfrm>
          <a:prstGeom prst="rect">
            <a:avLst/>
          </a:prstGeom>
        </p:spPr>
      </p:pic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xmlns="" id="{C6E13ADA-527E-4B0A-97FF-C9889E084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55235"/>
              </p:ext>
            </p:extLst>
          </p:nvPr>
        </p:nvGraphicFramePr>
        <p:xfrm>
          <a:off x="6815667" y="1366896"/>
          <a:ext cx="20066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subtract a proper fraction from a mixed number using partitioning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when I need to break one of the wholes up to make it possible to subtract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54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421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Focus Task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3B6539-30F8-44AA-9F39-0AE1A65CA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913" y="2526035"/>
            <a:ext cx="1006478" cy="429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B40FD6-CCE8-44AC-8F72-69B99D59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913" y="3249959"/>
            <a:ext cx="1006478" cy="429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89178B7-6BED-449E-A374-DC36523C0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913" y="5196068"/>
            <a:ext cx="1012615" cy="429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0134DD0-618E-4979-BB85-8636AA4F4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981" y="4591699"/>
            <a:ext cx="1000341" cy="429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52B17B9-DE9D-494E-9580-0BBACE40D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231" y="3920829"/>
            <a:ext cx="1006478" cy="429594"/>
          </a:xfrm>
          <a:prstGeom prst="rect">
            <a:avLst/>
          </a:prstGeom>
        </p:spPr>
      </p:pic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xmlns="" id="{56019E09-7ECF-48A0-AC52-C4EF27EB3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43785"/>
              </p:ext>
            </p:extLst>
          </p:nvPr>
        </p:nvGraphicFramePr>
        <p:xfrm>
          <a:off x="6815667" y="1366896"/>
          <a:ext cx="20066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subtract a proper fraction from a mixed number using partitioning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when I need to break one of the wholes up to make it possible to subtract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16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421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latin typeface="Arial" panose="020B0604020202020204" pitchFamily="34" charset="0"/>
                <a:cs typeface="Arial" panose="020B0604020202020204" pitchFamily="34" charset="0"/>
              </a:rPr>
              <a:t>In Focus Task</a:t>
            </a:r>
            <a:r>
              <a:rPr lang="en-GB" sz="1400" b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3B6539-30F8-44AA-9F39-0AE1A65CA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913" y="2526035"/>
            <a:ext cx="1006478" cy="429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B40FD6-CCE8-44AC-8F72-69B99D59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913" y="3249959"/>
            <a:ext cx="1006478" cy="429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89178B7-6BED-449E-A374-DC36523C0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913" y="5196068"/>
            <a:ext cx="1012615" cy="429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0134DD0-618E-4979-BB85-8636AA4F4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981" y="4591699"/>
            <a:ext cx="1000341" cy="429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52B17B9-DE9D-494E-9580-0BBACE40D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231" y="3920829"/>
            <a:ext cx="1006478" cy="42959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274D75F-E6AF-43B1-BA15-777AF2E48051}"/>
              </a:ext>
            </a:extLst>
          </p:cNvPr>
          <p:cNvSpPr/>
          <p:nvPr/>
        </p:nvSpPr>
        <p:spPr>
          <a:xfrm>
            <a:off x="2770094" y="3739330"/>
            <a:ext cx="1801906" cy="792591"/>
          </a:xfrm>
          <a:prstGeom prst="ellipse">
            <a:avLst/>
          </a:prstGeom>
          <a:noFill/>
          <a:ln w="38100"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6FEB9D8-CAE1-454A-A5E7-FCD44FB4C308}"/>
              </a:ext>
            </a:extLst>
          </p:cNvPr>
          <p:cNvSpPr/>
          <p:nvPr/>
        </p:nvSpPr>
        <p:spPr>
          <a:xfrm>
            <a:off x="98012" y="3441742"/>
            <a:ext cx="2672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calculation is the odd one out. All the other calculations give answers that are equivalent to 2 ½. This one does not.</a:t>
            </a:r>
            <a:endParaRPr lang="en-GB" dirty="0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xmlns="" id="{B04F8CB3-2B0B-4859-9A2F-CBA8C4710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55235"/>
              </p:ext>
            </p:extLst>
          </p:nvPr>
        </p:nvGraphicFramePr>
        <p:xfrm>
          <a:off x="6815667" y="1366896"/>
          <a:ext cx="20066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subtract a proper fraction from a mixed number using partitioning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when I need to break one of the wholes up to make it possible to subtract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77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Drew is working out the answer to                  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uses this method: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1:			STEP 2:			STEP 3: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the method Drew has used.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4D6183-F2BB-4CC1-BB61-3D8B8111D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93" y="2841066"/>
            <a:ext cx="994204" cy="1362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0FD681-9D98-4703-B575-9DD674A1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78" y="2841066"/>
            <a:ext cx="1000341" cy="1362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14C9B4-9178-4F69-91C6-AADEF5BFE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547" y="1738376"/>
            <a:ext cx="963519" cy="429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34B89FE-CB54-42E2-AB49-3CA6457F4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547" y="2841066"/>
            <a:ext cx="1000341" cy="13685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FC20395-DE99-4005-8D74-4F746C208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641" y="4511271"/>
            <a:ext cx="867129" cy="5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Drew is working out the answer to                  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uses this method: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1:			STEP 2:			STEP 3: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the method Drew has used.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Drew has used the area method, but he needs to partition the mixed number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1 and 1 12/10 so that he can then subtract 7/10. If he partitioned it into 1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2/10, he would find that he is unable to subtract 7/10.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4D6183-F2BB-4CC1-BB61-3D8B8111D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93" y="2841066"/>
            <a:ext cx="994204" cy="1362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0FD681-9D98-4703-B575-9DD674A1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78" y="2841066"/>
            <a:ext cx="1000341" cy="1362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14C9B4-9178-4F69-91C6-AADEF5BFE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547" y="1738376"/>
            <a:ext cx="963519" cy="429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34B89FE-CB54-42E2-AB49-3CA6457F4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547" y="2841066"/>
            <a:ext cx="1000341" cy="13685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FC20395-DE99-4005-8D74-4F746C208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641" y="4511271"/>
            <a:ext cx="867129" cy="5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2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use Drew’s method to calculate the answer to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   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Remember to partition the whole if you need to.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1:			STEP 2:			STEP 3: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024CA8-344A-412E-9DFA-C747C5F01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18" y="2171480"/>
            <a:ext cx="1006478" cy="4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7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use Drew’s method to calculate the answer to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   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Remember to partition the whole if you need to.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1:			STEP 2:			STEP 3: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53C566-A001-455F-BD45-5599FBFEA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18" y="4256926"/>
            <a:ext cx="1190590" cy="135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D4F4F4-19E7-4485-A547-4AACA9F9D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017" y="4256926"/>
            <a:ext cx="1209001" cy="1356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024CA8-344A-412E-9DFA-C747C5F01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18" y="2171480"/>
            <a:ext cx="1006478" cy="429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42E3AA-145C-4487-8F5E-3D2735BC4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598" y="4256926"/>
            <a:ext cx="1209001" cy="1362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E3EC0CF-6A4B-4F65-8371-A7F044B5E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179" y="5021901"/>
            <a:ext cx="2399050" cy="5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9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the three-step method you have practised to find the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answer to this calculation.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B459F24-A7C0-40FB-A540-2056408FD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56" y="2661684"/>
            <a:ext cx="1678801" cy="71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9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the three-step method you have practised to find the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answer to this calculation.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FF380BE-CDF8-4919-8218-C9BF7851D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782" y="3780140"/>
            <a:ext cx="1000341" cy="13685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F5F6D56-17EB-442C-B455-0934DCEB4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756" y="3783208"/>
            <a:ext cx="1000341" cy="13624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D89C780-0DD0-4953-9C37-17ACED5B2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16" y="3783208"/>
            <a:ext cx="994204" cy="13624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B459F24-A7C0-40FB-A540-2056408FD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56" y="2661684"/>
            <a:ext cx="1678801" cy="7165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2562B11-1492-4A9A-80B7-9F793E9AD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942" y="5378824"/>
            <a:ext cx="1280728" cy="7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49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22546</TotalTime>
  <Words>456</Words>
  <Application>Microsoft Office PowerPoint</Application>
  <PresentationFormat>On-screen Show (4:3)</PresentationFormat>
  <Paragraphs>214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User</cp:lastModifiedBy>
  <cp:revision>550</cp:revision>
  <dcterms:created xsi:type="dcterms:W3CDTF">2018-09-08T23:27:11Z</dcterms:created>
  <dcterms:modified xsi:type="dcterms:W3CDTF">2021-01-03T13:05:25Z</dcterms:modified>
</cp:coreProperties>
</file>